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0" r:id="rId1"/>
  </p:sldMasterIdLst>
  <p:notesMasterIdLst>
    <p:notesMasterId r:id="rId30"/>
  </p:notesMasterIdLst>
  <p:sldIdLst>
    <p:sldId id="256" r:id="rId2"/>
    <p:sldId id="257" r:id="rId3"/>
    <p:sldId id="258" r:id="rId4"/>
    <p:sldId id="263" r:id="rId5"/>
    <p:sldId id="267" r:id="rId6"/>
    <p:sldId id="268" r:id="rId7"/>
    <p:sldId id="269" r:id="rId8"/>
    <p:sldId id="262" r:id="rId9"/>
    <p:sldId id="264" r:id="rId10"/>
    <p:sldId id="260" r:id="rId11"/>
    <p:sldId id="266" r:id="rId12"/>
    <p:sldId id="271" r:id="rId13"/>
    <p:sldId id="272" r:id="rId14"/>
    <p:sldId id="273" r:id="rId15"/>
    <p:sldId id="274" r:id="rId16"/>
    <p:sldId id="275" r:id="rId17"/>
    <p:sldId id="276" r:id="rId18"/>
    <p:sldId id="277" r:id="rId19"/>
    <p:sldId id="278" r:id="rId20"/>
    <p:sldId id="279" r:id="rId21"/>
    <p:sldId id="280" r:id="rId22"/>
    <p:sldId id="282" r:id="rId23"/>
    <p:sldId id="283" r:id="rId24"/>
    <p:sldId id="284" r:id="rId25"/>
    <p:sldId id="286" r:id="rId26"/>
    <p:sldId id="287" r:id="rId27"/>
    <p:sldId id="285" r:id="rId28"/>
    <p:sldId id="288"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A28ADD7B-FA2A-BA4A-8CDB-7B88D9E8D414}" type="datetimeFigureOut">
              <a:rPr lang="en-US" smtClean="0"/>
              <a:t>12/4/2019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01EB7611-A88F-BC4A-B897-95D8BAC42FBA}" type="slidenum">
              <a:rPr lang="en-US" smtClean="0"/>
              <a:t>‹#›</a:t>
            </a:fld>
            <a:endParaRPr lang="en-US"/>
          </a:p>
        </p:txBody>
      </p:sp>
    </p:spTree>
    <p:extLst>
      <p:ext uri="{BB962C8B-B14F-4D97-AF65-F5344CB8AC3E}">
        <p14:creationId xmlns:p14="http://schemas.microsoft.com/office/powerpoint/2010/main" val="344401547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1DE5DC-B76D-9545-828F-FF9FFA261B56}" type="slidenum">
              <a:rPr lang="en-US" smtClean="0"/>
              <a:t>18</a:t>
            </a:fld>
            <a:endParaRPr lang="en-US"/>
          </a:p>
        </p:txBody>
      </p:sp>
    </p:spTree>
    <p:extLst>
      <p:ext uri="{BB962C8B-B14F-4D97-AF65-F5344CB8AC3E}">
        <p14:creationId xmlns:p14="http://schemas.microsoft.com/office/powerpoint/2010/main" val="3625649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1DE5DC-B76D-9545-828F-FF9FFA261B56}" type="slidenum">
              <a:rPr lang="en-US" smtClean="0"/>
              <a:t>19</a:t>
            </a:fld>
            <a:endParaRPr lang="en-US"/>
          </a:p>
        </p:txBody>
      </p:sp>
    </p:spTree>
    <p:extLst>
      <p:ext uri="{BB962C8B-B14F-4D97-AF65-F5344CB8AC3E}">
        <p14:creationId xmlns:p14="http://schemas.microsoft.com/office/powerpoint/2010/main" val="33465211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4AF466F-BDA4-4F18-9C7B-FF0A9A1B0E80}" type="datetime1">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FB4290-6522-4139-852E-05BD9E7F0D2E}" type="datetime1">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B955F9-81EA-47C5-8059-9E5C2B437C70}" type="datetime1">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EF607B-A47E-422C-9BEF-122CCDB7C526}" type="datetime1">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9A7CB-BEE6-4F99-898E-913F06E8E125}" type="datetime1">
              <a:rPr lang="en-US" smtClean="0"/>
              <a:pPr/>
              <a:t>12/4/2019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EE300C-6FC5-4FC3-AF1A-075E4F50620D}" type="datetime1">
              <a:rPr lang="en-US" smtClean="0"/>
              <a:pPr/>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50D295D-4A77-4DEB-B04C-9F4282A8BC04}" type="datetime1">
              <a:rPr lang="en-US" smtClean="0"/>
              <a:pPr/>
              <a:t>12/4/2019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2B28685-4D0C-42D5-8013-B5904CD1FCBC}" type="datetime1">
              <a:rPr lang="en-US" smtClean="0"/>
              <a:pPr/>
              <a:t>12/4/2019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226C0-9885-4BA9-BBFA-A52CBFEBB775}" type="datetime1">
              <a:rPr lang="en-US" smtClean="0"/>
              <a:pPr/>
              <a:t>12/4/2019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EE1B38-C5EB-4D66-9137-0AFE9CDEDE8F}" type="datetime1">
              <a:rPr lang="en-US" smtClean="0"/>
              <a:pPr/>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327B613C-1AD7-49D3-885D-F654C5CDBAA6}" type="datetime1">
              <a:rPr lang="en-US" smtClean="0"/>
              <a:pPr/>
              <a:t>12/4/2019</a:t>
            </a:fld>
            <a:endParaRPr lang="en-US" dirty="0"/>
          </a:p>
        </p:txBody>
      </p:sp>
      <p:sp>
        <p:nvSpPr>
          <p:cNvPr id="9" name="Slide Number Placeholder 8"/>
          <p:cNvSpPr>
            <a:spLocks noGrp="1"/>
          </p:cNvSpPr>
          <p:nvPr>
            <p:ph type="sldNum" sz="quarter" idx="11"/>
          </p:nvPr>
        </p:nvSpPr>
        <p:spPr/>
        <p:txBody>
          <a:bodyPr/>
          <a:lstStyle/>
          <a:p>
            <a:fld id="{6E2D2B3B-882E-40F3-A32F-6DD516915044}"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27B613C-1AD7-49D3-885D-F654C5CDBAA6}" type="datetime1">
              <a:rPr lang="en-US" smtClean="0"/>
              <a:pPr/>
              <a:t>12/4/2019</a:t>
            </a:fld>
            <a:endParaRPr lang="en-US" dirty="0"/>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hf sldNum="0"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Managing Anxiety and Stress and Eating Disorders</a:t>
            </a:r>
          </a:p>
        </p:txBody>
      </p:sp>
      <p:sp>
        <p:nvSpPr>
          <p:cNvPr id="3" name="Subtitle 2"/>
          <p:cNvSpPr>
            <a:spLocks noGrp="1"/>
          </p:cNvSpPr>
          <p:nvPr>
            <p:ph type="subTitle" idx="1"/>
          </p:nvPr>
        </p:nvSpPr>
        <p:spPr/>
        <p:txBody>
          <a:bodyPr>
            <a:normAutofit lnSpcReduction="10000"/>
          </a:bodyPr>
          <a:lstStyle/>
          <a:p>
            <a:r>
              <a:rPr lang="en-US" dirty="0"/>
              <a:t>Fiona Duffy, Consultant Clinical Psychologist</a:t>
            </a:r>
          </a:p>
          <a:p>
            <a:r>
              <a:rPr lang="en-US" dirty="0"/>
              <a:t>University of Edinburgh</a:t>
            </a:r>
          </a:p>
          <a:p>
            <a:r>
              <a:rPr lang="en-US" dirty="0"/>
              <a:t>NHS Lothian CAMHS</a:t>
            </a:r>
          </a:p>
        </p:txBody>
      </p:sp>
    </p:spTree>
    <p:extLst>
      <p:ext uri="{BB962C8B-B14F-4D97-AF65-F5344CB8AC3E}">
        <p14:creationId xmlns:p14="http://schemas.microsoft.com/office/powerpoint/2010/main" val="156326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Performance</a:t>
            </a:r>
          </a:p>
        </p:txBody>
      </p:sp>
      <p:pic>
        <p:nvPicPr>
          <p:cNvPr id="4" name="Content Placeholder 3" descr="HebbianYerkesDodson.png"/>
          <p:cNvPicPr>
            <a:picLocks noGrp="1" noChangeAspect="1"/>
          </p:cNvPicPr>
          <p:nvPr>
            <p:ph idx="1"/>
          </p:nvPr>
        </p:nvPicPr>
        <p:blipFill>
          <a:blip r:embed="rId2">
            <a:extLst>
              <a:ext uri="{28A0092B-C50C-407E-A947-70E740481C1C}">
                <a14:useLocalDpi xmlns:a14="http://schemas.microsoft.com/office/drawing/2010/main" val="0"/>
              </a:ext>
            </a:extLst>
          </a:blip>
          <a:srcRect l="4871" r="4871"/>
          <a:stretch>
            <a:fillRect/>
          </a:stretch>
        </p:blipFill>
        <p:spPr/>
      </p:pic>
    </p:spTree>
    <p:extLst>
      <p:ext uri="{BB962C8B-B14F-4D97-AF65-F5344CB8AC3E}">
        <p14:creationId xmlns:p14="http://schemas.microsoft.com/office/powerpoint/2010/main" val="975830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Managing Anxiety and Stress</a:t>
            </a:r>
          </a:p>
        </p:txBody>
      </p:sp>
      <p:sp>
        <p:nvSpPr>
          <p:cNvPr id="3" name="Content Placeholder 2"/>
          <p:cNvSpPr>
            <a:spLocks noGrp="1"/>
          </p:cNvSpPr>
          <p:nvPr>
            <p:ph idx="1"/>
          </p:nvPr>
        </p:nvSpPr>
        <p:spPr/>
        <p:txBody>
          <a:bodyPr/>
          <a:lstStyle/>
          <a:p>
            <a:r>
              <a:rPr lang="en-US" dirty="0"/>
              <a:t>Routine</a:t>
            </a:r>
          </a:p>
          <a:p>
            <a:r>
              <a:rPr lang="en-US" dirty="0"/>
              <a:t>Worry time </a:t>
            </a:r>
            <a:r>
              <a:rPr lang="mr-IN" dirty="0"/>
              <a:t>–</a:t>
            </a:r>
            <a:r>
              <a:rPr lang="en-US" dirty="0"/>
              <a:t> encouraging talking to others</a:t>
            </a:r>
          </a:p>
          <a:p>
            <a:r>
              <a:rPr lang="en-US" dirty="0"/>
              <a:t>Boundaries and rules</a:t>
            </a:r>
          </a:p>
          <a:p>
            <a:r>
              <a:rPr lang="en-US" dirty="0"/>
              <a:t>Managing avoidance</a:t>
            </a:r>
          </a:p>
          <a:p>
            <a:r>
              <a:rPr lang="en-US" dirty="0"/>
              <a:t>Supporting good sleep patterns</a:t>
            </a:r>
          </a:p>
          <a:p>
            <a:pPr marL="114300" indent="0">
              <a:buNone/>
            </a:pPr>
            <a:r>
              <a:rPr lang="en-US" dirty="0"/>
              <a:t> - Caffeine, screen time, environment, exercise, sleep routine</a:t>
            </a:r>
          </a:p>
          <a:p>
            <a:pPr marL="114300" indent="0">
              <a:buNone/>
            </a:pPr>
            <a:endParaRPr lang="en-US" dirty="0"/>
          </a:p>
          <a:p>
            <a:pPr marL="114300" indent="0">
              <a:buNone/>
            </a:pPr>
            <a:r>
              <a:rPr lang="en-US" dirty="0"/>
              <a:t>Encourage mistakes </a:t>
            </a:r>
            <a:r>
              <a:rPr lang="mr-IN" dirty="0"/>
              <a:t>–</a:t>
            </a:r>
            <a:r>
              <a:rPr lang="en-US" dirty="0"/>
              <a:t> especially with perfectionistic young people</a:t>
            </a:r>
          </a:p>
        </p:txBody>
      </p:sp>
    </p:spTree>
    <p:extLst>
      <p:ext uri="{BB962C8B-B14F-4D97-AF65-F5344CB8AC3E}">
        <p14:creationId xmlns:p14="http://schemas.microsoft.com/office/powerpoint/2010/main" val="34496314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Deep Breathing</a:t>
            </a:r>
          </a:p>
          <a:p>
            <a:r>
              <a:rPr lang="en-US" dirty="0"/>
              <a:t>Relaxation exercises </a:t>
            </a:r>
            <a:r>
              <a:rPr lang="mr-IN" dirty="0"/>
              <a:t>–</a:t>
            </a:r>
            <a:r>
              <a:rPr lang="en-US" dirty="0"/>
              <a:t> imagery, or muscular</a:t>
            </a:r>
          </a:p>
          <a:p>
            <a:r>
              <a:rPr lang="en-US" dirty="0"/>
              <a:t>General relaxing activities/hobbies</a:t>
            </a:r>
          </a:p>
          <a:p>
            <a:r>
              <a:rPr lang="en-US" dirty="0"/>
              <a:t>Distraction</a:t>
            </a:r>
          </a:p>
        </p:txBody>
      </p:sp>
    </p:spTree>
    <p:extLst>
      <p:ext uri="{BB962C8B-B14F-4D97-AF65-F5344CB8AC3E}">
        <p14:creationId xmlns:p14="http://schemas.microsoft.com/office/powerpoint/2010/main" val="1412847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Useful resources</a:t>
            </a:r>
          </a:p>
        </p:txBody>
      </p:sp>
      <p:sp>
        <p:nvSpPr>
          <p:cNvPr id="3" name="Content Placeholder 2"/>
          <p:cNvSpPr>
            <a:spLocks noGrp="1"/>
          </p:cNvSpPr>
          <p:nvPr>
            <p:ph idx="1"/>
          </p:nvPr>
        </p:nvSpPr>
        <p:spPr/>
        <p:txBody>
          <a:bodyPr/>
          <a:lstStyle/>
          <a:p>
            <a:r>
              <a:rPr lang="en-US" dirty="0" err="1"/>
              <a:t>Ayemind.com</a:t>
            </a:r>
            <a:r>
              <a:rPr lang="en-US" dirty="0"/>
              <a:t> </a:t>
            </a:r>
            <a:r>
              <a:rPr lang="mr-IN" dirty="0"/>
              <a:t>–</a:t>
            </a:r>
            <a:r>
              <a:rPr lang="en-US" dirty="0"/>
              <a:t> pulls together approved mental health apps  e.g. headspace</a:t>
            </a:r>
          </a:p>
          <a:p>
            <a:r>
              <a:rPr lang="en-US" dirty="0" err="1"/>
              <a:t>Moodjuice.scot.nhs.uk</a:t>
            </a:r>
            <a:endParaRPr lang="en-US" dirty="0"/>
          </a:p>
          <a:p>
            <a:r>
              <a:rPr lang="en-US" dirty="0"/>
              <a:t>Overcoming Anxiety </a:t>
            </a:r>
            <a:r>
              <a:rPr lang="mr-IN" dirty="0"/>
              <a:t>–</a:t>
            </a:r>
            <a:r>
              <a:rPr lang="en-US" dirty="0"/>
              <a:t> CBT based self help book</a:t>
            </a:r>
          </a:p>
          <a:p>
            <a:endParaRPr lang="en-US" dirty="0"/>
          </a:p>
          <a:p>
            <a:endParaRPr lang="en-US" dirty="0"/>
          </a:p>
        </p:txBody>
      </p:sp>
    </p:spTree>
    <p:extLst>
      <p:ext uri="{BB962C8B-B14F-4D97-AF65-F5344CB8AC3E}">
        <p14:creationId xmlns:p14="http://schemas.microsoft.com/office/powerpoint/2010/main" val="2275366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Eating disorders and body image</a:t>
            </a:r>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41298611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Typical Eating Disorders</a:t>
            </a:r>
          </a:p>
        </p:txBody>
      </p:sp>
      <p:sp>
        <p:nvSpPr>
          <p:cNvPr id="3" name="Content Placeholder 2"/>
          <p:cNvSpPr>
            <a:spLocks noGrp="1"/>
          </p:cNvSpPr>
          <p:nvPr>
            <p:ph idx="1"/>
          </p:nvPr>
        </p:nvSpPr>
        <p:spPr/>
        <p:txBody>
          <a:bodyPr/>
          <a:lstStyle/>
          <a:p>
            <a:r>
              <a:rPr lang="en-US" dirty="0"/>
              <a:t>Anorexia Nervosa</a:t>
            </a:r>
          </a:p>
          <a:p>
            <a:r>
              <a:rPr lang="en-US" dirty="0"/>
              <a:t>Bulimia Nervosa</a:t>
            </a:r>
          </a:p>
          <a:p>
            <a:r>
              <a:rPr lang="en-US" dirty="0"/>
              <a:t>Binge Eating Disorder</a:t>
            </a:r>
          </a:p>
          <a:p>
            <a:endParaRPr lang="en-US" dirty="0"/>
          </a:p>
          <a:p>
            <a:r>
              <a:rPr lang="en-US" dirty="0"/>
              <a:t>All have an underlying over evaluation of shape and weight</a:t>
            </a:r>
          </a:p>
          <a:p>
            <a:r>
              <a:rPr lang="en-US" dirty="0"/>
              <a:t>No one cause of eating disorders</a:t>
            </a:r>
          </a:p>
        </p:txBody>
      </p:sp>
    </p:spTree>
    <p:extLst>
      <p:ext uri="{BB962C8B-B14F-4D97-AF65-F5344CB8AC3E}">
        <p14:creationId xmlns:p14="http://schemas.microsoft.com/office/powerpoint/2010/main" val="2034267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Myths About Eating Disorders</a:t>
            </a:r>
          </a:p>
        </p:txBody>
      </p:sp>
      <p:sp>
        <p:nvSpPr>
          <p:cNvPr id="3" name="Content Placeholder 2"/>
          <p:cNvSpPr>
            <a:spLocks noGrp="1"/>
          </p:cNvSpPr>
          <p:nvPr>
            <p:ph idx="1"/>
          </p:nvPr>
        </p:nvSpPr>
        <p:spPr/>
        <p:txBody>
          <a:bodyPr/>
          <a:lstStyle/>
          <a:p>
            <a:r>
              <a:rPr lang="en-US" sz="2800" b="1" dirty="0"/>
              <a:t>Eating disorders are not serious, they are a lifestyle choice and all about vanity</a:t>
            </a:r>
          </a:p>
          <a:p>
            <a:endParaRPr lang="en-US" dirty="0"/>
          </a:p>
          <a:p>
            <a:pPr marL="114300" indent="0">
              <a:buNone/>
            </a:pPr>
            <a:r>
              <a:rPr lang="en-US" dirty="0"/>
              <a:t>Eating disorders are serious and potentially life threatening mental health disorder</a:t>
            </a:r>
          </a:p>
          <a:p>
            <a:pPr marL="114300" indent="0">
              <a:buNone/>
            </a:pPr>
            <a:endParaRPr lang="en-US" dirty="0"/>
          </a:p>
          <a:p>
            <a:pPr marL="114300" indent="0">
              <a:buNone/>
            </a:pPr>
            <a:r>
              <a:rPr lang="en-US" dirty="0"/>
              <a:t>A person with an eating disorder experiences severe disturbances in their behaviour around eating and exercise </a:t>
            </a:r>
          </a:p>
          <a:p>
            <a:pPr marL="114300" indent="0">
              <a:buNone/>
            </a:pPr>
            <a:endParaRPr lang="en-US" dirty="0"/>
          </a:p>
          <a:p>
            <a:endParaRPr lang="en-US" dirty="0"/>
          </a:p>
        </p:txBody>
      </p:sp>
    </p:spTree>
    <p:extLst>
      <p:ext uri="{BB962C8B-B14F-4D97-AF65-F5344CB8AC3E}">
        <p14:creationId xmlns:p14="http://schemas.microsoft.com/office/powerpoint/2010/main" val="38385728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Myth #2</a:t>
            </a:r>
          </a:p>
        </p:txBody>
      </p:sp>
      <p:sp>
        <p:nvSpPr>
          <p:cNvPr id="3" name="Content Placeholder 2"/>
          <p:cNvSpPr>
            <a:spLocks noGrp="1"/>
          </p:cNvSpPr>
          <p:nvPr>
            <p:ph idx="1"/>
          </p:nvPr>
        </p:nvSpPr>
        <p:spPr/>
        <p:txBody>
          <a:bodyPr/>
          <a:lstStyle/>
          <a:p>
            <a:r>
              <a:rPr lang="en-US" sz="2800" b="1" dirty="0"/>
              <a:t>Eating disorders are a “</a:t>
            </a:r>
            <a:r>
              <a:rPr lang="en-US" sz="2800" b="1" i="1" dirty="0"/>
              <a:t>cry for attention</a:t>
            </a:r>
            <a:r>
              <a:rPr lang="en-US" sz="2800" b="1" dirty="0"/>
              <a:t>” or someone going through a “</a:t>
            </a:r>
            <a:r>
              <a:rPr lang="en-US" sz="2800" b="1" i="1" dirty="0"/>
              <a:t>phase</a:t>
            </a:r>
            <a:r>
              <a:rPr lang="en-US" sz="2800" b="1" dirty="0"/>
              <a:t>”</a:t>
            </a:r>
          </a:p>
          <a:p>
            <a:endParaRPr lang="en-US" dirty="0"/>
          </a:p>
          <a:p>
            <a:pPr marL="114300" indent="0">
              <a:buNone/>
            </a:pPr>
            <a:r>
              <a:rPr lang="en-US" dirty="0"/>
              <a:t>Most people with an eating disorder go to great lengths to hide, disguise or deny their behaviour, or many don’t </a:t>
            </a:r>
            <a:r>
              <a:rPr lang="en-US" dirty="0" err="1"/>
              <a:t>recognise</a:t>
            </a:r>
            <a:r>
              <a:rPr lang="en-US" dirty="0"/>
              <a:t> that there is anything wrong. </a:t>
            </a:r>
          </a:p>
          <a:p>
            <a:pPr marL="114300" indent="0">
              <a:buNone/>
            </a:pPr>
            <a:endParaRPr lang="en-US" dirty="0"/>
          </a:p>
          <a:p>
            <a:pPr marL="114300" indent="0">
              <a:buNone/>
            </a:pPr>
            <a:r>
              <a:rPr lang="en-US" dirty="0"/>
              <a:t>People take an average of 7 years to recover from an eating disorder with many people taking years before they go for treatment.</a:t>
            </a:r>
          </a:p>
        </p:txBody>
      </p:sp>
    </p:spTree>
    <p:extLst>
      <p:ext uri="{BB962C8B-B14F-4D97-AF65-F5344CB8AC3E}">
        <p14:creationId xmlns:p14="http://schemas.microsoft.com/office/powerpoint/2010/main" val="21575696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Myth #3</a:t>
            </a:r>
          </a:p>
        </p:txBody>
      </p:sp>
      <p:sp>
        <p:nvSpPr>
          <p:cNvPr id="3" name="Content Placeholder 2"/>
          <p:cNvSpPr>
            <a:spLocks noGrp="1"/>
          </p:cNvSpPr>
          <p:nvPr>
            <p:ph idx="1"/>
          </p:nvPr>
        </p:nvSpPr>
        <p:spPr/>
        <p:txBody>
          <a:bodyPr/>
          <a:lstStyle/>
          <a:p>
            <a:endParaRPr lang="en-US" dirty="0"/>
          </a:p>
          <a:p>
            <a:r>
              <a:rPr lang="en-US" sz="2800" b="1" dirty="0"/>
              <a:t>You can tell by looking at someone that they have an eating disorder</a:t>
            </a:r>
          </a:p>
          <a:p>
            <a:endParaRPr lang="en-US" sz="2800" b="1" dirty="0"/>
          </a:p>
          <a:p>
            <a:r>
              <a:rPr lang="en-US" sz="2400" dirty="0"/>
              <a:t>The majority of people with an eating disorder (about 80%) are not underweight</a:t>
            </a:r>
          </a:p>
          <a:p>
            <a:pPr marL="114300" indent="0">
              <a:buNone/>
            </a:pPr>
            <a:endParaRPr lang="en-US" dirty="0"/>
          </a:p>
        </p:txBody>
      </p:sp>
    </p:spTree>
    <p:extLst>
      <p:ext uri="{BB962C8B-B14F-4D97-AF65-F5344CB8AC3E}">
        <p14:creationId xmlns:p14="http://schemas.microsoft.com/office/powerpoint/2010/main" val="36966116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Myth #4</a:t>
            </a:r>
          </a:p>
        </p:txBody>
      </p:sp>
      <p:sp>
        <p:nvSpPr>
          <p:cNvPr id="3" name="Content Placeholder 2"/>
          <p:cNvSpPr>
            <a:spLocks noGrp="1"/>
          </p:cNvSpPr>
          <p:nvPr>
            <p:ph idx="1"/>
          </p:nvPr>
        </p:nvSpPr>
        <p:spPr/>
        <p:txBody>
          <a:bodyPr>
            <a:normAutofit/>
          </a:bodyPr>
          <a:lstStyle/>
          <a:p>
            <a:r>
              <a:rPr lang="en-US" sz="2800" b="1" dirty="0"/>
              <a:t>Eating disorders only affect white middle class females, particularly adolescent girls</a:t>
            </a:r>
          </a:p>
          <a:p>
            <a:endParaRPr lang="en-US" dirty="0"/>
          </a:p>
          <a:p>
            <a:r>
              <a:rPr lang="en-US" dirty="0"/>
              <a:t>The peak period for the onset of eating disorders is 12-25 years, median age around 18 years.  One high risk group is women, particularly those going through key transitions.  </a:t>
            </a:r>
          </a:p>
          <a:p>
            <a:r>
              <a:rPr lang="en-US" dirty="0"/>
              <a:t>However </a:t>
            </a:r>
            <a:r>
              <a:rPr lang="mr-IN" dirty="0"/>
              <a:t>–</a:t>
            </a:r>
            <a:r>
              <a:rPr lang="en-US" dirty="0"/>
              <a:t> eating disorders can occur to anyone, across all cultures and socio-economic backgrounds, and all ages. </a:t>
            </a:r>
          </a:p>
          <a:p>
            <a:r>
              <a:rPr lang="en-US" dirty="0"/>
              <a:t>Studies suggest around a quarter of people with eating disorders are male.</a:t>
            </a:r>
          </a:p>
          <a:p>
            <a:pPr marL="114300" indent="0">
              <a:buNone/>
            </a:pPr>
            <a:endParaRPr lang="en-US" dirty="0"/>
          </a:p>
          <a:p>
            <a:pPr marL="114300" indent="0">
              <a:buNone/>
            </a:pPr>
            <a:endParaRPr lang="en-US" dirty="0"/>
          </a:p>
        </p:txBody>
      </p:sp>
    </p:spTree>
    <p:extLst>
      <p:ext uri="{BB962C8B-B14F-4D97-AF65-F5344CB8AC3E}">
        <p14:creationId xmlns:p14="http://schemas.microsoft.com/office/powerpoint/2010/main" val="3813263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anxiety and stress?</a:t>
            </a:r>
          </a:p>
        </p:txBody>
      </p:sp>
      <p:sp>
        <p:nvSpPr>
          <p:cNvPr id="3" name="Content Placeholder 2"/>
          <p:cNvSpPr>
            <a:spLocks noGrp="1"/>
          </p:cNvSpPr>
          <p:nvPr>
            <p:ph idx="1"/>
          </p:nvPr>
        </p:nvSpPr>
        <p:spPr/>
        <p:txBody>
          <a:bodyPr/>
          <a:lstStyle/>
          <a:p>
            <a:r>
              <a:rPr lang="en-US" dirty="0"/>
              <a:t>Stress is any demand placed on your brain or physical body.  People can report feeling stressed when multiple competing demands are placed on them.  The feeling of being stressed can be triggered by an event that makes you feel frustrated or nervous.  </a:t>
            </a:r>
          </a:p>
          <a:p>
            <a:endParaRPr lang="en-US" dirty="0"/>
          </a:p>
          <a:p>
            <a:r>
              <a:rPr lang="en-US" dirty="0"/>
              <a:t>Anxiety is a feeling of fear, worry or unease.  It can be a reaction to stress, or it can occur in people who are unable to identify significant stressors in their life.  </a:t>
            </a:r>
          </a:p>
        </p:txBody>
      </p:sp>
    </p:spTree>
    <p:extLst>
      <p:ext uri="{BB962C8B-B14F-4D97-AF65-F5344CB8AC3E}">
        <p14:creationId xmlns:p14="http://schemas.microsoft.com/office/powerpoint/2010/main" val="1691868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Myth #5</a:t>
            </a:r>
          </a:p>
        </p:txBody>
      </p:sp>
      <p:sp>
        <p:nvSpPr>
          <p:cNvPr id="3" name="Content Placeholder 2"/>
          <p:cNvSpPr>
            <a:spLocks noGrp="1"/>
          </p:cNvSpPr>
          <p:nvPr>
            <p:ph idx="1"/>
          </p:nvPr>
        </p:nvSpPr>
        <p:spPr>
          <a:xfrm>
            <a:off x="647701" y="1526117"/>
            <a:ext cx="7620000" cy="4800600"/>
          </a:xfrm>
        </p:spPr>
        <p:txBody>
          <a:bodyPr/>
          <a:lstStyle/>
          <a:p>
            <a:r>
              <a:rPr lang="en-US" sz="2800" b="1" dirty="0"/>
              <a:t>Parents are to blame for eating disorders</a:t>
            </a:r>
          </a:p>
          <a:p>
            <a:pPr marL="114300" indent="0">
              <a:buNone/>
            </a:pPr>
            <a:r>
              <a:rPr lang="en-US" dirty="0"/>
              <a:t>“</a:t>
            </a:r>
            <a:r>
              <a:rPr lang="en-US" i="1" dirty="0"/>
              <a:t>I have remarked that patients should be fed at regular intervals and surrounded by persons who would have moral control over them; relatives and friends being generally the worst attendants” </a:t>
            </a:r>
            <a:r>
              <a:rPr lang="en-US" dirty="0"/>
              <a:t>Gull (1874)</a:t>
            </a:r>
          </a:p>
          <a:p>
            <a:pPr marL="114300" indent="0">
              <a:buNone/>
            </a:pPr>
            <a:endParaRPr lang="en-US" dirty="0"/>
          </a:p>
          <a:p>
            <a:pPr marL="114300" indent="0">
              <a:buNone/>
            </a:pPr>
            <a:r>
              <a:rPr lang="en-US" dirty="0"/>
              <a:t>There is no evidence that particular parenting styles cause eating disorders.</a:t>
            </a:r>
          </a:p>
          <a:p>
            <a:pPr marL="114300" indent="0">
              <a:buNone/>
            </a:pPr>
            <a:endParaRPr lang="en-US" dirty="0"/>
          </a:p>
          <a:p>
            <a:pPr marL="114300" indent="0">
              <a:buNone/>
            </a:pPr>
            <a:r>
              <a:rPr lang="en-US" dirty="0"/>
              <a:t>Instead family and friends play a crucial role in the care, support and recovery of people with eating disorders</a:t>
            </a:r>
          </a:p>
        </p:txBody>
      </p:sp>
    </p:spTree>
    <p:extLst>
      <p:ext uri="{BB962C8B-B14F-4D97-AF65-F5344CB8AC3E}">
        <p14:creationId xmlns:p14="http://schemas.microsoft.com/office/powerpoint/2010/main" val="39115825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eaLnBrk="1" hangingPunct="1"/>
            <a:r>
              <a:rPr lang="en-GB" dirty="0">
                <a:latin typeface="Arial" charset="0"/>
              </a:rPr>
              <a:t>Early Warning Signs</a:t>
            </a:r>
          </a:p>
        </p:txBody>
      </p:sp>
      <p:sp>
        <p:nvSpPr>
          <p:cNvPr id="23555" name="Rectangle 3"/>
          <p:cNvSpPr>
            <a:spLocks noGrp="1" noChangeArrowheads="1"/>
          </p:cNvSpPr>
          <p:nvPr>
            <p:ph type="body" idx="1"/>
          </p:nvPr>
        </p:nvSpPr>
        <p:spPr/>
        <p:txBody>
          <a:bodyPr>
            <a:normAutofit/>
          </a:bodyPr>
          <a:lstStyle/>
          <a:p>
            <a:pPr eaLnBrk="1" hangingPunct="1">
              <a:lnSpc>
                <a:spcPct val="80000"/>
              </a:lnSpc>
            </a:pPr>
            <a:r>
              <a:rPr lang="en-GB" sz="2400" dirty="0"/>
              <a:t>Strict dieting and avoiding specific foods/food groups</a:t>
            </a:r>
          </a:p>
          <a:p>
            <a:pPr eaLnBrk="1" hangingPunct="1">
              <a:lnSpc>
                <a:spcPct val="80000"/>
              </a:lnSpc>
            </a:pPr>
            <a:r>
              <a:rPr lang="en-GB" sz="2400" dirty="0"/>
              <a:t>Avoiding eating with others </a:t>
            </a:r>
          </a:p>
          <a:p>
            <a:pPr eaLnBrk="1" hangingPunct="1">
              <a:lnSpc>
                <a:spcPct val="80000"/>
              </a:lnSpc>
            </a:pPr>
            <a:r>
              <a:rPr lang="en-GB" sz="2400" dirty="0"/>
              <a:t>Drinking a lot of water or fizzy drinks</a:t>
            </a:r>
          </a:p>
          <a:p>
            <a:pPr eaLnBrk="1" hangingPunct="1">
              <a:lnSpc>
                <a:spcPct val="80000"/>
              </a:lnSpc>
            </a:pPr>
            <a:r>
              <a:rPr lang="en-GB" sz="2400" dirty="0"/>
              <a:t>Frequent weighing and or excessive exercising</a:t>
            </a:r>
          </a:p>
          <a:p>
            <a:pPr eaLnBrk="1" hangingPunct="1">
              <a:lnSpc>
                <a:spcPct val="80000"/>
              </a:lnSpc>
            </a:pPr>
            <a:r>
              <a:rPr lang="en-GB" sz="2400" dirty="0"/>
              <a:t>Increasing isolation and loss of friends</a:t>
            </a:r>
          </a:p>
          <a:p>
            <a:r>
              <a:rPr lang="en-GB" sz="2400" dirty="0"/>
              <a:t>Preoccupation with food, weight and shape</a:t>
            </a:r>
          </a:p>
          <a:p>
            <a:r>
              <a:rPr lang="en-GB" sz="2400" dirty="0"/>
              <a:t>Distorted perception of shape and weight</a:t>
            </a:r>
          </a:p>
          <a:p>
            <a:r>
              <a:rPr lang="en-GB" sz="2400" dirty="0"/>
              <a:t>Underestimating or denying the problem</a:t>
            </a:r>
          </a:p>
          <a:p>
            <a:r>
              <a:rPr lang="en-GB" sz="2400" dirty="0"/>
              <a:t>Feeling distressed or guilty after eating</a:t>
            </a:r>
          </a:p>
          <a:p>
            <a:r>
              <a:rPr lang="en-GB" sz="2400" dirty="0"/>
              <a:t>Fear of gaining weight</a:t>
            </a:r>
          </a:p>
          <a:p>
            <a:r>
              <a:rPr lang="en-GB" sz="2400" dirty="0"/>
              <a:t>Irritability, excessive perfectionism, low self-esteem</a:t>
            </a:r>
          </a:p>
          <a:p>
            <a:pPr eaLnBrk="1" hangingPunct="1">
              <a:lnSpc>
                <a:spcPct val="80000"/>
              </a:lnSpc>
            </a:pPr>
            <a:endParaRPr lang="en-GB" sz="2000" dirty="0">
              <a:latin typeface="Verdana" charset="0"/>
            </a:endParaRPr>
          </a:p>
        </p:txBody>
      </p:sp>
    </p:spTree>
    <p:extLst>
      <p:ext uri="{BB962C8B-B14F-4D97-AF65-F5344CB8AC3E}">
        <p14:creationId xmlns:p14="http://schemas.microsoft.com/office/powerpoint/2010/main" val="30685500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Physical Signs</a:t>
            </a:r>
          </a:p>
        </p:txBody>
      </p:sp>
      <p:sp>
        <p:nvSpPr>
          <p:cNvPr id="3" name="Content Placeholder 2"/>
          <p:cNvSpPr>
            <a:spLocks noGrp="1"/>
          </p:cNvSpPr>
          <p:nvPr>
            <p:ph idx="1"/>
          </p:nvPr>
        </p:nvSpPr>
        <p:spPr/>
        <p:txBody>
          <a:bodyPr>
            <a:normAutofit/>
          </a:bodyPr>
          <a:lstStyle/>
          <a:p>
            <a:pPr marL="114300" indent="0">
              <a:buNone/>
            </a:pPr>
            <a:r>
              <a:rPr lang="en-US" dirty="0"/>
              <a:t>Weight loss</a:t>
            </a:r>
          </a:p>
          <a:p>
            <a:pPr marL="114300" indent="0">
              <a:buNone/>
            </a:pPr>
            <a:r>
              <a:rPr lang="en-US" dirty="0"/>
              <a:t>Irregular periods</a:t>
            </a:r>
          </a:p>
          <a:p>
            <a:pPr marL="114300" indent="0">
              <a:buNone/>
            </a:pPr>
            <a:r>
              <a:rPr lang="en-US" dirty="0"/>
              <a:t>Difficulty sleeping and tiredness</a:t>
            </a:r>
          </a:p>
          <a:p>
            <a:pPr marL="114300" indent="0">
              <a:buNone/>
            </a:pPr>
            <a:r>
              <a:rPr lang="en-US" dirty="0"/>
              <a:t>Feeling dizzy</a:t>
            </a:r>
          </a:p>
          <a:p>
            <a:pPr marL="114300" indent="0">
              <a:buNone/>
            </a:pPr>
            <a:r>
              <a:rPr lang="en-US" dirty="0"/>
              <a:t>Constipation and Bloating</a:t>
            </a:r>
          </a:p>
          <a:p>
            <a:pPr marL="114300" indent="0">
              <a:buNone/>
            </a:pPr>
            <a:r>
              <a:rPr lang="en-US" dirty="0"/>
              <a:t>Feeling cold </a:t>
            </a:r>
          </a:p>
          <a:p>
            <a:pPr marL="114300" indent="0">
              <a:buNone/>
            </a:pPr>
            <a:r>
              <a:rPr lang="en-US" dirty="0"/>
              <a:t>Growth of soft, fine hair all over your body</a:t>
            </a:r>
          </a:p>
          <a:p>
            <a:pPr marL="114300" indent="0">
              <a:buNone/>
            </a:pPr>
            <a:r>
              <a:rPr lang="en-US" dirty="0"/>
              <a:t>Hair loss</a:t>
            </a:r>
          </a:p>
          <a:p>
            <a:pPr marL="114300" indent="0">
              <a:buNone/>
            </a:pPr>
            <a:r>
              <a:rPr lang="en-US" dirty="0"/>
              <a:t>Physical weakness</a:t>
            </a:r>
          </a:p>
          <a:p>
            <a:pPr marL="114300" indent="0">
              <a:buNone/>
            </a:pPr>
            <a:r>
              <a:rPr lang="en-US" dirty="0"/>
              <a:t>Damage to teeth</a:t>
            </a:r>
          </a:p>
          <a:p>
            <a:pPr marL="114300" indent="0">
              <a:buNone/>
            </a:pPr>
            <a:r>
              <a:rPr lang="en-US" dirty="0"/>
              <a:t>Enlarged salivary glands</a:t>
            </a:r>
          </a:p>
          <a:p>
            <a:pPr marL="114300" indent="0">
              <a:buNone/>
            </a:pPr>
            <a:endParaRPr lang="en-US" dirty="0"/>
          </a:p>
          <a:p>
            <a:pPr marL="114300" indent="0">
              <a:buNone/>
            </a:pPr>
            <a:endParaRPr lang="en-US" dirty="0"/>
          </a:p>
        </p:txBody>
      </p:sp>
    </p:spTree>
    <p:extLst>
      <p:ext uri="{BB962C8B-B14F-4D97-AF65-F5344CB8AC3E}">
        <p14:creationId xmlns:p14="http://schemas.microsoft.com/office/powerpoint/2010/main" val="38216707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AutoShape 2"/>
          <p:cNvSpPr>
            <a:spLocks noGrp="1" noChangeArrowheads="1"/>
          </p:cNvSpPr>
          <p:nvPr>
            <p:ph type="title"/>
          </p:nvPr>
        </p:nvSpPr>
        <p:spPr/>
        <p:txBody>
          <a:bodyPr/>
          <a:lstStyle/>
          <a:p>
            <a:pPr algn="ctr" eaLnBrk="1" hangingPunct="1"/>
            <a:r>
              <a:rPr lang="en-GB" sz="3200">
                <a:latin typeface="Arial" charset="0"/>
              </a:rPr>
              <a:t>Difficulties with Early Identification and Intervention</a:t>
            </a:r>
          </a:p>
        </p:txBody>
      </p:sp>
      <p:sp>
        <p:nvSpPr>
          <p:cNvPr id="36867" name="Rectangle 3"/>
          <p:cNvSpPr>
            <a:spLocks noGrp="1" noChangeArrowheads="1"/>
          </p:cNvSpPr>
          <p:nvPr>
            <p:ph type="body" idx="1"/>
          </p:nvPr>
        </p:nvSpPr>
        <p:spPr/>
        <p:txBody>
          <a:bodyPr>
            <a:noAutofit/>
          </a:bodyPr>
          <a:lstStyle/>
          <a:p>
            <a:pPr eaLnBrk="1" hangingPunct="1">
              <a:lnSpc>
                <a:spcPct val="80000"/>
              </a:lnSpc>
            </a:pPr>
            <a:r>
              <a:rPr lang="en-GB" sz="2400" dirty="0"/>
              <a:t>Tend to be secretive and are associated with guilt and embarrassment.</a:t>
            </a:r>
          </a:p>
          <a:p>
            <a:pPr eaLnBrk="1" hangingPunct="1">
              <a:lnSpc>
                <a:spcPct val="80000"/>
              </a:lnSpc>
            </a:pPr>
            <a:r>
              <a:rPr lang="en-GB" sz="2400" dirty="0"/>
              <a:t>Young people with ED’s don’t usually view themselves as ill, so don’t seek help</a:t>
            </a:r>
          </a:p>
          <a:p>
            <a:pPr eaLnBrk="1" hangingPunct="1">
              <a:lnSpc>
                <a:spcPct val="80000"/>
              </a:lnSpc>
            </a:pPr>
            <a:r>
              <a:rPr lang="en-GB" sz="2400" dirty="0"/>
              <a:t>People often find it difficult to discuss their concerns with them </a:t>
            </a:r>
          </a:p>
          <a:p>
            <a:pPr eaLnBrk="1" hangingPunct="1">
              <a:lnSpc>
                <a:spcPct val="80000"/>
              </a:lnSpc>
            </a:pPr>
            <a:r>
              <a:rPr lang="en-GB" sz="2400" dirty="0"/>
              <a:t>If concerns are expressed, the young person often denies the problem</a:t>
            </a:r>
          </a:p>
          <a:p>
            <a:pPr eaLnBrk="1" hangingPunct="1">
              <a:lnSpc>
                <a:spcPct val="80000"/>
              </a:lnSpc>
            </a:pPr>
            <a:r>
              <a:rPr lang="en-GB" sz="2400" dirty="0"/>
              <a:t>Although Anorexia is more visible due to weight loss, most young people with ED’s are not underweight and go unnoticed.</a:t>
            </a:r>
          </a:p>
          <a:p>
            <a:pPr eaLnBrk="1" hangingPunct="1">
              <a:lnSpc>
                <a:spcPct val="80000"/>
              </a:lnSpc>
            </a:pPr>
            <a:r>
              <a:rPr lang="en-GB" sz="2400" dirty="0"/>
              <a:t>Peers might be aware of a problem, but feel they cannot approach an adult to expose their friend.</a:t>
            </a:r>
          </a:p>
        </p:txBody>
      </p:sp>
    </p:spTree>
    <p:extLst>
      <p:ext uri="{BB962C8B-B14F-4D97-AF65-F5344CB8AC3E}">
        <p14:creationId xmlns:p14="http://schemas.microsoft.com/office/powerpoint/2010/main" val="40653481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AutoShape 2"/>
          <p:cNvSpPr>
            <a:spLocks noGrp="1" noChangeArrowheads="1"/>
          </p:cNvSpPr>
          <p:nvPr>
            <p:ph type="title"/>
          </p:nvPr>
        </p:nvSpPr>
        <p:spPr/>
        <p:txBody>
          <a:bodyPr/>
          <a:lstStyle/>
          <a:p>
            <a:pPr algn="ctr" eaLnBrk="1" hangingPunct="1"/>
            <a:r>
              <a:rPr lang="en-GB" sz="3200">
                <a:latin typeface="Arial" charset="0"/>
              </a:rPr>
              <a:t>I’ve got concerns – what do I do next?</a:t>
            </a:r>
          </a:p>
        </p:txBody>
      </p:sp>
      <p:sp>
        <p:nvSpPr>
          <p:cNvPr id="43011" name="Rectangle 3"/>
          <p:cNvSpPr>
            <a:spLocks noGrp="1" noChangeArrowheads="1"/>
          </p:cNvSpPr>
          <p:nvPr>
            <p:ph type="body" idx="1"/>
          </p:nvPr>
        </p:nvSpPr>
        <p:spPr/>
        <p:txBody>
          <a:bodyPr>
            <a:normAutofit/>
          </a:bodyPr>
          <a:lstStyle/>
          <a:p>
            <a:pPr eaLnBrk="1" hangingPunct="1">
              <a:lnSpc>
                <a:spcPct val="80000"/>
              </a:lnSpc>
            </a:pPr>
            <a:r>
              <a:rPr lang="en-GB" sz="2400" dirty="0"/>
              <a:t>Talk to the young person!</a:t>
            </a:r>
          </a:p>
          <a:p>
            <a:pPr eaLnBrk="1" hangingPunct="1">
              <a:lnSpc>
                <a:spcPct val="80000"/>
              </a:lnSpc>
            </a:pPr>
            <a:r>
              <a:rPr lang="en-GB" sz="2400" dirty="0"/>
              <a:t>Assessment of their eating difficulties, medical reasons for any weight loss from their GP including a baseline measurement of weight, height and other physical measures</a:t>
            </a:r>
          </a:p>
          <a:p>
            <a:pPr eaLnBrk="1" hangingPunct="1">
              <a:lnSpc>
                <a:spcPct val="80000"/>
              </a:lnSpc>
            </a:pPr>
            <a:r>
              <a:rPr lang="en-GB" sz="2400" dirty="0"/>
              <a:t>Referral to CAMHS.</a:t>
            </a:r>
          </a:p>
          <a:p>
            <a:pPr eaLnBrk="1" hangingPunct="1">
              <a:lnSpc>
                <a:spcPct val="80000"/>
              </a:lnSpc>
            </a:pPr>
            <a:endParaRPr lang="en-GB" sz="2400" dirty="0"/>
          </a:p>
          <a:p>
            <a:pPr marL="114300" indent="0" eaLnBrk="1" hangingPunct="1">
              <a:lnSpc>
                <a:spcPct val="80000"/>
              </a:lnSpc>
              <a:buNone/>
            </a:pPr>
            <a:r>
              <a:rPr lang="en-GB" sz="2400" dirty="0"/>
              <a:t>Useful resources:</a:t>
            </a:r>
          </a:p>
          <a:p>
            <a:pPr marL="114300" indent="0" eaLnBrk="1" hangingPunct="1">
              <a:lnSpc>
                <a:spcPct val="80000"/>
              </a:lnSpc>
              <a:buNone/>
            </a:pPr>
            <a:endParaRPr lang="en-GB" sz="2400" dirty="0"/>
          </a:p>
          <a:p>
            <a:pPr>
              <a:lnSpc>
                <a:spcPct val="80000"/>
              </a:lnSpc>
            </a:pPr>
            <a:r>
              <a:rPr lang="en-GB" sz="2400" dirty="0"/>
              <a:t>BEAT’s website</a:t>
            </a:r>
          </a:p>
          <a:p>
            <a:pPr>
              <a:lnSpc>
                <a:spcPct val="80000"/>
              </a:lnSpc>
            </a:pPr>
            <a:r>
              <a:rPr lang="en-GB" sz="2400" dirty="0" err="1"/>
              <a:t>caredscotland.co.uk</a:t>
            </a:r>
            <a:endParaRPr lang="en-GB" sz="2400" dirty="0"/>
          </a:p>
          <a:p>
            <a:pPr>
              <a:lnSpc>
                <a:spcPct val="80000"/>
              </a:lnSpc>
            </a:pPr>
            <a:r>
              <a:rPr lang="en-GB" sz="2400" dirty="0"/>
              <a:t>Eva </a:t>
            </a:r>
            <a:r>
              <a:rPr lang="en-GB" sz="2400" dirty="0" err="1"/>
              <a:t>Musby</a:t>
            </a:r>
            <a:r>
              <a:rPr lang="en-GB" sz="2400" dirty="0"/>
              <a:t> website and books</a:t>
            </a:r>
          </a:p>
          <a:p>
            <a:pPr marL="114300" indent="0" eaLnBrk="1" hangingPunct="1">
              <a:lnSpc>
                <a:spcPct val="80000"/>
              </a:lnSpc>
              <a:buNone/>
            </a:pPr>
            <a:endParaRPr lang="en-GB" sz="2000" dirty="0">
              <a:latin typeface="Arial" charset="0"/>
            </a:endParaRPr>
          </a:p>
        </p:txBody>
      </p:sp>
    </p:spTree>
    <p:extLst>
      <p:ext uri="{BB962C8B-B14F-4D97-AF65-F5344CB8AC3E}">
        <p14:creationId xmlns:p14="http://schemas.microsoft.com/office/powerpoint/2010/main" val="21210226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work with Royal High</a:t>
            </a:r>
          </a:p>
        </p:txBody>
      </p:sp>
      <p:sp>
        <p:nvSpPr>
          <p:cNvPr id="3" name="Content Placeholder 2"/>
          <p:cNvSpPr>
            <a:spLocks noGrp="1"/>
          </p:cNvSpPr>
          <p:nvPr>
            <p:ph idx="1"/>
          </p:nvPr>
        </p:nvSpPr>
        <p:spPr/>
        <p:txBody>
          <a:bodyPr/>
          <a:lstStyle/>
          <a:p>
            <a:r>
              <a:rPr lang="en-US" dirty="0"/>
              <a:t>Focused on prevention of eating disorders by targeting body image difficulties in teenagers</a:t>
            </a:r>
          </a:p>
          <a:p>
            <a:endParaRPr lang="en-US" dirty="0"/>
          </a:p>
          <a:p>
            <a:r>
              <a:rPr lang="en-US" dirty="0"/>
              <a:t>Body Image: how we think and feel about our bodies.  </a:t>
            </a:r>
          </a:p>
          <a:p>
            <a:r>
              <a:rPr lang="en-US" dirty="0"/>
              <a:t>Body Image dissatisfaction is common in adolescent but higher rates are a risk factor for increased risk of mental health difficulties and unhealthy behaviors in later life</a:t>
            </a:r>
          </a:p>
        </p:txBody>
      </p:sp>
    </p:spTree>
    <p:extLst>
      <p:ext uri="{BB962C8B-B14F-4D97-AF65-F5344CB8AC3E}">
        <p14:creationId xmlns:p14="http://schemas.microsoft.com/office/powerpoint/2010/main" val="15356477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05886-BD39-0048-B34F-609A6E17345F}"/>
              </a:ext>
            </a:extLst>
          </p:cNvPr>
          <p:cNvSpPr>
            <a:spLocks noGrp="1"/>
          </p:cNvSpPr>
          <p:nvPr>
            <p:ph type="title"/>
          </p:nvPr>
        </p:nvSpPr>
        <p:spPr/>
        <p:txBody>
          <a:bodyPr/>
          <a:lstStyle/>
          <a:p>
            <a:r>
              <a:rPr lang="en-US" dirty="0"/>
              <a:t>Body Image Group</a:t>
            </a:r>
          </a:p>
        </p:txBody>
      </p:sp>
      <p:sp>
        <p:nvSpPr>
          <p:cNvPr id="3" name="Content Placeholder 2">
            <a:extLst>
              <a:ext uri="{FF2B5EF4-FFF2-40B4-BE49-F238E27FC236}">
                <a16:creationId xmlns:a16="http://schemas.microsoft.com/office/drawing/2014/main" id="{C5EC610E-278C-AE4A-9244-44E278DD4D3B}"/>
              </a:ext>
            </a:extLst>
          </p:cNvPr>
          <p:cNvSpPr>
            <a:spLocks noGrp="1"/>
          </p:cNvSpPr>
          <p:nvPr>
            <p:ph idx="1"/>
          </p:nvPr>
        </p:nvSpPr>
        <p:spPr>
          <a:xfrm>
            <a:off x="625914" y="1417638"/>
            <a:ext cx="7269162" cy="4702242"/>
          </a:xfrm>
        </p:spPr>
        <p:txBody>
          <a:bodyPr>
            <a:normAutofit lnSpcReduction="10000"/>
          </a:bodyPr>
          <a:lstStyle/>
          <a:p>
            <a:r>
              <a:rPr lang="en-GB" sz="2800" dirty="0"/>
              <a:t>Run three groups over the last 3 years for young people (S1’s and S2’s who feel they have negative body image).  </a:t>
            </a:r>
          </a:p>
          <a:p>
            <a:r>
              <a:rPr lang="en-GB" sz="2800" dirty="0"/>
              <a:t>Focuses on the links with body image difficulties and relationships</a:t>
            </a:r>
          </a:p>
          <a:p>
            <a:r>
              <a:rPr lang="en-GB" sz="2800" dirty="0"/>
              <a:t>Includes education and skills to mange:</a:t>
            </a:r>
          </a:p>
          <a:p>
            <a:pPr>
              <a:buFontTx/>
              <a:buChar char="-"/>
            </a:pPr>
            <a:r>
              <a:rPr lang="en-GB" sz="2800" dirty="0"/>
              <a:t>Weight and shape talk in peer groups or families</a:t>
            </a:r>
          </a:p>
          <a:p>
            <a:pPr>
              <a:buFontTx/>
              <a:buChar char="-"/>
            </a:pPr>
            <a:r>
              <a:rPr lang="en-GB" sz="2800" dirty="0"/>
              <a:t>Fat talk</a:t>
            </a:r>
          </a:p>
          <a:p>
            <a:pPr>
              <a:buFontTx/>
              <a:buChar char="-"/>
            </a:pPr>
            <a:r>
              <a:rPr lang="en-GB" sz="2800" dirty="0"/>
              <a:t>General relationship difficulties</a:t>
            </a:r>
          </a:p>
        </p:txBody>
      </p:sp>
    </p:spTree>
    <p:extLst>
      <p:ext uri="{BB962C8B-B14F-4D97-AF65-F5344CB8AC3E}">
        <p14:creationId xmlns:p14="http://schemas.microsoft.com/office/powerpoint/2010/main" val="26593952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Fat Talk</a:t>
            </a:r>
          </a:p>
        </p:txBody>
      </p:sp>
      <p:sp>
        <p:nvSpPr>
          <p:cNvPr id="3" name="Content Placeholder 2"/>
          <p:cNvSpPr>
            <a:spLocks noGrp="1"/>
          </p:cNvSpPr>
          <p:nvPr>
            <p:ph idx="1"/>
          </p:nvPr>
        </p:nvSpPr>
        <p:spPr/>
        <p:txBody>
          <a:bodyPr/>
          <a:lstStyle/>
          <a:p>
            <a:r>
              <a:rPr lang="en-US" dirty="0"/>
              <a:t>Negative body related conversations between friends about your own body</a:t>
            </a:r>
          </a:p>
          <a:p>
            <a:pPr marL="114300" indent="0">
              <a:buNone/>
            </a:pPr>
            <a:r>
              <a:rPr lang="en-US" dirty="0"/>
              <a:t>Linked with body shame, body dissatisfaction and eating disordered behaviors</a:t>
            </a:r>
          </a:p>
          <a:p>
            <a:endParaRPr lang="en-US" dirty="0"/>
          </a:p>
          <a:p>
            <a:r>
              <a:rPr lang="en-US" dirty="0"/>
              <a:t>What's wrong with this?</a:t>
            </a:r>
          </a:p>
          <a:p>
            <a:pPr marL="114300" indent="0">
              <a:buNone/>
            </a:pPr>
            <a:r>
              <a:rPr lang="en-US" dirty="0"/>
              <a:t>Engages others in fat talk</a:t>
            </a:r>
          </a:p>
          <a:p>
            <a:pPr marL="114300" indent="0">
              <a:buNone/>
            </a:pPr>
            <a:r>
              <a:rPr lang="en-US" dirty="0"/>
              <a:t>Facilitates comparisons</a:t>
            </a:r>
          </a:p>
          <a:p>
            <a:pPr marL="114300" indent="0">
              <a:buNone/>
            </a:pPr>
            <a:r>
              <a:rPr lang="en-US" dirty="0"/>
              <a:t>Continues to support a culture where body shape and weight are of heightened importance in day to day life</a:t>
            </a:r>
          </a:p>
          <a:p>
            <a:endParaRPr lang="en-US" dirty="0"/>
          </a:p>
        </p:txBody>
      </p:sp>
    </p:spTree>
    <p:extLst>
      <p:ext uri="{BB962C8B-B14F-4D97-AF65-F5344CB8AC3E}">
        <p14:creationId xmlns:p14="http://schemas.microsoft.com/office/powerpoint/2010/main" val="12904816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National Lottery Project</a:t>
            </a:r>
          </a:p>
        </p:txBody>
      </p:sp>
      <p:sp>
        <p:nvSpPr>
          <p:cNvPr id="3" name="Content Placeholder 2"/>
          <p:cNvSpPr>
            <a:spLocks noGrp="1"/>
          </p:cNvSpPr>
          <p:nvPr>
            <p:ph idx="1"/>
          </p:nvPr>
        </p:nvSpPr>
        <p:spPr>
          <a:xfrm>
            <a:off x="457200" y="1705274"/>
            <a:ext cx="7269162" cy="4502924"/>
          </a:xfrm>
        </p:spPr>
        <p:txBody>
          <a:bodyPr/>
          <a:lstStyle/>
          <a:p>
            <a:r>
              <a:rPr lang="en-US" dirty="0"/>
              <a:t>Develop some body image workshops for all classes that can be used in High school  and P7’s</a:t>
            </a:r>
          </a:p>
          <a:p>
            <a:r>
              <a:rPr lang="en-US" dirty="0"/>
              <a:t>S6 pupils are used as group facilitators</a:t>
            </a:r>
          </a:p>
          <a:p>
            <a:r>
              <a:rPr lang="en-US" dirty="0"/>
              <a:t>Focus on body image and social media, thinking about skills on how to navigate it</a:t>
            </a:r>
          </a:p>
          <a:p>
            <a:r>
              <a:rPr lang="en-US" dirty="0"/>
              <a:t>Launched in September</a:t>
            </a:r>
          </a:p>
        </p:txBody>
      </p:sp>
      <p:pic>
        <p:nvPicPr>
          <p:cNvPr id="4" name="Picture 3" descr="thumbnail_IMG_1660.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4402640" y="3530034"/>
            <a:ext cx="3118679" cy="3113524"/>
          </a:xfrm>
          <a:prstGeom prst="rect">
            <a:avLst/>
          </a:prstGeom>
        </p:spPr>
      </p:pic>
      <p:pic>
        <p:nvPicPr>
          <p:cNvPr id="5" name="Picture 4" descr="thumbnail_IMG_1654.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441023" y="4282888"/>
            <a:ext cx="2567080" cy="1925310"/>
          </a:xfrm>
          <a:prstGeom prst="rect">
            <a:avLst/>
          </a:prstGeom>
        </p:spPr>
      </p:pic>
    </p:spTree>
    <p:extLst>
      <p:ext uri="{BB962C8B-B14F-4D97-AF65-F5344CB8AC3E}">
        <p14:creationId xmlns:p14="http://schemas.microsoft.com/office/powerpoint/2010/main" val="3216497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Anxiety in Children</a:t>
            </a:r>
          </a:p>
        </p:txBody>
      </p:sp>
      <p:sp>
        <p:nvSpPr>
          <p:cNvPr id="3" name="Content Placeholder 2"/>
          <p:cNvSpPr>
            <a:spLocks noGrp="1"/>
          </p:cNvSpPr>
          <p:nvPr>
            <p:ph idx="1"/>
          </p:nvPr>
        </p:nvSpPr>
        <p:spPr/>
        <p:txBody>
          <a:bodyPr/>
          <a:lstStyle/>
          <a:p>
            <a:r>
              <a:rPr lang="en-US" dirty="0"/>
              <a:t>Anxiety is  of the most common referral to CAMHS and thought to effect about 10% of young people</a:t>
            </a:r>
          </a:p>
          <a:p>
            <a:r>
              <a:rPr lang="en-US" dirty="0"/>
              <a:t>Inclusive of social phobia, </a:t>
            </a:r>
            <a:r>
              <a:rPr lang="en-US" dirty="0" err="1"/>
              <a:t>generalised</a:t>
            </a:r>
            <a:r>
              <a:rPr lang="en-US" dirty="0"/>
              <a:t> anxiety disorder, OCD, separation anxiety, phobias, PTSD</a:t>
            </a:r>
          </a:p>
          <a:p>
            <a:endParaRPr lang="en-US" dirty="0"/>
          </a:p>
          <a:p>
            <a:endParaRPr lang="en-US" dirty="0"/>
          </a:p>
        </p:txBody>
      </p:sp>
    </p:spTree>
    <p:extLst>
      <p:ext uri="{BB962C8B-B14F-4D97-AF65-F5344CB8AC3E}">
        <p14:creationId xmlns:p14="http://schemas.microsoft.com/office/powerpoint/2010/main" val="744829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anxiety </a:t>
            </a:r>
            <a:r>
              <a:rPr lang="en-US" dirty="0" err="1"/>
              <a:t>vs</a:t>
            </a:r>
            <a:r>
              <a:rPr lang="en-US" dirty="0"/>
              <a:t> stress</a:t>
            </a:r>
          </a:p>
        </p:txBody>
      </p:sp>
      <p:sp>
        <p:nvSpPr>
          <p:cNvPr id="3" name="Content Placeholder 2"/>
          <p:cNvSpPr>
            <a:spLocks noGrp="1"/>
          </p:cNvSpPr>
          <p:nvPr>
            <p:ph idx="1"/>
          </p:nvPr>
        </p:nvSpPr>
        <p:spPr/>
        <p:txBody>
          <a:bodyPr/>
          <a:lstStyle/>
          <a:p>
            <a:endParaRPr lang="en-US" dirty="0"/>
          </a:p>
          <a:p>
            <a:r>
              <a:rPr lang="en-US" dirty="0"/>
              <a:t>Clinical anxiety is different to low level anxiety</a:t>
            </a:r>
            <a:r>
              <a:rPr lang="en-US"/>
              <a:t>/stress:</a:t>
            </a:r>
            <a:endParaRPr lang="en-US" dirty="0"/>
          </a:p>
          <a:p>
            <a:pPr>
              <a:buFontTx/>
              <a:buChar char="-"/>
            </a:pPr>
            <a:r>
              <a:rPr lang="en-US" dirty="0"/>
              <a:t>Impact of difficulties on day to day functioning</a:t>
            </a:r>
          </a:p>
          <a:p>
            <a:pPr>
              <a:buFontTx/>
              <a:buChar char="-"/>
            </a:pPr>
            <a:r>
              <a:rPr lang="en-US" dirty="0"/>
              <a:t>Longer term e.g. not only in the context of transient stressor</a:t>
            </a:r>
          </a:p>
          <a:p>
            <a:pPr>
              <a:buFontTx/>
              <a:buChar char="-"/>
            </a:pPr>
            <a:r>
              <a:rPr lang="en-US" dirty="0"/>
              <a:t>Greater severity of symptoms e.g. more than would be typical/expected</a:t>
            </a:r>
          </a:p>
          <a:p>
            <a:endParaRPr lang="en-US" dirty="0"/>
          </a:p>
        </p:txBody>
      </p:sp>
    </p:spTree>
    <p:extLst>
      <p:ext uri="{BB962C8B-B14F-4D97-AF65-F5344CB8AC3E}">
        <p14:creationId xmlns:p14="http://schemas.microsoft.com/office/powerpoint/2010/main" val="4116062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Signs of anxiety</a:t>
            </a:r>
          </a:p>
        </p:txBody>
      </p:sp>
      <p:sp>
        <p:nvSpPr>
          <p:cNvPr id="3" name="Content Placeholder 2"/>
          <p:cNvSpPr>
            <a:spLocks noGrp="1"/>
          </p:cNvSpPr>
          <p:nvPr>
            <p:ph idx="1"/>
          </p:nvPr>
        </p:nvSpPr>
        <p:spPr/>
        <p:txBody>
          <a:bodyPr/>
          <a:lstStyle/>
          <a:p>
            <a:pPr marL="114300" indent="0">
              <a:buNone/>
            </a:pPr>
            <a:r>
              <a:rPr lang="en-US" dirty="0"/>
              <a:t>Psychological symptoms</a:t>
            </a:r>
          </a:p>
          <a:p>
            <a:r>
              <a:rPr lang="en-US" dirty="0"/>
              <a:t>Restlessness</a:t>
            </a:r>
          </a:p>
          <a:p>
            <a:r>
              <a:rPr lang="en-US" dirty="0"/>
              <a:t>A sense of dread</a:t>
            </a:r>
          </a:p>
          <a:p>
            <a:r>
              <a:rPr lang="en-US" dirty="0"/>
              <a:t>Feeling constantly “on edge”</a:t>
            </a:r>
          </a:p>
          <a:p>
            <a:r>
              <a:rPr lang="en-US" dirty="0"/>
              <a:t>Difficulty concentrating</a:t>
            </a:r>
          </a:p>
          <a:p>
            <a:r>
              <a:rPr lang="en-US" dirty="0"/>
              <a:t>Irritability</a:t>
            </a:r>
          </a:p>
          <a:p>
            <a:r>
              <a:rPr lang="en-US" dirty="0"/>
              <a:t>Negative thinking style e.g. </a:t>
            </a:r>
            <a:r>
              <a:rPr lang="en-US" dirty="0" err="1"/>
              <a:t>catastrophising</a:t>
            </a:r>
            <a:endParaRPr lang="en-US" dirty="0"/>
          </a:p>
          <a:p>
            <a:endParaRPr lang="en-US" dirty="0"/>
          </a:p>
          <a:p>
            <a:pPr marL="114300" indent="0">
              <a:buNone/>
            </a:pPr>
            <a:r>
              <a:rPr lang="en-US" dirty="0"/>
              <a:t>Symptoms can cause you to withdraw from social contact to avoid feelings of worry and dread.  </a:t>
            </a:r>
          </a:p>
        </p:txBody>
      </p:sp>
    </p:spTree>
    <p:extLst>
      <p:ext uri="{BB962C8B-B14F-4D97-AF65-F5344CB8AC3E}">
        <p14:creationId xmlns:p14="http://schemas.microsoft.com/office/powerpoint/2010/main" val="2164508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Physical symptoms</a:t>
            </a:r>
          </a:p>
        </p:txBody>
      </p:sp>
      <p:sp>
        <p:nvSpPr>
          <p:cNvPr id="3" name="Content Placeholder 2"/>
          <p:cNvSpPr>
            <a:spLocks noGrp="1"/>
          </p:cNvSpPr>
          <p:nvPr>
            <p:ph idx="1"/>
          </p:nvPr>
        </p:nvSpPr>
        <p:spPr/>
        <p:txBody>
          <a:bodyPr>
            <a:normAutofit lnSpcReduction="10000"/>
          </a:bodyPr>
          <a:lstStyle/>
          <a:p>
            <a:r>
              <a:rPr lang="en-US" dirty="0"/>
              <a:t>Dizziness</a:t>
            </a:r>
          </a:p>
          <a:p>
            <a:r>
              <a:rPr lang="en-US" dirty="0"/>
              <a:t>Tiredness</a:t>
            </a:r>
          </a:p>
          <a:p>
            <a:r>
              <a:rPr lang="en-US" dirty="0"/>
              <a:t>Heart palpitations</a:t>
            </a:r>
          </a:p>
          <a:p>
            <a:r>
              <a:rPr lang="en-US" dirty="0"/>
              <a:t>Muscle aches and tensions</a:t>
            </a:r>
          </a:p>
          <a:p>
            <a:r>
              <a:rPr lang="en-US" dirty="0"/>
              <a:t> Trembling or shaking</a:t>
            </a:r>
          </a:p>
          <a:p>
            <a:r>
              <a:rPr lang="en-US" dirty="0"/>
              <a:t>Dry mouth</a:t>
            </a:r>
          </a:p>
          <a:p>
            <a:r>
              <a:rPr lang="en-US" dirty="0"/>
              <a:t>Excessive sweating</a:t>
            </a:r>
          </a:p>
          <a:p>
            <a:r>
              <a:rPr lang="en-US" dirty="0"/>
              <a:t>Shortness of breath</a:t>
            </a:r>
          </a:p>
          <a:p>
            <a:r>
              <a:rPr lang="en-US" dirty="0"/>
              <a:t>Stomach ache</a:t>
            </a:r>
          </a:p>
          <a:p>
            <a:r>
              <a:rPr lang="en-US" dirty="0"/>
              <a:t>Feeling sick</a:t>
            </a:r>
          </a:p>
          <a:p>
            <a:r>
              <a:rPr lang="en-US" dirty="0"/>
              <a:t>Headaches</a:t>
            </a:r>
          </a:p>
          <a:p>
            <a:r>
              <a:rPr lang="en-US" dirty="0"/>
              <a:t>Difficulty falling asleep</a:t>
            </a:r>
          </a:p>
        </p:txBody>
      </p:sp>
    </p:spTree>
    <p:extLst>
      <p:ext uri="{BB962C8B-B14F-4D97-AF65-F5344CB8AC3E}">
        <p14:creationId xmlns:p14="http://schemas.microsoft.com/office/powerpoint/2010/main" val="2977435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Fight or Flight</a:t>
            </a:r>
          </a:p>
        </p:txBody>
      </p:sp>
      <p:pic>
        <p:nvPicPr>
          <p:cNvPr id="4" name="Content Placeholder 3" descr="Fight Or Flight.jpg"/>
          <p:cNvPicPr>
            <a:picLocks noGrp="1" noChangeAspect="1"/>
          </p:cNvPicPr>
          <p:nvPr>
            <p:ph idx="1"/>
          </p:nvPr>
        </p:nvPicPr>
        <p:blipFill>
          <a:blip r:embed="rId2" cstate="email">
            <a:extLst>
              <a:ext uri="{28A0092B-C50C-407E-A947-70E740481C1C}">
                <a14:useLocalDpi xmlns:a14="http://schemas.microsoft.com/office/drawing/2010/main" val="0"/>
              </a:ext>
            </a:extLst>
          </a:blip>
          <a:srcRect t="8137" b="8137"/>
          <a:stretch>
            <a:fillRect/>
          </a:stretch>
        </p:blipFill>
        <p:spPr>
          <a:xfrm>
            <a:off x="457200" y="1600200"/>
            <a:ext cx="7620000" cy="4686300"/>
          </a:xfrm>
        </p:spPr>
      </p:pic>
    </p:spTree>
    <p:extLst>
      <p:ext uri="{BB962C8B-B14F-4D97-AF65-F5344CB8AC3E}">
        <p14:creationId xmlns:p14="http://schemas.microsoft.com/office/powerpoint/2010/main" val="2052530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Important for motivation</a:t>
            </a:r>
          </a:p>
        </p:txBody>
      </p:sp>
      <p:pic>
        <p:nvPicPr>
          <p:cNvPr id="4" name="Content Placeholder 3" descr="7542642880_4e9f2476fb.jpg"/>
          <p:cNvPicPr>
            <a:picLocks noGrp="1" noChangeAspect="1"/>
          </p:cNvPicPr>
          <p:nvPr>
            <p:ph idx="1"/>
          </p:nvPr>
        </p:nvPicPr>
        <p:blipFill>
          <a:blip r:embed="rId2">
            <a:extLst>
              <a:ext uri="{28A0092B-C50C-407E-A947-70E740481C1C}">
                <a14:useLocalDpi xmlns:a14="http://schemas.microsoft.com/office/drawing/2010/main" val="0"/>
              </a:ext>
            </a:extLst>
          </a:blip>
          <a:srcRect t="18500" b="18500"/>
          <a:stretch>
            <a:fillRect/>
          </a:stretch>
        </p:blipFill>
        <p:spPr/>
      </p:pic>
    </p:spTree>
    <p:extLst>
      <p:ext uri="{BB962C8B-B14F-4D97-AF65-F5344CB8AC3E}">
        <p14:creationId xmlns:p14="http://schemas.microsoft.com/office/powerpoint/2010/main" val="2973678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Survival of the Species!</a:t>
            </a:r>
          </a:p>
        </p:txBody>
      </p:sp>
      <p:pic>
        <p:nvPicPr>
          <p:cNvPr id="4" name="Content Placeholder 3" descr="charles-darwin-9266433-1-402.jpg"/>
          <p:cNvPicPr>
            <a:picLocks noGrp="1" noChangeAspect="1"/>
          </p:cNvPicPr>
          <p:nvPr>
            <p:ph idx="1"/>
          </p:nvPr>
        </p:nvPicPr>
        <p:blipFill>
          <a:blip r:embed="rId2" cstate="email">
            <a:extLst>
              <a:ext uri="{28A0092B-C50C-407E-A947-70E740481C1C}">
                <a14:useLocalDpi xmlns:a14="http://schemas.microsoft.com/office/drawing/2010/main" val="0"/>
              </a:ext>
            </a:extLst>
          </a:blip>
          <a:srcRect t="18500" b="18500"/>
          <a:stretch>
            <a:fillRect/>
          </a:stretch>
        </p:blipFill>
        <p:spPr/>
      </p:pic>
    </p:spTree>
    <p:extLst>
      <p:ext uri="{BB962C8B-B14F-4D97-AF65-F5344CB8AC3E}">
        <p14:creationId xmlns:p14="http://schemas.microsoft.com/office/powerpoint/2010/main" val="12546526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651</TotalTime>
  <Words>1197</Words>
  <Application>Microsoft Office PowerPoint</Application>
  <PresentationFormat>On-screen Show (4:3)</PresentationFormat>
  <Paragraphs>167</Paragraphs>
  <Slides>28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Cambria</vt:lpstr>
      <vt:lpstr>Mangal</vt:lpstr>
      <vt:lpstr>Verdana</vt:lpstr>
      <vt:lpstr>Adjacency</vt:lpstr>
      <vt:lpstr>Managing Anxiety and Stress and Eating Disorders</vt:lpstr>
      <vt:lpstr>What is anxiety and stress?</vt:lpstr>
      <vt:lpstr>Clinical Anxiety in Children</vt:lpstr>
      <vt:lpstr>Clinical anxiety vs stress</vt:lpstr>
      <vt:lpstr>Signs of anxiety</vt:lpstr>
      <vt:lpstr>Physical symptoms</vt:lpstr>
      <vt:lpstr>Fight or Flight</vt:lpstr>
      <vt:lpstr>Important for motivation</vt:lpstr>
      <vt:lpstr>Survival of the Species!</vt:lpstr>
      <vt:lpstr>Performance</vt:lpstr>
      <vt:lpstr>Managing Anxiety and Stress</vt:lpstr>
      <vt:lpstr>PowerPoint Presentation</vt:lpstr>
      <vt:lpstr>Useful resources</vt:lpstr>
      <vt:lpstr>Eating disorders and body image</vt:lpstr>
      <vt:lpstr>Typical Eating Disorders</vt:lpstr>
      <vt:lpstr>Myths About Eating Disorders</vt:lpstr>
      <vt:lpstr>Myth #2</vt:lpstr>
      <vt:lpstr>Myth #3</vt:lpstr>
      <vt:lpstr>Myth #4</vt:lpstr>
      <vt:lpstr>Myth #5</vt:lpstr>
      <vt:lpstr>Early Warning Signs</vt:lpstr>
      <vt:lpstr>Physical Signs</vt:lpstr>
      <vt:lpstr>Difficulties with Early Identification and Intervention</vt:lpstr>
      <vt:lpstr>I’ve got concerns – what do I do next?</vt:lpstr>
      <vt:lpstr>Our work with Royal High</vt:lpstr>
      <vt:lpstr>Body Image Group</vt:lpstr>
      <vt:lpstr>Fat Talk</vt:lpstr>
      <vt:lpstr>National Lottery Project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Anxiety and Stress</dc:title>
  <dc:creator>Information Services</dc:creator>
  <cp:lastModifiedBy>Jennifer Menzies</cp:lastModifiedBy>
  <cp:revision>21</cp:revision>
  <dcterms:created xsi:type="dcterms:W3CDTF">2017-10-22T09:28:17Z</dcterms:created>
  <dcterms:modified xsi:type="dcterms:W3CDTF">2019-12-04T11:18:36Z</dcterms:modified>
</cp:coreProperties>
</file>