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9" r:id="rId4"/>
    <p:sldId id="319" r:id="rId5"/>
    <p:sldId id="260" r:id="rId6"/>
    <p:sldId id="261" r:id="rId7"/>
    <p:sldId id="258" r:id="rId8"/>
    <p:sldId id="274" r:id="rId9"/>
    <p:sldId id="257" r:id="rId10"/>
    <p:sldId id="293" r:id="rId11"/>
    <p:sldId id="298" r:id="rId12"/>
    <p:sldId id="282" r:id="rId13"/>
    <p:sldId id="305" r:id="rId14"/>
    <p:sldId id="312" r:id="rId15"/>
    <p:sldId id="316" r:id="rId16"/>
    <p:sldId id="314" r:id="rId17"/>
    <p:sldId id="285" r:id="rId18"/>
    <p:sldId id="313"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4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34D8F-F4A3-4005-A667-0A717EE49FBE}" type="datetimeFigureOut">
              <a:rPr lang="en-GB" smtClean="0"/>
              <a:t>22/11/2018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04AA4-1D44-4CDE-BE5F-8D870EA9B13F}" type="slidenum">
              <a:rPr lang="en-GB" smtClean="0"/>
              <a:t>‹#›</a:t>
            </a:fld>
            <a:endParaRPr lang="en-GB"/>
          </a:p>
        </p:txBody>
      </p:sp>
    </p:spTree>
    <p:extLst>
      <p:ext uri="{BB962C8B-B14F-4D97-AF65-F5344CB8AC3E}">
        <p14:creationId xmlns:p14="http://schemas.microsoft.com/office/powerpoint/2010/main" val="205600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indhacks.com/2011/10/24/make-study-more-effective-the-easy-wa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 short discussion, cast your mind back to the last time you had to study for a test or an exam. What revision</a:t>
            </a:r>
            <a:r>
              <a:rPr lang="en-US" baseline="0" dirty="0"/>
              <a:t> strategies did you use? </a:t>
            </a:r>
          </a:p>
          <a:p>
            <a:endParaRPr lang="en-US" baseline="0" dirty="0"/>
          </a:p>
          <a:p>
            <a:r>
              <a:rPr lang="en-US" baseline="0" dirty="0"/>
              <a:t>List of common revision strategies-pick as many as apply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F0A598-9762-9F44-8012-C19748B9AE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61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no single one</a:t>
            </a:r>
            <a:r>
              <a:rPr lang="en-GB" sz="1200" kern="1200" baseline="0" dirty="0">
                <a:solidFill>
                  <a:schemeClr val="tx1"/>
                </a:solidFill>
                <a:effectLst/>
                <a:latin typeface="+mn-lt"/>
                <a:ea typeface="+mn-ea"/>
                <a:cs typeface="+mn-cs"/>
              </a:rPr>
              <a:t> way to revise, but there is a lot of research to show that some of the most common and popular methods are not the most effective. Probably some of the methods you might have used yourself- certainly ones I did!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We’re often drawn to </a:t>
            </a:r>
            <a:r>
              <a:rPr lang="en-GB" sz="1200" kern="1200" dirty="0">
                <a:solidFill>
                  <a:schemeClr val="tx1"/>
                </a:solidFill>
                <a:effectLst/>
                <a:latin typeface="+mn-lt"/>
                <a:ea typeface="+mn-ea"/>
                <a:cs typeface="+mn-cs"/>
              </a:rPr>
              <a:t>ways of studying that feel good but are actually quite poor at helping us learn. This can</a:t>
            </a:r>
            <a:r>
              <a:rPr lang="en-GB" sz="1200" kern="1200" baseline="0" dirty="0">
                <a:solidFill>
                  <a:schemeClr val="tx1"/>
                </a:solidFill>
                <a:effectLst/>
                <a:latin typeface="+mn-lt"/>
                <a:ea typeface="+mn-ea"/>
                <a:cs typeface="+mn-cs"/>
              </a:rPr>
              <a:t> sometimes lead us to feel overconfident about how prepared we are.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So for example, re-reading notes or class slides. </a:t>
            </a:r>
            <a:r>
              <a:rPr lang="en-GB" sz="1200" kern="1200" dirty="0">
                <a:solidFill>
                  <a:schemeClr val="tx1"/>
                </a:solidFill>
                <a:effectLst/>
                <a:latin typeface="+mn-lt"/>
                <a:ea typeface="+mn-ea"/>
                <a:cs typeface="+mn-cs"/>
              </a:rPr>
              <a:t>Trying to remember something has been shown to have almost </a:t>
            </a:r>
            <a:r>
              <a:rPr lang="en-GB" sz="1200" kern="1200" dirty="0">
                <a:solidFill>
                  <a:schemeClr val="tx1"/>
                </a:solidFill>
                <a:effectLst/>
                <a:latin typeface="+mn-lt"/>
                <a:ea typeface="+mn-ea"/>
                <a:cs typeface="+mn-cs"/>
                <a:hlinkClick r:id="rId3"/>
              </a:rPr>
              <a:t>no effect on whether you do remember it</a:t>
            </a:r>
            <a:r>
              <a:rPr lang="en-GB" sz="1200" kern="1200" dirty="0">
                <a:solidFill>
                  <a:schemeClr val="tx1"/>
                </a:solidFill>
                <a:effectLst/>
                <a:latin typeface="+mn-lt"/>
                <a:ea typeface="+mn-ea"/>
                <a:cs typeface="+mn-cs"/>
              </a:rPr>
              <a:t>. The problem with this is that we mistake our ability to recognise something for an ability to recall it. Things can seem very</a:t>
            </a:r>
            <a:r>
              <a:rPr lang="en-GB" sz="1200" kern="1200" baseline="0" dirty="0">
                <a:solidFill>
                  <a:schemeClr val="tx1"/>
                </a:solidFill>
                <a:effectLst/>
                <a:latin typeface="+mn-lt"/>
                <a:ea typeface="+mn-ea"/>
                <a:cs typeface="+mn-cs"/>
              </a:rPr>
              <a:t> familiar (e.g. when you look at the revision notes and think I’m sick of looking at these’) but you can’t necessarily remember them. Another good example is song lyric. If you think of your favourite song, you might think ‘I know all the words’- but when you actually have to come to recall these lyrics you can’t remember them all when the song isn’t playing. </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implication for revision is clear: just looking at your notes won't help you learn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Think twice about using highlighters </a:t>
            </a:r>
            <a:r>
              <a:rPr lang="en-GB" sz="1200" kern="1200" dirty="0">
                <a:solidFill>
                  <a:schemeClr val="tx1"/>
                </a:solidFill>
                <a:effectLst/>
                <a:latin typeface="+mn-lt"/>
                <a:ea typeface="+mn-ea"/>
                <a:cs typeface="+mn-cs"/>
              </a:rPr>
              <a:t>Re-reading and highlighting</a:t>
            </a:r>
            <a:r>
              <a:rPr lang="en-GB" sz="1200" kern="1200" baseline="0" dirty="0">
                <a:solidFill>
                  <a:schemeClr val="tx1"/>
                </a:solidFill>
                <a:effectLst/>
                <a:latin typeface="+mn-lt"/>
                <a:ea typeface="+mn-ea"/>
                <a:cs typeface="+mn-cs"/>
              </a:rPr>
              <a:t> notes- feel like work but not achieve much. It’s almost like a ‘comfort blanket’ </a:t>
            </a:r>
            <a:r>
              <a:rPr lang="en-GB" sz="1200" kern="1200" dirty="0">
                <a:solidFill>
                  <a:schemeClr val="tx1"/>
                </a:solidFill>
                <a:effectLst/>
                <a:latin typeface="+mn-lt"/>
                <a:ea typeface="+mn-ea"/>
                <a:cs typeface="+mn-cs"/>
              </a:rPr>
              <a:t>People learn and recall information better if they connect it to other pieces of information. Highlighters don’t do this, they isolate single pieces of information. Quite often, students end up highlighting whole chunks and passages of text, which can give the appearance of having worked hard, but is of little value.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Cramming-The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brain cannot effectively store and recall lots of information in a short period of time, “cramming” doesn’t work particularly well. </a:t>
            </a:r>
            <a:endParaRPr lang="en-US" dirty="0"/>
          </a:p>
        </p:txBody>
      </p:sp>
      <p:sp>
        <p:nvSpPr>
          <p:cNvPr id="4" name="Slide Number Placeholder 3"/>
          <p:cNvSpPr>
            <a:spLocks noGrp="1"/>
          </p:cNvSpPr>
          <p:nvPr>
            <p:ph type="sldNum" sz="quarter" idx="10"/>
          </p:nvPr>
        </p:nvSpPr>
        <p:spPr/>
        <p:txBody>
          <a:bodyPr/>
          <a:lstStyle/>
          <a:p>
            <a:fld id="{15F0A598-9762-9F44-8012-C19748B9AEA6}" type="slidenum">
              <a:rPr lang="en-US" smtClean="0"/>
              <a:t>7</a:t>
            </a:fld>
            <a:endParaRPr lang="en-US"/>
          </a:p>
        </p:txBody>
      </p:sp>
    </p:spTree>
    <p:extLst>
      <p:ext uri="{BB962C8B-B14F-4D97-AF65-F5344CB8AC3E}">
        <p14:creationId xmlns:p14="http://schemas.microsoft.com/office/powerpoint/2010/main" val="5642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Leading researchers find it one of the most effective ways of improving ability to learn information</a:t>
            </a:r>
            <a:r>
              <a:rPr lang="en-US" baseline="0" dirty="0"/>
              <a:t> is to practice retrieving the information so to test yourself frequently. </a:t>
            </a:r>
            <a:endParaRPr lang="en-US" dirty="0"/>
          </a:p>
          <a:p>
            <a:r>
              <a:rPr lang="en-US" dirty="0"/>
              <a:t>Some subjects e.g. </a:t>
            </a:r>
            <a:r>
              <a:rPr lang="en-US" dirty="0" err="1"/>
              <a:t>maths</a:t>
            </a:r>
            <a:r>
              <a:rPr lang="en-US" dirty="0"/>
              <a:t> actually provide</a:t>
            </a:r>
            <a:r>
              <a:rPr lang="en-US" baseline="0" dirty="0"/>
              <a:t> ready made flashcards but lots of merits to making up own.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0A598-9762-9F44-8012-C19748B9AEA6}" type="slidenum">
              <a:rPr lang="en-US" smtClean="0"/>
              <a:t>9</a:t>
            </a:fld>
            <a:endParaRPr lang="en-US"/>
          </a:p>
        </p:txBody>
      </p:sp>
    </p:spTree>
    <p:extLst>
      <p:ext uri="{BB962C8B-B14F-4D97-AF65-F5344CB8AC3E}">
        <p14:creationId xmlns:p14="http://schemas.microsoft.com/office/powerpoint/2010/main" val="52011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Vital part of revision process at home-too often, left till last minute or not done at all- </a:t>
            </a:r>
            <a:r>
              <a:rPr lang="en-GB" dirty="0"/>
              <a:t>often tempted to leave it out in favour of focusing on learning the info in the first place.</a:t>
            </a:r>
            <a:r>
              <a:rPr lang="en-GB" baseline="0" dirty="0"/>
              <a:t> But </a:t>
            </a:r>
            <a:r>
              <a:rPr lang="en-GB" sz="1200" kern="1200" dirty="0">
                <a:solidFill>
                  <a:schemeClr val="tx1"/>
                </a:solidFill>
                <a:effectLst/>
                <a:latin typeface="+mn-lt"/>
                <a:ea typeface="+mn-ea"/>
                <a:cs typeface="+mn-cs"/>
              </a:rPr>
              <a:t>Writing exam answers is a skill, just like playing an online game is a skill. You wouldn't try and improve at a game by trying to memorise moves, you'd practise making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15F0A598-9762-9F44-8012-C19748B9AEA6}" type="slidenum">
              <a:rPr lang="en-US" smtClean="0"/>
              <a:t>10</a:t>
            </a:fld>
            <a:endParaRPr lang="en-US"/>
          </a:p>
        </p:txBody>
      </p:sp>
    </p:spTree>
    <p:extLst>
      <p:ext uri="{BB962C8B-B14F-4D97-AF65-F5344CB8AC3E}">
        <p14:creationId xmlns:p14="http://schemas.microsoft.com/office/powerpoint/2010/main" val="412407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analogy of teaching</a:t>
            </a:r>
          </a:p>
          <a:p>
            <a:r>
              <a:rPr lang="en-US" dirty="0"/>
              <a:t>Peer</a:t>
            </a:r>
            <a:r>
              <a:rPr lang="en-US" baseline="0" dirty="0"/>
              <a:t> groups can come in handy here- but use with caution. Peer groups most helpful when everyone is roughly at the same stage of revision- i.e. has already made notes and is in process of learning it. </a:t>
            </a:r>
            <a:endParaRPr lang="en-US" dirty="0"/>
          </a:p>
        </p:txBody>
      </p:sp>
      <p:sp>
        <p:nvSpPr>
          <p:cNvPr id="4" name="Slide Number Placeholder 3"/>
          <p:cNvSpPr>
            <a:spLocks noGrp="1"/>
          </p:cNvSpPr>
          <p:nvPr>
            <p:ph type="sldNum" sz="quarter" idx="10"/>
          </p:nvPr>
        </p:nvSpPr>
        <p:spPr/>
        <p:txBody>
          <a:bodyPr/>
          <a:lstStyle/>
          <a:p>
            <a:fld id="{15F0A598-9762-9F44-8012-C19748B9AEA6}" type="slidenum">
              <a:rPr lang="en-US" smtClean="0"/>
              <a:t>11</a:t>
            </a:fld>
            <a:endParaRPr lang="en-US"/>
          </a:p>
        </p:txBody>
      </p:sp>
    </p:spTree>
    <p:extLst>
      <p:ext uri="{BB962C8B-B14F-4D97-AF65-F5344CB8AC3E}">
        <p14:creationId xmlns:p14="http://schemas.microsoft.com/office/powerpoint/2010/main" val="47569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Regular reviews help retain information – review points before a break and then review again an hour, day, two days, a week later. Memories get stronger each time you retrieve them</a:t>
            </a:r>
            <a:r>
              <a:rPr lang="en-US" baseline="0" dirty="0"/>
              <a:t> so you should wait longer between each time. This technique is known as spaced repetition, repetition is crucial for learning but memories form more readily when spaced out rather than massed together.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Mention</a:t>
            </a:r>
            <a:r>
              <a:rPr lang="en-GB" baseline="0" dirty="0"/>
              <a:t> example of take five in history lessons </a:t>
            </a:r>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15F0A598-9762-9F44-8012-C19748B9AEA6}" type="slidenum">
              <a:rPr lang="en-US" smtClean="0"/>
              <a:t>12</a:t>
            </a:fld>
            <a:endParaRPr lang="en-US"/>
          </a:p>
        </p:txBody>
      </p:sp>
    </p:spTree>
    <p:extLst>
      <p:ext uri="{BB962C8B-B14F-4D97-AF65-F5344CB8AC3E}">
        <p14:creationId xmlns:p14="http://schemas.microsoft.com/office/powerpoint/2010/main" val="203041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Chunking up info- remember groups of</a:t>
            </a:r>
            <a:r>
              <a:rPr lang="en-US" baseline="0" dirty="0"/>
              <a:t> knowledge from a topic </a:t>
            </a:r>
            <a:endParaRPr lang="en-US" dirty="0"/>
          </a:p>
        </p:txBody>
      </p:sp>
      <p:sp>
        <p:nvSpPr>
          <p:cNvPr id="4" name="Slide Number Placeholder 3"/>
          <p:cNvSpPr>
            <a:spLocks noGrp="1"/>
          </p:cNvSpPr>
          <p:nvPr>
            <p:ph type="sldNum" sz="quarter" idx="10"/>
          </p:nvPr>
        </p:nvSpPr>
        <p:spPr/>
        <p:txBody>
          <a:bodyPr/>
          <a:lstStyle/>
          <a:p>
            <a:fld id="{15F0A598-9762-9F44-8012-C19748B9AEA6}" type="slidenum">
              <a:rPr lang="en-US" smtClean="0"/>
              <a:t>13</a:t>
            </a:fld>
            <a:endParaRPr lang="en-US"/>
          </a:p>
        </p:txBody>
      </p:sp>
    </p:spTree>
    <p:extLst>
      <p:ext uri="{BB962C8B-B14F-4D97-AF65-F5344CB8AC3E}">
        <p14:creationId xmlns:p14="http://schemas.microsoft.com/office/powerpoint/2010/main" val="164318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Revision</a:t>
            </a:r>
            <a:r>
              <a:rPr lang="en-US" baseline="0" dirty="0"/>
              <a:t> Guides-use with caution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5F0A598-9762-9F44-8012-C19748B9AEA6}" type="slidenum">
              <a:rPr lang="en-US" smtClean="0"/>
              <a:t>16</a:t>
            </a:fld>
            <a:endParaRPr lang="en-US"/>
          </a:p>
        </p:txBody>
      </p:sp>
    </p:spTree>
    <p:extLst>
      <p:ext uri="{BB962C8B-B14F-4D97-AF65-F5344CB8AC3E}">
        <p14:creationId xmlns:p14="http://schemas.microsoft.com/office/powerpoint/2010/main" val="43007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17AD-FB61-483D-9EB9-24AF0E112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4E76A0-6350-4ED1-BF0B-BFC0B6634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052A61-B141-42C5-84C1-EB7C6C187A7B}"/>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5" name="Footer Placeholder 4">
            <a:extLst>
              <a:ext uri="{FF2B5EF4-FFF2-40B4-BE49-F238E27FC236}">
                <a16:creationId xmlns:a16="http://schemas.microsoft.com/office/drawing/2014/main" id="{751294BE-AD05-4674-9D32-853C2C256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39273C-9D42-4898-9B06-70A56C7BC2EF}"/>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195981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54F9-E108-4397-A5E6-FFDECE4761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014DAD-A71E-46F7-AC2C-84FACA77FC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B7D297-9C45-4BC0-8C77-82CA27C27F89}"/>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5" name="Footer Placeholder 4">
            <a:extLst>
              <a:ext uri="{FF2B5EF4-FFF2-40B4-BE49-F238E27FC236}">
                <a16:creationId xmlns:a16="http://schemas.microsoft.com/office/drawing/2014/main" id="{FEB3EAB5-3286-4DAE-BACA-A921E452D1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BFF4F6-61C7-4B3C-BC58-44F4B144D4EC}"/>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313736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1C355-DED1-44EB-A7D7-273830995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40905C-0634-4802-91A5-002EDBA2D2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33EFA8-8722-4FAB-9FDC-3106A2D32BF3}"/>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5" name="Footer Placeholder 4">
            <a:extLst>
              <a:ext uri="{FF2B5EF4-FFF2-40B4-BE49-F238E27FC236}">
                <a16:creationId xmlns:a16="http://schemas.microsoft.com/office/drawing/2014/main" id="{113B30FB-3AD1-43B2-A0FA-B7D219FD6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36FF2-4371-4803-9029-1D5A1E0B4A2B}"/>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102825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8DD6E01-D0D5-6F44-A9DB-CF64CEB5FF72}"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302113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8DD6E01-D0D5-6F44-A9DB-CF64CEB5FF72}"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37137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8DD6E01-D0D5-6F44-A9DB-CF64CEB5FF72}"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3901672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8DD6E01-D0D5-6F44-A9DB-CF64CEB5FF72}"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346285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8DD6E01-D0D5-6F44-A9DB-CF64CEB5FF72}"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268495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8DD6E01-D0D5-6F44-A9DB-CF64CEB5FF72}"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311535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D6E01-D0D5-6F44-A9DB-CF64CEB5FF72}"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177348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8DD6E01-D0D5-6F44-A9DB-CF64CEB5FF72}"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373771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3E05-5238-4BE2-BFD2-267823C3B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4A5442-8334-49B3-B94C-E7CE54CEE3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13998-B87A-430B-8E12-E84FF086C7E6}"/>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5" name="Footer Placeholder 4">
            <a:extLst>
              <a:ext uri="{FF2B5EF4-FFF2-40B4-BE49-F238E27FC236}">
                <a16:creationId xmlns:a16="http://schemas.microsoft.com/office/drawing/2014/main" id="{9FD4A398-AD97-45B5-8180-D003686749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986EDB-57FD-4D49-B6E8-916DF4DA48AD}"/>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3022204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8DD6E01-D0D5-6F44-A9DB-CF64CEB5FF72}"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512077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8DD6E01-D0D5-6F44-A9DB-CF64CEB5FF72}"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2208483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8DD6E01-D0D5-6F44-A9DB-CF64CEB5FF72}"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7302D-31A7-1149-9833-30AD172C38ED}" type="slidenum">
              <a:rPr lang="en-US" smtClean="0"/>
              <a:t>‹#›</a:t>
            </a:fld>
            <a:endParaRPr lang="en-US"/>
          </a:p>
        </p:txBody>
      </p:sp>
    </p:spTree>
    <p:extLst>
      <p:ext uri="{BB962C8B-B14F-4D97-AF65-F5344CB8AC3E}">
        <p14:creationId xmlns:p14="http://schemas.microsoft.com/office/powerpoint/2010/main" val="26399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4934-7062-456A-BB55-236E642075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123E51-86EE-4D1E-A2F2-AC2604847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A1A920-F3B5-40B1-9130-3A3B93B15FF3}"/>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5" name="Footer Placeholder 4">
            <a:extLst>
              <a:ext uri="{FF2B5EF4-FFF2-40B4-BE49-F238E27FC236}">
                <a16:creationId xmlns:a16="http://schemas.microsoft.com/office/drawing/2014/main" id="{1CC1BF5D-0A2D-4E8F-B306-9E379673A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D15DCE-38C4-4F10-8D5C-8396CE70F156}"/>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332742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1141-EB7A-42AB-B9AB-9D2F34D59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784F46-6323-4981-8665-F5D1B3FF2F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AB8B3F-9C44-4E54-A2C8-439E286C67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38F3F-0F3A-4384-BB6C-6B05897A86CC}"/>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6" name="Footer Placeholder 5">
            <a:extLst>
              <a:ext uri="{FF2B5EF4-FFF2-40B4-BE49-F238E27FC236}">
                <a16:creationId xmlns:a16="http://schemas.microsoft.com/office/drawing/2014/main" id="{ACB5123C-0F8B-4154-9432-F630C5F5A5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E6BEC2-CB6A-4F45-8555-7059FE08B720}"/>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80795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7DB9-AE49-4751-80E8-949DDBDD07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3C878-B8B0-4458-8145-260DB8393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BAD087-2EC2-4002-8915-1110F360A8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C5E27A-5CFD-4B1D-A5A5-1AB7337CD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D743DD-7D14-4D58-B05A-7EEC2B5FE6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448525-CD74-4310-9BAC-718CE58B698C}"/>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8" name="Footer Placeholder 7">
            <a:extLst>
              <a:ext uri="{FF2B5EF4-FFF2-40B4-BE49-F238E27FC236}">
                <a16:creationId xmlns:a16="http://schemas.microsoft.com/office/drawing/2014/main" id="{59DBAEC1-8792-44CD-ACFD-4B10BA9E0E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30153B-5ECE-43E9-BB74-5308DE257BF9}"/>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77115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6204-0FF0-40BF-AC4F-7F117F8714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87D783-3207-4C44-AED1-0B8D35C4EE73}"/>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4" name="Footer Placeholder 3">
            <a:extLst>
              <a:ext uri="{FF2B5EF4-FFF2-40B4-BE49-F238E27FC236}">
                <a16:creationId xmlns:a16="http://schemas.microsoft.com/office/drawing/2014/main" id="{73F8CF77-E63B-4E08-BDD2-138A39AD0E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F33091-CC73-4DAD-A405-1FC8637881FC}"/>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168192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90472-5B70-4F16-9562-673AED385D2F}"/>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3" name="Footer Placeholder 2">
            <a:extLst>
              <a:ext uri="{FF2B5EF4-FFF2-40B4-BE49-F238E27FC236}">
                <a16:creationId xmlns:a16="http://schemas.microsoft.com/office/drawing/2014/main" id="{D10DEA06-23D3-4256-A924-01DEFD36D3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198F4A-7A5B-4AD2-823A-E09C6AF20B3D}"/>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118645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2D32-3A2C-445D-81C6-C8C6DA114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187501-5BE6-40A2-A330-E2B08DA81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987D0D-B659-491D-AE3E-5E7958BC8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E12768-2D3F-44EE-996D-A567A8A590D6}"/>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6" name="Footer Placeholder 5">
            <a:extLst>
              <a:ext uri="{FF2B5EF4-FFF2-40B4-BE49-F238E27FC236}">
                <a16:creationId xmlns:a16="http://schemas.microsoft.com/office/drawing/2014/main" id="{CB80B5F4-871B-48FC-AE4A-0CB78B0586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A395F4-C632-4F1F-82D8-9E02D2783B44}"/>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359991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24D7-77DA-483D-BDA4-04B06FA2C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0E7DE7-CF5B-4BCA-A766-7336F3B3F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53CB04-8567-4235-B4E1-8481577D6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14A7A5-C779-4A02-A4B0-61DB5B02453A}"/>
              </a:ext>
            </a:extLst>
          </p:cNvPr>
          <p:cNvSpPr>
            <a:spLocks noGrp="1"/>
          </p:cNvSpPr>
          <p:nvPr>
            <p:ph type="dt" sz="half" idx="10"/>
          </p:nvPr>
        </p:nvSpPr>
        <p:spPr/>
        <p:txBody>
          <a:bodyPr/>
          <a:lstStyle/>
          <a:p>
            <a:fld id="{B4F74CE4-0C1C-4E9A-878E-F2BB78D9FA6C}" type="datetimeFigureOut">
              <a:rPr lang="en-GB" smtClean="0"/>
              <a:t>22/11/2018</a:t>
            </a:fld>
            <a:endParaRPr lang="en-GB"/>
          </a:p>
        </p:txBody>
      </p:sp>
      <p:sp>
        <p:nvSpPr>
          <p:cNvPr id="6" name="Footer Placeholder 5">
            <a:extLst>
              <a:ext uri="{FF2B5EF4-FFF2-40B4-BE49-F238E27FC236}">
                <a16:creationId xmlns:a16="http://schemas.microsoft.com/office/drawing/2014/main" id="{484FD1DD-7E6B-4A75-9F44-91395D6019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EBD9FE-889F-4E49-A593-EF41C944B89A}"/>
              </a:ext>
            </a:extLst>
          </p:cNvPr>
          <p:cNvSpPr>
            <a:spLocks noGrp="1"/>
          </p:cNvSpPr>
          <p:nvPr>
            <p:ph type="sldNum" sz="quarter" idx="12"/>
          </p:nvPr>
        </p:nvSpPr>
        <p:spPr/>
        <p:txBody>
          <a:bodyPr/>
          <a:lstStyle/>
          <a:p>
            <a:fld id="{259484A9-5D81-46C0-B276-55182EC7BBEF}" type="slidenum">
              <a:rPr lang="en-GB" smtClean="0"/>
              <a:t>‹#›</a:t>
            </a:fld>
            <a:endParaRPr lang="en-GB"/>
          </a:p>
        </p:txBody>
      </p:sp>
    </p:spTree>
    <p:extLst>
      <p:ext uri="{BB962C8B-B14F-4D97-AF65-F5344CB8AC3E}">
        <p14:creationId xmlns:p14="http://schemas.microsoft.com/office/powerpoint/2010/main" val="288380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E13E9-F840-4C4D-8680-D0F3CC0DF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7E211-8749-40F0-9040-5F77CDFCE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FAB39-307B-4EF3-8C7B-33CD3CF6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74CE4-0C1C-4E9A-878E-F2BB78D9FA6C}" type="datetimeFigureOut">
              <a:rPr lang="en-GB" smtClean="0"/>
              <a:t>22/11/2018</a:t>
            </a:fld>
            <a:endParaRPr lang="en-GB"/>
          </a:p>
        </p:txBody>
      </p:sp>
      <p:sp>
        <p:nvSpPr>
          <p:cNvPr id="5" name="Footer Placeholder 4">
            <a:extLst>
              <a:ext uri="{FF2B5EF4-FFF2-40B4-BE49-F238E27FC236}">
                <a16:creationId xmlns:a16="http://schemas.microsoft.com/office/drawing/2014/main" id="{0307A8FD-889E-462B-A77E-46892B127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3C8E36-37BB-4CF3-BC85-0A8ED5A0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484A9-5D81-46C0-B276-55182EC7BBEF}" type="slidenum">
              <a:rPr lang="en-GB" smtClean="0"/>
              <a:t>‹#›</a:t>
            </a:fld>
            <a:endParaRPr lang="en-GB"/>
          </a:p>
        </p:txBody>
      </p:sp>
    </p:spTree>
    <p:extLst>
      <p:ext uri="{BB962C8B-B14F-4D97-AF65-F5344CB8AC3E}">
        <p14:creationId xmlns:p14="http://schemas.microsoft.com/office/powerpoint/2010/main" val="1042070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D6E01-D0D5-6F44-A9DB-CF64CEB5FF72}" type="datetimeFigureOut">
              <a:rPr lang="en-US" smtClean="0"/>
              <a:t>11/22/2018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7302D-31A7-1149-9833-30AD172C38ED}" type="slidenum">
              <a:rPr lang="en-US" smtClean="0"/>
              <a:t>‹#›</a:t>
            </a:fld>
            <a:endParaRPr lang="en-US"/>
          </a:p>
        </p:txBody>
      </p:sp>
    </p:spTree>
    <p:extLst>
      <p:ext uri="{BB962C8B-B14F-4D97-AF65-F5344CB8AC3E}">
        <p14:creationId xmlns:p14="http://schemas.microsoft.com/office/powerpoint/2010/main" val="1610486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qa.org.uk/pastpapers/findpastpaper.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sqa.org.uk/sqa/68908.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026399-B858-49FE-8FFE-6A1E46CA1208}"/>
              </a:ext>
            </a:extLst>
          </p:cNvPr>
          <p:cNvPicPr>
            <a:picLocks noChangeAspect="1"/>
          </p:cNvPicPr>
          <p:nvPr/>
        </p:nvPicPr>
        <p:blipFill>
          <a:blip r:embed="rId2"/>
          <a:stretch>
            <a:fillRect/>
          </a:stretch>
        </p:blipFill>
        <p:spPr>
          <a:xfrm>
            <a:off x="1374885" y="853554"/>
            <a:ext cx="5036426" cy="5150891"/>
          </a:xfrm>
          <a:prstGeom prst="rect">
            <a:avLst/>
          </a:prstGeom>
        </p:spPr>
      </p:pic>
      <p:sp>
        <p:nvSpPr>
          <p:cNvPr id="6" name="TextBox 5">
            <a:extLst>
              <a:ext uri="{FF2B5EF4-FFF2-40B4-BE49-F238E27FC236}">
                <a16:creationId xmlns:a16="http://schemas.microsoft.com/office/drawing/2014/main" id="{0BEA9471-0F6B-449F-B431-88CA4F43BACA}"/>
              </a:ext>
            </a:extLst>
          </p:cNvPr>
          <p:cNvSpPr txBox="1"/>
          <p:nvPr/>
        </p:nvSpPr>
        <p:spPr>
          <a:xfrm>
            <a:off x="6411311" y="853554"/>
            <a:ext cx="5302468" cy="4616649"/>
          </a:xfrm>
          <a:prstGeom prst="rect">
            <a:avLst/>
          </a:prstGeom>
          <a:noFill/>
        </p:spPr>
        <p:txBody>
          <a:bodyPr wrap="square" rtlCol="0">
            <a:spAutoFit/>
          </a:bodyPr>
          <a:lstStyle/>
          <a:p>
            <a:r>
              <a:rPr lang="en-GB" sz="3600" dirty="0"/>
              <a:t>The RHS guide to Revision Success</a:t>
            </a:r>
          </a:p>
          <a:p>
            <a:endParaRPr lang="en-GB" dirty="0"/>
          </a:p>
          <a:p>
            <a:pPr marL="342900" indent="-342900">
              <a:buAutoNum type="arabicPeriod"/>
            </a:pPr>
            <a:r>
              <a:rPr lang="en-GB" sz="2800" dirty="0"/>
              <a:t>Where do I start?</a:t>
            </a:r>
          </a:p>
          <a:p>
            <a:pPr marL="342900" indent="-342900">
              <a:buAutoNum type="arabicPeriod"/>
            </a:pPr>
            <a:r>
              <a:rPr lang="en-GB" sz="2800" dirty="0"/>
              <a:t>What techniques work best?</a:t>
            </a:r>
          </a:p>
          <a:p>
            <a:pPr marL="342900" indent="-342900">
              <a:buAutoNum type="arabicPeriod"/>
            </a:pPr>
            <a:r>
              <a:rPr lang="en-GB" sz="2800" dirty="0"/>
              <a:t>Hints and tips – different strategies for success.</a:t>
            </a:r>
          </a:p>
          <a:p>
            <a:pPr marL="342900" indent="-342900">
              <a:buAutoNum type="arabicPeriod"/>
            </a:pPr>
            <a:r>
              <a:rPr lang="en-GB" sz="2800" dirty="0"/>
              <a:t>Other support available</a:t>
            </a:r>
          </a:p>
          <a:p>
            <a:pPr marL="342900" indent="-342900">
              <a:buAutoNum type="arabicPeriod"/>
            </a:pPr>
            <a:r>
              <a:rPr lang="en-GB" sz="2800" dirty="0"/>
              <a:t>Take care of yourself</a:t>
            </a:r>
          </a:p>
          <a:p>
            <a:pPr marL="342900" indent="-342900">
              <a:buAutoNum type="arabicPeriod"/>
            </a:pPr>
            <a:endParaRPr lang="en-GB" dirty="0"/>
          </a:p>
          <a:p>
            <a:pPr marL="342900" indent="-342900">
              <a:buAutoNum type="arabicPeriod"/>
            </a:pPr>
            <a:endParaRPr lang="en-GB" dirty="0"/>
          </a:p>
        </p:txBody>
      </p:sp>
      <p:sp>
        <p:nvSpPr>
          <p:cNvPr id="4" name="TextBox 3"/>
          <p:cNvSpPr txBox="1"/>
          <p:nvPr/>
        </p:nvSpPr>
        <p:spPr>
          <a:xfrm>
            <a:off x="6597561" y="5439200"/>
            <a:ext cx="455198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chemeClr val="tx1"/>
                </a:solidFill>
              </a:rPr>
              <a:t>Top Student Tip- Throughout this guide there are tips from students who’ve already been through formal exams- they know what it’s like and what works and what doesn’t!  </a:t>
            </a:r>
          </a:p>
        </p:txBody>
      </p:sp>
    </p:spTree>
    <p:extLst>
      <p:ext uri="{BB962C8B-B14F-4D97-AF65-F5344CB8AC3E}">
        <p14:creationId xmlns:p14="http://schemas.microsoft.com/office/powerpoint/2010/main" val="362360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2: Past papers </a:t>
            </a:r>
          </a:p>
        </p:txBody>
      </p:sp>
      <p:sp>
        <p:nvSpPr>
          <p:cNvPr id="3" name="Content Placeholder 2"/>
          <p:cNvSpPr>
            <a:spLocks noGrp="1"/>
          </p:cNvSpPr>
          <p:nvPr>
            <p:ph idx="1"/>
          </p:nvPr>
        </p:nvSpPr>
        <p:spPr>
          <a:xfrm>
            <a:off x="276914" y="1979465"/>
            <a:ext cx="11382703" cy="2833827"/>
          </a:xfrm>
        </p:spPr>
        <p:txBody>
          <a:bodyPr>
            <a:noAutofit/>
          </a:bodyPr>
          <a:lstStyle/>
          <a:p>
            <a:r>
              <a:rPr lang="en-GB" sz="2400" dirty="0"/>
              <a:t>Practising sample answers to past exam questions can help train your brain to </a:t>
            </a:r>
            <a:r>
              <a:rPr lang="en-GB" sz="2400" b="1" dirty="0"/>
              <a:t>retrieve </a:t>
            </a:r>
            <a:r>
              <a:rPr lang="en-GB" sz="2400" dirty="0"/>
              <a:t>information</a:t>
            </a:r>
          </a:p>
          <a:p>
            <a:r>
              <a:rPr lang="en-GB" sz="2400" dirty="0"/>
              <a:t>Identifying the command words of the question and knowing how to answer the different types  is a huge part of success- so make sure you are happy with this- ask your teacher if not. </a:t>
            </a:r>
          </a:p>
          <a:p>
            <a:r>
              <a:rPr lang="en-GB" sz="2400" dirty="0"/>
              <a:t>You can find past papers here in your chosen subject with answers </a:t>
            </a:r>
            <a:r>
              <a:rPr lang="en-GB" sz="2400"/>
              <a:t>as well . </a:t>
            </a:r>
            <a:r>
              <a:rPr lang="en-GB" sz="2400" i="1" dirty="0"/>
              <a:t>It might be a good idea to check with your teacher as to relevant practice questions as both N5 and Higher have made changes to their courses recently.</a:t>
            </a:r>
            <a:endParaRPr lang="en-US" sz="2400" i="1" dirty="0"/>
          </a:p>
          <a:p>
            <a:r>
              <a:rPr lang="en-US" sz="2400" dirty="0">
                <a:solidFill>
                  <a:srgbClr val="000000"/>
                </a:solidFill>
                <a:hlinkClick r:id="rId3"/>
              </a:rPr>
              <a:t>https://www.sqa.org.uk/pastpapers/findpastpaper.htm</a:t>
            </a:r>
            <a:r>
              <a:rPr lang="en-US" sz="2400" dirty="0">
                <a:solidFill>
                  <a:srgbClr val="000000"/>
                </a:solidFill>
              </a:rPr>
              <a:t>.</a:t>
            </a:r>
            <a:endParaRPr lang="en-US" sz="2400" dirty="0"/>
          </a:p>
        </p:txBody>
      </p:sp>
      <p:sp>
        <p:nvSpPr>
          <p:cNvPr id="4" name="Rectangle 3"/>
          <p:cNvSpPr/>
          <p:nvPr/>
        </p:nvSpPr>
        <p:spPr>
          <a:xfrm>
            <a:off x="6637149" y="5458223"/>
            <a:ext cx="4950729"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dirty="0">
                <a:solidFill>
                  <a:srgbClr val="000000"/>
                </a:solidFill>
              </a:rPr>
              <a:t>Top Student tip: do same Q more than once and see if you get better each time. It helps information to stick and also its good for helping you remember how to structure answers  </a:t>
            </a:r>
            <a:endParaRPr lang="en-US" dirty="0">
              <a:solidFill>
                <a:srgbClr val="000000"/>
              </a:solidFill>
            </a:endParaRPr>
          </a:p>
        </p:txBody>
      </p:sp>
    </p:spTree>
    <p:extLst>
      <p:ext uri="{BB962C8B-B14F-4D97-AF65-F5344CB8AC3E}">
        <p14:creationId xmlns:p14="http://schemas.microsoft.com/office/powerpoint/2010/main" val="38121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3: Teaching others </a:t>
            </a:r>
          </a:p>
        </p:txBody>
      </p:sp>
      <p:sp>
        <p:nvSpPr>
          <p:cNvPr id="3" name="Content Placeholder 2"/>
          <p:cNvSpPr>
            <a:spLocks noGrp="1"/>
          </p:cNvSpPr>
          <p:nvPr>
            <p:ph idx="1"/>
          </p:nvPr>
        </p:nvSpPr>
        <p:spPr/>
        <p:txBody>
          <a:bodyPr>
            <a:normAutofit/>
          </a:bodyPr>
          <a:lstStyle/>
          <a:p>
            <a:r>
              <a:rPr lang="en-GB" sz="2400" dirty="0"/>
              <a:t>After testing yourself, teach the material to someone else- or even the mirror!</a:t>
            </a:r>
          </a:p>
          <a:p>
            <a:r>
              <a:rPr lang="en-GB" sz="2400" dirty="0"/>
              <a:t>Teaching someone else requires you to learn and organise your knowledge in a clear and structured manner.</a:t>
            </a:r>
          </a:p>
          <a:p>
            <a:r>
              <a:rPr lang="en-US" sz="2400" dirty="0"/>
              <a:t>Try doing it several times – leaving a longer gap between each time you do it- this helps it goes into your memory .</a:t>
            </a:r>
          </a:p>
        </p:txBody>
      </p:sp>
      <p:pic>
        <p:nvPicPr>
          <p:cNvPr id="5" name="Picture 4"/>
          <p:cNvPicPr>
            <a:picLocks noChangeAspect="1"/>
          </p:cNvPicPr>
          <p:nvPr/>
        </p:nvPicPr>
        <p:blipFill>
          <a:blip r:embed="rId3"/>
          <a:stretch>
            <a:fillRect/>
          </a:stretch>
        </p:blipFill>
        <p:spPr>
          <a:xfrm>
            <a:off x="7587612" y="3778510"/>
            <a:ext cx="4235793" cy="2815507"/>
          </a:xfrm>
          <a:prstGeom prst="rect">
            <a:avLst/>
          </a:prstGeom>
        </p:spPr>
      </p:pic>
      <p:sp>
        <p:nvSpPr>
          <p:cNvPr id="6" name="Rectangle 5"/>
          <p:cNvSpPr/>
          <p:nvPr/>
        </p:nvSpPr>
        <p:spPr>
          <a:xfrm>
            <a:off x="1433280" y="4570420"/>
            <a:ext cx="4950729"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dirty="0">
                <a:solidFill>
                  <a:srgbClr val="000000"/>
                </a:solidFill>
              </a:rPr>
              <a:t>Top Student tip: You might feel a bit silly doing it but talking answer out loud to myself or to a mirror really helped to get the information into my memory. </a:t>
            </a:r>
            <a:endParaRPr lang="en-US" dirty="0">
              <a:solidFill>
                <a:srgbClr val="000000"/>
              </a:solidFill>
            </a:endParaRPr>
          </a:p>
        </p:txBody>
      </p:sp>
    </p:spTree>
    <p:extLst>
      <p:ext uri="{BB962C8B-B14F-4D97-AF65-F5344CB8AC3E}">
        <p14:creationId xmlns:p14="http://schemas.microsoft.com/office/powerpoint/2010/main" val="12527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Strategy 4: Spaced Repetition</a:t>
            </a:r>
          </a:p>
        </p:txBody>
      </p:sp>
      <p:sp>
        <p:nvSpPr>
          <p:cNvPr id="3" name="Content Placeholder 2"/>
          <p:cNvSpPr>
            <a:spLocks noGrp="1"/>
          </p:cNvSpPr>
          <p:nvPr>
            <p:ph idx="1"/>
          </p:nvPr>
        </p:nvSpPr>
        <p:spPr>
          <a:xfrm>
            <a:off x="378372" y="1600201"/>
            <a:ext cx="11193518" cy="3264756"/>
          </a:xfrm>
        </p:spPr>
        <p:txBody>
          <a:bodyPr>
            <a:normAutofit fontScale="85000" lnSpcReduction="10000"/>
          </a:bodyPr>
          <a:lstStyle/>
          <a:p>
            <a:pPr marL="0" indent="0" algn="ctr">
              <a:buNone/>
            </a:pPr>
            <a:r>
              <a:rPr lang="en-GB" dirty="0">
                <a:solidFill>
                  <a:srgbClr val="0000FF"/>
                </a:solidFill>
              </a:rPr>
              <a:t>"A century of research has shown that repeated testing works.”</a:t>
            </a:r>
          </a:p>
          <a:p>
            <a:pPr marL="0" indent="0">
              <a:buNone/>
            </a:pPr>
            <a:endParaRPr lang="en-GB" dirty="0"/>
          </a:p>
          <a:p>
            <a:pPr marL="0" indent="0">
              <a:buNone/>
            </a:pPr>
            <a:r>
              <a:rPr lang="en-US" dirty="0"/>
              <a:t>This is a fancy way for saying you should regularly review the topic you’re trying to learn with spaces in between- this is better than trying to learn it all in a day. Try reviewing the points you’ve been revising before a break and then review again an hour, day, two days, a week later- whenever you have time. </a:t>
            </a:r>
          </a:p>
          <a:p>
            <a:pPr marL="0" indent="0">
              <a:buNone/>
            </a:pPr>
            <a:endParaRPr lang="en-US" b="1" dirty="0"/>
          </a:p>
          <a:p>
            <a:pPr marL="0" indent="0">
              <a:buNone/>
            </a:pPr>
            <a:r>
              <a:rPr lang="en-US" b="1" dirty="0"/>
              <a:t>Flashcards are great for this – you can write some notes on each card and keep them for future. Bring them into school and dip into them at random and test each other!</a:t>
            </a:r>
          </a:p>
          <a:p>
            <a:pPr marL="0" indent="0">
              <a:buNone/>
            </a:pPr>
            <a:endParaRPr lang="en-US" dirty="0"/>
          </a:p>
        </p:txBody>
      </p:sp>
      <p:sp>
        <p:nvSpPr>
          <p:cNvPr id="5" name="TextBox 4"/>
          <p:cNvSpPr txBox="1"/>
          <p:nvPr/>
        </p:nvSpPr>
        <p:spPr>
          <a:xfrm>
            <a:off x="7080856" y="5237911"/>
            <a:ext cx="4574459"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rgbClr val="000000"/>
                </a:solidFill>
              </a:rPr>
              <a:t>Top Student Tip: Flashcards are great for this- write some notes/questions on each card and keep them for the future. Regularly test yourself- if you get one wrong, you can  </a:t>
            </a:r>
          </a:p>
        </p:txBody>
      </p:sp>
    </p:spTree>
    <p:extLst>
      <p:ext uri="{BB962C8B-B14F-4D97-AF65-F5344CB8AC3E}">
        <p14:creationId xmlns:p14="http://schemas.microsoft.com/office/powerpoint/2010/main" val="19218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499" y="449266"/>
            <a:ext cx="10737798" cy="5573163"/>
          </a:xfrm>
        </p:spPr>
        <p:txBody>
          <a:bodyPr>
            <a:normAutofit fontScale="70000" lnSpcReduction="20000"/>
          </a:bodyPr>
          <a:lstStyle/>
          <a:p>
            <a:endParaRPr lang="en-US" sz="4400" dirty="0"/>
          </a:p>
          <a:p>
            <a:pPr marL="0" indent="0" algn="ctr">
              <a:buNone/>
            </a:pPr>
            <a:r>
              <a:rPr lang="en-US" sz="5800" b="1" dirty="0">
                <a:solidFill>
                  <a:srgbClr val="FF0000"/>
                </a:solidFill>
              </a:rPr>
              <a:t>G</a:t>
            </a:r>
            <a:r>
              <a:rPr lang="en-US" sz="5800" b="1" dirty="0"/>
              <a:t>reat </a:t>
            </a:r>
            <a:r>
              <a:rPr lang="en-US" sz="5800" b="1" dirty="0">
                <a:solidFill>
                  <a:srgbClr val="FF0000"/>
                </a:solidFill>
              </a:rPr>
              <a:t>S</a:t>
            </a:r>
            <a:r>
              <a:rPr lang="en-US" sz="5800" b="1" dirty="0"/>
              <a:t>tudents </a:t>
            </a:r>
            <a:r>
              <a:rPr lang="en-US" sz="5800" b="1" dirty="0">
                <a:solidFill>
                  <a:srgbClr val="FF0000"/>
                </a:solidFill>
              </a:rPr>
              <a:t>T</a:t>
            </a:r>
            <a:r>
              <a:rPr lang="en-US" sz="5800" b="1" dirty="0"/>
              <a:t>each/</a:t>
            </a:r>
            <a:r>
              <a:rPr lang="en-US" sz="5800" b="1" dirty="0">
                <a:solidFill>
                  <a:srgbClr val="FF0000"/>
                </a:solidFill>
              </a:rPr>
              <a:t>T</a:t>
            </a:r>
            <a:r>
              <a:rPr lang="en-US" sz="5800" b="1" dirty="0"/>
              <a:t>est </a:t>
            </a:r>
            <a:r>
              <a:rPr lang="en-US" sz="5800" b="1" dirty="0">
                <a:solidFill>
                  <a:srgbClr val="FF0000"/>
                </a:solidFill>
              </a:rPr>
              <a:t>F</a:t>
            </a:r>
            <a:r>
              <a:rPr lang="en-US" sz="5800" b="1" dirty="0"/>
              <a:t>or </a:t>
            </a:r>
            <a:r>
              <a:rPr lang="en-US" sz="5800" b="1" dirty="0">
                <a:solidFill>
                  <a:srgbClr val="FF0000"/>
                </a:solidFill>
              </a:rPr>
              <a:t>P</a:t>
            </a:r>
            <a:r>
              <a:rPr lang="en-US" sz="5800" b="1" dirty="0"/>
              <a:t>rogress  </a:t>
            </a:r>
          </a:p>
          <a:p>
            <a:pPr marL="0" indent="0">
              <a:buNone/>
            </a:pPr>
            <a:endParaRPr lang="en-US" sz="4400" dirty="0"/>
          </a:p>
          <a:p>
            <a:r>
              <a:rPr lang="en-US" sz="4400" dirty="0">
                <a:solidFill>
                  <a:srgbClr val="FF0000"/>
                </a:solidFill>
              </a:rPr>
              <a:t>G</a:t>
            </a:r>
            <a:r>
              <a:rPr lang="en-US" sz="4400" dirty="0"/>
              <a:t>etting Started</a:t>
            </a:r>
          </a:p>
          <a:p>
            <a:r>
              <a:rPr lang="en-US" sz="4400" dirty="0">
                <a:solidFill>
                  <a:srgbClr val="FF0000"/>
                </a:solidFill>
              </a:rPr>
              <a:t>S</a:t>
            </a:r>
            <a:r>
              <a:rPr lang="en-US" sz="4400" dirty="0"/>
              <a:t>paced Repetition</a:t>
            </a:r>
          </a:p>
          <a:p>
            <a:pPr marL="0" indent="0">
              <a:buNone/>
            </a:pPr>
            <a:r>
              <a:rPr lang="en-US" sz="4400" dirty="0"/>
              <a:t> </a:t>
            </a:r>
          </a:p>
          <a:p>
            <a:r>
              <a:rPr lang="en-US" sz="4400" dirty="0">
                <a:solidFill>
                  <a:srgbClr val="FF0000"/>
                </a:solidFill>
              </a:rPr>
              <a:t>T</a:t>
            </a:r>
            <a:r>
              <a:rPr lang="en-US" sz="4400" dirty="0"/>
              <a:t>eaching others </a:t>
            </a:r>
          </a:p>
          <a:p>
            <a:r>
              <a:rPr lang="en-US" sz="4400" dirty="0">
                <a:solidFill>
                  <a:srgbClr val="FF0000"/>
                </a:solidFill>
              </a:rPr>
              <a:t>T</a:t>
            </a:r>
            <a:r>
              <a:rPr lang="en-US" sz="4400" dirty="0"/>
              <a:t>esting yourself</a:t>
            </a:r>
          </a:p>
          <a:p>
            <a:pPr marL="0" indent="0">
              <a:buNone/>
            </a:pPr>
            <a:endParaRPr lang="en-US" sz="4400" dirty="0"/>
          </a:p>
          <a:p>
            <a:r>
              <a:rPr lang="en-US" sz="4400" dirty="0">
                <a:solidFill>
                  <a:srgbClr val="FF0000"/>
                </a:solidFill>
              </a:rPr>
              <a:t>F</a:t>
            </a:r>
            <a:r>
              <a:rPr lang="en-US" sz="4400" dirty="0"/>
              <a:t>inding Gaps</a:t>
            </a:r>
          </a:p>
          <a:p>
            <a:r>
              <a:rPr lang="en-US" sz="4400" dirty="0">
                <a:solidFill>
                  <a:srgbClr val="FF0000"/>
                </a:solidFill>
              </a:rPr>
              <a:t>P</a:t>
            </a:r>
            <a:r>
              <a:rPr lang="en-US" sz="4400" dirty="0"/>
              <a:t>ast Papers </a:t>
            </a:r>
          </a:p>
          <a:p>
            <a:pPr marL="0" indent="0">
              <a:buNone/>
            </a:pPr>
            <a:r>
              <a:rPr lang="en-US" dirty="0"/>
              <a:t> </a:t>
            </a:r>
          </a:p>
          <a:p>
            <a:pPr marL="0" indent="0">
              <a:buNone/>
            </a:pPr>
            <a:endParaRPr lang="en-US" dirty="0"/>
          </a:p>
          <a:p>
            <a:pPr marL="0" indent="0">
              <a:buNone/>
            </a:pPr>
            <a:endParaRPr lang="en-US" dirty="0"/>
          </a:p>
          <a:p>
            <a:endParaRPr lang="en-US" dirty="0"/>
          </a:p>
        </p:txBody>
      </p:sp>
      <p:sp>
        <p:nvSpPr>
          <p:cNvPr id="4" name="TextBox 3"/>
          <p:cNvSpPr txBox="1"/>
          <p:nvPr/>
        </p:nvSpPr>
        <p:spPr>
          <a:xfrm>
            <a:off x="6541362" y="2821737"/>
            <a:ext cx="4574459"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rgbClr val="000000"/>
                </a:solidFill>
              </a:rPr>
              <a:t>Top Student Tip: </a:t>
            </a:r>
            <a:r>
              <a:rPr lang="en-US" dirty="0" err="1">
                <a:solidFill>
                  <a:srgbClr val="000000"/>
                </a:solidFill>
              </a:rPr>
              <a:t>Mnenomics</a:t>
            </a:r>
            <a:r>
              <a:rPr lang="en-US" dirty="0">
                <a:solidFill>
                  <a:srgbClr val="000000"/>
                </a:solidFill>
              </a:rPr>
              <a:t> can work for some subjects (I found them really useful for Science) but not if they just are another thing you have to remember! </a:t>
            </a:r>
          </a:p>
        </p:txBody>
      </p:sp>
    </p:spTree>
    <p:extLst>
      <p:ext uri="{BB962C8B-B14F-4D97-AF65-F5344CB8AC3E}">
        <p14:creationId xmlns:p14="http://schemas.microsoft.com/office/powerpoint/2010/main" val="24191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Stages of Revision </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Look at the question paper/lists of topic- know what to expect </a:t>
            </a:r>
          </a:p>
          <a:p>
            <a:pPr marL="514350" indent="-514350">
              <a:buFont typeface="+mj-lt"/>
              <a:buAutoNum type="arabicPeriod"/>
            </a:pPr>
            <a:r>
              <a:rPr lang="en-US" dirty="0"/>
              <a:t>Work on the course material- check for gaps in knowledge, make notes of your notes  </a:t>
            </a:r>
          </a:p>
          <a:p>
            <a:pPr marL="514350" indent="-514350">
              <a:buFont typeface="+mj-lt"/>
              <a:buAutoNum type="arabicPeriod"/>
            </a:pPr>
            <a:r>
              <a:rPr lang="en-US" dirty="0"/>
              <a:t>Test yourself, make up questions about your notes, teach other people, any methods that work for you to help you learn the material</a:t>
            </a:r>
          </a:p>
          <a:p>
            <a:pPr marL="514350" indent="-514350">
              <a:buFont typeface="+mj-lt"/>
              <a:buAutoNum type="arabicPeriod"/>
            </a:pPr>
            <a:r>
              <a:rPr lang="en-US" dirty="0"/>
              <a:t>Complete practice questions- check answers- try again a while later. </a:t>
            </a:r>
          </a:p>
          <a:p>
            <a:pPr marL="514350" indent="-514350">
              <a:buFont typeface="+mj-lt"/>
              <a:buAutoNum type="arabicPeriod"/>
            </a:pPr>
            <a:r>
              <a:rPr lang="en-US" dirty="0"/>
              <a:t>Complete answer to time- know how much to write in the time</a:t>
            </a:r>
          </a:p>
          <a:p>
            <a:pPr marL="514350" indent="-514350">
              <a:buFont typeface="+mj-lt"/>
              <a:buAutoNum type="arabicPeriod"/>
            </a:pPr>
            <a:r>
              <a:rPr lang="en-US" dirty="0"/>
              <a:t>Complete a full practice paper- learn to plan timings </a:t>
            </a:r>
          </a:p>
        </p:txBody>
      </p:sp>
    </p:spTree>
    <p:extLst>
      <p:ext uri="{BB962C8B-B14F-4D97-AF65-F5344CB8AC3E}">
        <p14:creationId xmlns:p14="http://schemas.microsoft.com/office/powerpoint/2010/main" val="242892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working with each other? </a:t>
            </a:r>
          </a:p>
        </p:txBody>
      </p:sp>
      <p:sp>
        <p:nvSpPr>
          <p:cNvPr id="3" name="Content Placeholder 2"/>
          <p:cNvSpPr>
            <a:spLocks noGrp="1"/>
          </p:cNvSpPr>
          <p:nvPr>
            <p:ph idx="1"/>
          </p:nvPr>
        </p:nvSpPr>
        <p:spPr>
          <a:xfrm>
            <a:off x="118875" y="1825625"/>
            <a:ext cx="6006629" cy="4351338"/>
          </a:xfrm>
        </p:spPr>
        <p:txBody>
          <a:bodyPr>
            <a:normAutofit/>
          </a:bodyPr>
          <a:lstStyle/>
          <a:p>
            <a:pPr marL="0" indent="0">
              <a:buNone/>
            </a:pPr>
            <a:r>
              <a:rPr lang="en-US" sz="2000" dirty="0"/>
              <a:t>Whether this is a good thing or not depends on your personality and ability to focus! </a:t>
            </a:r>
          </a:p>
          <a:p>
            <a:pPr marL="0" indent="0">
              <a:buNone/>
            </a:pPr>
            <a:endParaRPr lang="en-US" sz="2000" dirty="0"/>
          </a:p>
          <a:p>
            <a:pPr marL="0" indent="0">
              <a:buNone/>
            </a:pPr>
            <a:r>
              <a:rPr lang="en-US" sz="2000" dirty="0"/>
              <a:t>If you know you’re the sort of person who’s easily distracted, then it’s best not to spend too much time studying with others. Sometimes it can also be hard studying with others if they seem way ahead of you with their revision- it can knock your confidence! </a:t>
            </a:r>
          </a:p>
          <a:p>
            <a:pPr marL="0" indent="0">
              <a:buNone/>
            </a:pPr>
            <a:endParaRPr lang="en-US" sz="2000" dirty="0"/>
          </a:p>
          <a:p>
            <a:pPr marL="0" indent="0">
              <a:buNone/>
            </a:pPr>
            <a:r>
              <a:rPr lang="en-US" sz="2000" dirty="0"/>
              <a:t>But studying with others can be really useful- especially if you are all at a similar point- you can test each other or teach each other topics. </a:t>
            </a:r>
          </a:p>
        </p:txBody>
      </p:sp>
      <p:pic>
        <p:nvPicPr>
          <p:cNvPr id="4" name="Picture 3"/>
          <p:cNvPicPr>
            <a:picLocks noChangeAspect="1"/>
          </p:cNvPicPr>
          <p:nvPr/>
        </p:nvPicPr>
        <p:blipFill>
          <a:blip r:embed="rId2"/>
          <a:stretch>
            <a:fillRect/>
          </a:stretch>
        </p:blipFill>
        <p:spPr>
          <a:xfrm>
            <a:off x="6018114" y="1775607"/>
            <a:ext cx="6173886" cy="4115924"/>
          </a:xfrm>
          <a:prstGeom prst="rect">
            <a:avLst/>
          </a:prstGeom>
        </p:spPr>
      </p:pic>
    </p:spTree>
    <p:extLst>
      <p:ext uri="{BB962C8B-B14F-4D97-AF65-F5344CB8AC3E}">
        <p14:creationId xmlns:p14="http://schemas.microsoft.com/office/powerpoint/2010/main" val="70747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ways you can support your study </a:t>
            </a:r>
          </a:p>
        </p:txBody>
      </p:sp>
      <p:sp>
        <p:nvSpPr>
          <p:cNvPr id="3" name="Content Placeholder 2"/>
          <p:cNvSpPr>
            <a:spLocks noGrp="1"/>
          </p:cNvSpPr>
          <p:nvPr>
            <p:ph idx="1"/>
          </p:nvPr>
        </p:nvSpPr>
        <p:spPr>
          <a:xfrm>
            <a:off x="838200" y="1825625"/>
            <a:ext cx="10654862" cy="4858954"/>
          </a:xfrm>
        </p:spPr>
        <p:txBody>
          <a:bodyPr>
            <a:normAutofit lnSpcReduction="10000"/>
          </a:bodyPr>
          <a:lstStyle/>
          <a:p>
            <a:r>
              <a:rPr lang="en-US" sz="2400" b="1" dirty="0">
                <a:solidFill>
                  <a:srgbClr val="1F497D"/>
                </a:solidFill>
              </a:rPr>
              <a:t>Find relevant films/</a:t>
            </a:r>
            <a:r>
              <a:rPr lang="en-US" sz="2400" b="1" dirty="0" err="1">
                <a:solidFill>
                  <a:srgbClr val="1F497D"/>
                </a:solidFill>
              </a:rPr>
              <a:t>TVprogrammes</a:t>
            </a:r>
            <a:r>
              <a:rPr lang="en-US" sz="2400" b="1" dirty="0">
                <a:solidFill>
                  <a:srgbClr val="1F497D"/>
                </a:solidFill>
              </a:rPr>
              <a:t> online/YouTube</a:t>
            </a:r>
            <a:r>
              <a:rPr lang="en-US" sz="2400" dirty="0"/>
              <a:t>. There are also lots of revision videos on YouTube made by teachers- but be careful they are relevant</a:t>
            </a:r>
          </a:p>
          <a:p>
            <a:r>
              <a:rPr lang="en-US" sz="2400" b="1" dirty="0">
                <a:solidFill>
                  <a:schemeClr val="tx2"/>
                </a:solidFill>
              </a:rPr>
              <a:t>BBC Bitesize</a:t>
            </a:r>
            <a:r>
              <a:rPr lang="en-US" sz="2400" dirty="0"/>
              <a:t>: online resource- covers N5 and Higher, good for some subjects but doesn’t necessarily have everything. Provides info and tests online. Check with your teacher if they think its worth using</a:t>
            </a:r>
          </a:p>
          <a:p>
            <a:r>
              <a:rPr lang="en-US" sz="2400" b="1" dirty="0">
                <a:solidFill>
                  <a:schemeClr val="tx2">
                    <a:lumMod val="75000"/>
                  </a:schemeClr>
                </a:solidFill>
              </a:rPr>
              <a:t>Revision Guides</a:t>
            </a:r>
            <a:r>
              <a:rPr lang="en-US" sz="2400" dirty="0"/>
              <a:t>: Can be useful but use with caution- they don’t always include everything you need to know. Maybe check with your teacher what they are like for particular subjects</a:t>
            </a:r>
          </a:p>
          <a:p>
            <a:r>
              <a:rPr lang="en-US" sz="2400" b="1" dirty="0">
                <a:solidFill>
                  <a:srgbClr val="1F497D"/>
                </a:solidFill>
              </a:rPr>
              <a:t>Chunk revision</a:t>
            </a:r>
            <a:r>
              <a:rPr lang="en-US" sz="2400" dirty="0"/>
              <a:t>: If it’s too late to do spaced out revision, then try short thirty minute bursts, then a quick break</a:t>
            </a:r>
          </a:p>
          <a:p>
            <a:r>
              <a:rPr lang="en-US" sz="2400" b="1" dirty="0">
                <a:solidFill>
                  <a:srgbClr val="1F497D"/>
                </a:solidFill>
              </a:rPr>
              <a:t>RHS Study Support sessions: </a:t>
            </a:r>
            <a:r>
              <a:rPr lang="en-US" sz="2400" dirty="0"/>
              <a:t>Your teachers are putting on lots of support sessions in school – these are all on the website. Please do attend, we want to see you there! See next slide…</a:t>
            </a:r>
          </a:p>
        </p:txBody>
      </p:sp>
    </p:spTree>
    <p:extLst>
      <p:ext uri="{BB962C8B-B14F-4D97-AF65-F5344CB8AC3E}">
        <p14:creationId xmlns:p14="http://schemas.microsoft.com/office/powerpoint/2010/main" val="42802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9372600" cy="1494437"/>
          </a:xfrm>
        </p:spPr>
        <p:txBody>
          <a:bodyPr>
            <a:normAutofit/>
          </a:bodyPr>
          <a:lstStyle/>
          <a:p>
            <a:r>
              <a:rPr lang="en-US" dirty="0"/>
              <a:t>What are we doing to support study skills? </a:t>
            </a:r>
          </a:p>
        </p:txBody>
      </p:sp>
      <p:sp>
        <p:nvSpPr>
          <p:cNvPr id="3" name="Content Placeholder 2"/>
          <p:cNvSpPr>
            <a:spLocks noGrp="1"/>
          </p:cNvSpPr>
          <p:nvPr>
            <p:ph idx="1"/>
          </p:nvPr>
        </p:nvSpPr>
        <p:spPr/>
        <p:txBody>
          <a:bodyPr>
            <a:normAutofit fontScale="92500"/>
          </a:bodyPr>
          <a:lstStyle/>
          <a:p>
            <a:r>
              <a:rPr lang="en-US" dirty="0"/>
              <a:t>There are lots of study support sessions going on in most subjects at the moment- try to go along to them when you can. Check with your teacher about what the focus is. </a:t>
            </a:r>
          </a:p>
          <a:p>
            <a:endParaRPr lang="en-US" dirty="0"/>
          </a:p>
          <a:p>
            <a:r>
              <a:rPr lang="en-GB" dirty="0"/>
              <a:t>You have been emailed the timetable by Ms </a:t>
            </a:r>
            <a:r>
              <a:rPr lang="en-GB" dirty="0" err="1"/>
              <a:t>Menzies</a:t>
            </a:r>
            <a:r>
              <a:rPr lang="en-GB" dirty="0"/>
              <a:t> and it can also be found on the website under Information-Parents and Carers- Useful documents. The presentation given to parents can also be found here. </a:t>
            </a:r>
            <a:endParaRPr lang="is-IS" dirty="0"/>
          </a:p>
          <a:p>
            <a:endParaRPr lang="is-IS" dirty="0"/>
          </a:p>
          <a:p>
            <a:r>
              <a:rPr lang="is-IS" dirty="0"/>
              <a:t>If one of your subjects isn’t on here, ask your teacher if there are times you can go to them for help </a:t>
            </a:r>
          </a:p>
          <a:p>
            <a:endParaRPr lang="is-IS" dirty="0"/>
          </a:p>
          <a:p>
            <a:endParaRPr lang="en-US" dirty="0"/>
          </a:p>
        </p:txBody>
      </p:sp>
    </p:spTree>
    <p:extLst>
      <p:ext uri="{BB962C8B-B14F-4D97-AF65-F5344CB8AC3E}">
        <p14:creationId xmlns:p14="http://schemas.microsoft.com/office/powerpoint/2010/main" val="106710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274638"/>
            <a:ext cx="9706303" cy="1494437"/>
          </a:xfrm>
        </p:spPr>
        <p:txBody>
          <a:bodyPr>
            <a:normAutofit/>
          </a:bodyPr>
          <a:lstStyle/>
          <a:p>
            <a:r>
              <a:rPr lang="en-US" dirty="0"/>
              <a:t>A final word…take care of yourself…</a:t>
            </a:r>
          </a:p>
        </p:txBody>
      </p:sp>
      <p:sp>
        <p:nvSpPr>
          <p:cNvPr id="3" name="Content Placeholder 2"/>
          <p:cNvSpPr>
            <a:spLocks noGrp="1"/>
          </p:cNvSpPr>
          <p:nvPr>
            <p:ph idx="1"/>
          </p:nvPr>
        </p:nvSpPr>
        <p:spPr/>
        <p:txBody>
          <a:bodyPr/>
          <a:lstStyle/>
          <a:p>
            <a:r>
              <a:rPr lang="en-US" dirty="0"/>
              <a:t>We KNOW that exams are stressful and at times you might feel that it’s all a bit too much.</a:t>
            </a:r>
          </a:p>
          <a:p>
            <a:r>
              <a:rPr lang="en-US" dirty="0"/>
              <a:t>Please </a:t>
            </a:r>
            <a:r>
              <a:rPr lang="en-US" dirty="0" err="1"/>
              <a:t>please</a:t>
            </a:r>
            <a:r>
              <a:rPr lang="en-US" dirty="0"/>
              <a:t> </a:t>
            </a:r>
            <a:r>
              <a:rPr lang="en-US" dirty="0" err="1"/>
              <a:t>please</a:t>
            </a:r>
            <a:r>
              <a:rPr lang="en-US" dirty="0"/>
              <a:t> do not hesitate to talk to a teacher, mental health first aider or look at the mental health timetable where you can access support.</a:t>
            </a:r>
          </a:p>
          <a:p>
            <a:r>
              <a:rPr lang="en-US" dirty="0"/>
              <a:t>Teachers absolutely want what’s best for you – come and talk to us so we can help make that happen!</a:t>
            </a:r>
          </a:p>
        </p:txBody>
      </p:sp>
    </p:spTree>
    <p:extLst>
      <p:ext uri="{BB962C8B-B14F-4D97-AF65-F5344CB8AC3E}">
        <p14:creationId xmlns:p14="http://schemas.microsoft.com/office/powerpoint/2010/main" val="49690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333F-E44F-403F-A454-F5D86F11FA91}"/>
              </a:ext>
            </a:extLst>
          </p:cNvPr>
          <p:cNvSpPr>
            <a:spLocks noGrp="1"/>
          </p:cNvSpPr>
          <p:nvPr>
            <p:ph type="title"/>
          </p:nvPr>
        </p:nvSpPr>
        <p:spPr/>
        <p:txBody>
          <a:bodyPr/>
          <a:lstStyle/>
          <a:p>
            <a:r>
              <a:rPr lang="en-GB" dirty="0"/>
              <a:t>Let’s get started…</a:t>
            </a:r>
          </a:p>
        </p:txBody>
      </p:sp>
      <p:sp>
        <p:nvSpPr>
          <p:cNvPr id="3" name="Content Placeholder 2">
            <a:extLst>
              <a:ext uri="{FF2B5EF4-FFF2-40B4-BE49-F238E27FC236}">
                <a16:creationId xmlns:a16="http://schemas.microsoft.com/office/drawing/2014/main" id="{8214170D-8C1E-4AE4-87A3-E38215B5BD19}"/>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First work out your subjects and topics for revision- use lists given by your teacher or content on the SQA website for each subject</a:t>
            </a:r>
          </a:p>
          <a:p>
            <a:pPr marL="514350" indent="-514350">
              <a:buFont typeface="+mj-lt"/>
              <a:buAutoNum type="arabicPeriod"/>
            </a:pPr>
            <a:endParaRPr lang="en-US" dirty="0"/>
          </a:p>
          <a:p>
            <a:pPr marL="514350" indent="-514350">
              <a:buFont typeface="+mj-lt"/>
              <a:buAutoNum type="arabicPeriod"/>
            </a:pPr>
            <a:r>
              <a:rPr lang="en-GB" dirty="0"/>
              <a:t>Come up with a plan </a:t>
            </a:r>
          </a:p>
          <a:p>
            <a:pPr marL="0" indent="0">
              <a:buNone/>
            </a:pPr>
            <a:endParaRPr lang="en-GB" dirty="0"/>
          </a:p>
          <a:p>
            <a:pPr marL="0" indent="0">
              <a:buNone/>
            </a:pPr>
            <a:r>
              <a:rPr lang="en-GB" dirty="0"/>
              <a:t>You may be tempted concentrate all your revision towards the first exam you have. Then to revise for each exam as they arise. However, you will then find that your revision time hasn’t been spread equally. You realistically want to have had a good level of preparation for each exam before you start. </a:t>
            </a:r>
          </a:p>
          <a:p>
            <a:pPr marL="0" indent="0">
              <a:buNone/>
            </a:pPr>
            <a:endParaRPr lang="en-GB" dirty="0"/>
          </a:p>
          <a:p>
            <a:pPr marL="0" indent="0">
              <a:buNone/>
            </a:pPr>
            <a:r>
              <a:rPr lang="en-GB" dirty="0"/>
              <a:t>You can create a long term study plan using the SQA </a:t>
            </a:r>
            <a:r>
              <a:rPr lang="en-GB" dirty="0" err="1"/>
              <a:t>MyStudyPlan</a:t>
            </a:r>
            <a:r>
              <a:rPr lang="en-GB" dirty="0"/>
              <a:t> App:</a:t>
            </a:r>
          </a:p>
          <a:p>
            <a:pPr marL="0" indent="0">
              <a:buNone/>
            </a:pPr>
            <a:r>
              <a:rPr lang="en-GB" dirty="0">
                <a:hlinkClick r:id="rId2"/>
              </a:rPr>
              <a:t>https://www.sqa.org.uk/sqa/68908.html</a:t>
            </a:r>
            <a:endParaRPr lang="en-GB" dirty="0"/>
          </a:p>
          <a:p>
            <a:pPr marL="0" indent="0">
              <a:buNone/>
            </a:pPr>
            <a:endParaRPr lang="en-GB" dirty="0"/>
          </a:p>
        </p:txBody>
      </p:sp>
      <p:sp>
        <p:nvSpPr>
          <p:cNvPr id="4" name="TextBox 3"/>
          <p:cNvSpPr txBox="1"/>
          <p:nvPr/>
        </p:nvSpPr>
        <p:spPr>
          <a:xfrm>
            <a:off x="6282856" y="494473"/>
            <a:ext cx="54960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rgbClr val="000000"/>
                </a:solidFill>
              </a:rPr>
              <a:t>Top Student Tip: When planning your study, don’t spend all evening/day one subject/topic. It works better to mix things up, with short breaks in between. </a:t>
            </a:r>
          </a:p>
        </p:txBody>
      </p:sp>
    </p:spTree>
    <p:extLst>
      <p:ext uri="{BB962C8B-B14F-4D97-AF65-F5344CB8AC3E}">
        <p14:creationId xmlns:p14="http://schemas.microsoft.com/office/powerpoint/2010/main" val="287869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started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3. Find the gaps- Find any gaps in notes- go to OneNote/iTunes U, ask teacher, attend revision sessions. </a:t>
            </a:r>
          </a:p>
          <a:p>
            <a:endParaRPr lang="en-US" dirty="0"/>
          </a:p>
          <a:p>
            <a:pPr marL="0" indent="0">
              <a:buNone/>
            </a:pPr>
            <a:r>
              <a:rPr lang="en-US" dirty="0"/>
              <a:t>4. Identify areas of weakness – can you </a:t>
            </a:r>
            <a:r>
              <a:rPr lang="en-US" dirty="0" err="1"/>
              <a:t>colour</a:t>
            </a:r>
            <a:r>
              <a:rPr lang="en-US" dirty="0"/>
              <a:t> code the topics you’ve been studying?</a:t>
            </a:r>
          </a:p>
          <a:p>
            <a:pPr marL="0" indent="0">
              <a:buNone/>
            </a:pPr>
            <a:r>
              <a:rPr lang="en-US" dirty="0">
                <a:highlight>
                  <a:srgbClr val="00FF00"/>
                </a:highlight>
              </a:rPr>
              <a:t>Green </a:t>
            </a:r>
            <a:r>
              <a:rPr lang="en-US" dirty="0"/>
              <a:t>= I’m pretty good at that/I understand it well/I can apply this successfully to exam style questions</a:t>
            </a:r>
          </a:p>
          <a:p>
            <a:pPr marL="0" indent="0">
              <a:buNone/>
            </a:pPr>
            <a:r>
              <a:rPr lang="en-US" dirty="0">
                <a:highlight>
                  <a:srgbClr val="FFFF00"/>
                </a:highlight>
              </a:rPr>
              <a:t>Amber</a:t>
            </a:r>
            <a:r>
              <a:rPr lang="en-US" dirty="0">
                <a:solidFill>
                  <a:schemeClr val="accent2"/>
                </a:solidFill>
                <a:highlight>
                  <a:srgbClr val="FFFF00"/>
                </a:highlight>
              </a:rPr>
              <a:t> </a:t>
            </a:r>
            <a:r>
              <a:rPr lang="en-US" dirty="0"/>
              <a:t>= I could do with revisiting this/I need more practice</a:t>
            </a:r>
          </a:p>
          <a:p>
            <a:pPr marL="0" indent="0">
              <a:buNone/>
            </a:pPr>
            <a:r>
              <a:rPr lang="en-US" dirty="0">
                <a:highlight>
                  <a:srgbClr val="FF0000"/>
                </a:highlight>
              </a:rPr>
              <a:t>Red</a:t>
            </a:r>
            <a:r>
              <a:rPr lang="en-US" dirty="0"/>
              <a:t> = I can’t remember this bit at all/I need to really </a:t>
            </a:r>
            <a:r>
              <a:rPr lang="en-US" dirty="0" err="1"/>
              <a:t>practise</a:t>
            </a:r>
            <a:r>
              <a:rPr lang="en-US" dirty="0"/>
              <a:t> this</a:t>
            </a:r>
          </a:p>
          <a:p>
            <a:pPr marL="0" indent="0">
              <a:buNone/>
            </a:pPr>
            <a:endParaRPr lang="en-US" dirty="0"/>
          </a:p>
          <a:p>
            <a:pPr marL="0" indent="0">
              <a:buNone/>
            </a:pPr>
            <a:r>
              <a:rPr lang="en-US" b="1" dirty="0"/>
              <a:t>We have a tendency to revise the things we know because it gives us confidence. However, start with the Reds and then the Yellows – you need to make sure you have prepared for every eventuality!</a:t>
            </a:r>
          </a:p>
          <a:p>
            <a:pPr marL="0" indent="0">
              <a:buNone/>
            </a:pPr>
            <a:endParaRPr lang="en-US" dirty="0"/>
          </a:p>
        </p:txBody>
      </p:sp>
    </p:spTree>
    <p:extLst>
      <p:ext uri="{BB962C8B-B14F-4D97-AF65-F5344CB8AC3E}">
        <p14:creationId xmlns:p14="http://schemas.microsoft.com/office/powerpoint/2010/main" val="352213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E23C0-78A9-4ECA-8940-F3DD1D27721A}"/>
              </a:ext>
            </a:extLst>
          </p:cNvPr>
          <p:cNvSpPr txBox="1"/>
          <p:nvPr/>
        </p:nvSpPr>
        <p:spPr>
          <a:xfrm>
            <a:off x="610329" y="354036"/>
            <a:ext cx="10815144" cy="5262979"/>
          </a:xfrm>
          <a:prstGeom prst="rect">
            <a:avLst/>
          </a:prstGeom>
          <a:noFill/>
        </p:spPr>
        <p:txBody>
          <a:bodyPr wrap="square" rtlCol="0">
            <a:spAutoFit/>
          </a:bodyPr>
          <a:lstStyle/>
          <a:p>
            <a:r>
              <a:rPr lang="en-GB" sz="4000" dirty="0"/>
              <a:t>A FEW GROUND RULES FOR SUCCESSFUL REVISION</a:t>
            </a:r>
          </a:p>
          <a:p>
            <a:endParaRPr lang="en-GB" sz="4000" dirty="0"/>
          </a:p>
          <a:p>
            <a:pPr marL="742950" indent="-742950">
              <a:buAutoNum type="arabicPeriod"/>
            </a:pPr>
            <a:r>
              <a:rPr lang="en-US" sz="3200" b="1" dirty="0"/>
              <a:t>EAT FIRST: </a:t>
            </a:r>
            <a:r>
              <a:rPr lang="en-US" sz="3200" dirty="0"/>
              <a:t>Research finds that skipping breakfast significantly reduces attention/recall ability. Ensure you eat healthy, balanced meals and drink LOTS of water.</a:t>
            </a:r>
          </a:p>
          <a:p>
            <a:endParaRPr lang="en-US" sz="3200" dirty="0"/>
          </a:p>
          <a:p>
            <a:pPr marL="742950" indent="-742950">
              <a:buAutoNum type="arabicPeriod"/>
            </a:pPr>
            <a:r>
              <a:rPr lang="en-US" sz="3200" b="1" dirty="0"/>
              <a:t>PHONE AWAY: </a:t>
            </a:r>
            <a:r>
              <a:rPr lang="en-US" sz="3200" dirty="0"/>
              <a:t>in one study, researchers found the mere sight of the phone was enough to reduce ability to focus. </a:t>
            </a:r>
          </a:p>
          <a:p>
            <a:pPr marL="742950" indent="-742950">
              <a:buAutoNum type="arabicPeriod"/>
            </a:pPr>
            <a:endParaRPr lang="en-US" sz="3200" dirty="0"/>
          </a:p>
          <a:p>
            <a:pPr marL="742950" indent="-742950">
              <a:buAutoNum type="arabicPeriod"/>
            </a:pPr>
            <a:endParaRPr lang="en-GB" sz="3200" dirty="0"/>
          </a:p>
        </p:txBody>
      </p:sp>
      <p:sp>
        <p:nvSpPr>
          <p:cNvPr id="3" name="TextBox 2"/>
          <p:cNvSpPr txBox="1"/>
          <p:nvPr/>
        </p:nvSpPr>
        <p:spPr>
          <a:xfrm>
            <a:off x="7507956" y="4945724"/>
            <a:ext cx="4181077"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rgbClr val="000000"/>
                </a:solidFill>
              </a:rPr>
              <a:t>Top Student Tip: Use looking at your phone as a reward in your breaks</a:t>
            </a:r>
          </a:p>
        </p:txBody>
      </p:sp>
    </p:spTree>
    <p:extLst>
      <p:ext uri="{BB962C8B-B14F-4D97-AF65-F5344CB8AC3E}">
        <p14:creationId xmlns:p14="http://schemas.microsoft.com/office/powerpoint/2010/main" val="426442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60C00C-319C-48F8-BC53-06A5DB8758D0}"/>
              </a:ext>
            </a:extLst>
          </p:cNvPr>
          <p:cNvSpPr txBox="1"/>
          <p:nvPr/>
        </p:nvSpPr>
        <p:spPr>
          <a:xfrm>
            <a:off x="283779" y="409903"/>
            <a:ext cx="11382704" cy="5509200"/>
          </a:xfrm>
          <a:prstGeom prst="rect">
            <a:avLst/>
          </a:prstGeom>
          <a:noFill/>
        </p:spPr>
        <p:txBody>
          <a:bodyPr wrap="square" rtlCol="0">
            <a:spAutoFit/>
          </a:bodyPr>
          <a:lstStyle/>
          <a:p>
            <a:r>
              <a:rPr lang="en-US" sz="3200" b="1" dirty="0"/>
              <a:t>3. BREAKS: </a:t>
            </a:r>
            <a:r>
              <a:rPr lang="en-US" sz="3200" dirty="0"/>
              <a:t>Without breaks, your brain becomes overloaded with new information and is less likely to hold onto it. Fresh air/exercise helps focus, anxiety, improve self-esteem.  So take them! </a:t>
            </a:r>
          </a:p>
          <a:p>
            <a:endParaRPr lang="en-US" sz="3200" dirty="0"/>
          </a:p>
          <a:p>
            <a:r>
              <a:rPr lang="en-US" sz="3200" b="1" dirty="0"/>
              <a:t>4. MUSIC: </a:t>
            </a:r>
            <a:r>
              <a:rPr lang="en-US" sz="3200" dirty="0"/>
              <a:t>Recent research shows that students who study in a quiet environment recall more than those listening to music.</a:t>
            </a:r>
          </a:p>
          <a:p>
            <a:endParaRPr lang="en-US" sz="3200" dirty="0"/>
          </a:p>
          <a:p>
            <a:r>
              <a:rPr lang="en-US" sz="3200" b="1" dirty="0"/>
              <a:t>5. SLEEP: </a:t>
            </a:r>
            <a:r>
              <a:rPr lang="en-US" sz="3200" dirty="0"/>
              <a:t>It’s essential. When you sleep, your brain processes what you have learned and you will better remember/understand what you have revised. Keep the phones away from the bedside table, you want to avoid overloading your brain!</a:t>
            </a:r>
          </a:p>
        </p:txBody>
      </p:sp>
      <p:sp>
        <p:nvSpPr>
          <p:cNvPr id="4" name="TextBox 3"/>
          <p:cNvSpPr txBox="1"/>
          <p:nvPr/>
        </p:nvSpPr>
        <p:spPr>
          <a:xfrm>
            <a:off x="7811422" y="5721147"/>
            <a:ext cx="3922568"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rgbClr val="000000"/>
                </a:solidFill>
              </a:rPr>
              <a:t>Top Student Tip: Switch your music off when you’re trying to really learn something- it does help you focus </a:t>
            </a:r>
          </a:p>
        </p:txBody>
      </p:sp>
    </p:spTree>
    <p:extLst>
      <p:ext uri="{BB962C8B-B14F-4D97-AF65-F5344CB8AC3E}">
        <p14:creationId xmlns:p14="http://schemas.microsoft.com/office/powerpoint/2010/main" val="219987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rmAutofit fontScale="90000"/>
          </a:bodyPr>
          <a:lstStyle/>
          <a:p>
            <a:r>
              <a:rPr lang="en-GB" dirty="0"/>
              <a:t>I learn best when I</a:t>
            </a:r>
            <a:r>
              <a:rPr lang="is-IS" dirty="0"/>
              <a:t>…..</a:t>
            </a:r>
            <a:br>
              <a:rPr lang="is-IS" dirty="0"/>
            </a:br>
            <a:endParaRPr lang="en-US" dirty="0"/>
          </a:p>
        </p:txBody>
      </p:sp>
      <p:sp>
        <p:nvSpPr>
          <p:cNvPr id="3" name="Content Placeholder 2"/>
          <p:cNvSpPr>
            <a:spLocks noGrp="1"/>
          </p:cNvSpPr>
          <p:nvPr>
            <p:ph idx="1"/>
          </p:nvPr>
        </p:nvSpPr>
        <p:spPr>
          <a:xfrm>
            <a:off x="394138" y="1054641"/>
            <a:ext cx="7185228" cy="5071523"/>
          </a:xfrm>
        </p:spPr>
        <p:style>
          <a:lnRef idx="3">
            <a:schemeClr val="lt1"/>
          </a:lnRef>
          <a:fillRef idx="1">
            <a:schemeClr val="accent3"/>
          </a:fillRef>
          <a:effectRef idx="1">
            <a:schemeClr val="accent3"/>
          </a:effectRef>
          <a:fontRef idx="minor">
            <a:schemeClr val="lt1"/>
          </a:fontRef>
        </p:style>
        <p:txBody>
          <a:bodyPr>
            <a:normAutofit fontScale="92500" lnSpcReduction="20000"/>
          </a:bodyPr>
          <a:lstStyle/>
          <a:p>
            <a:r>
              <a:rPr lang="en-US" b="1" dirty="0">
                <a:solidFill>
                  <a:srgbClr val="000000"/>
                </a:solidFill>
              </a:rPr>
              <a:t>Read over my notes lots of times</a:t>
            </a:r>
          </a:p>
          <a:p>
            <a:r>
              <a:rPr lang="en-US" b="1" dirty="0">
                <a:solidFill>
                  <a:srgbClr val="000000"/>
                </a:solidFill>
              </a:rPr>
              <a:t>Highlight key points </a:t>
            </a:r>
          </a:p>
          <a:p>
            <a:r>
              <a:rPr lang="en-US" b="1" dirty="0">
                <a:solidFill>
                  <a:srgbClr val="000000"/>
                </a:solidFill>
              </a:rPr>
              <a:t>Teach someone else </a:t>
            </a:r>
          </a:p>
          <a:p>
            <a:r>
              <a:rPr lang="en-US" b="1" dirty="0">
                <a:solidFill>
                  <a:srgbClr val="000000"/>
                </a:solidFill>
              </a:rPr>
              <a:t>Write notes out again in a different form e.g. mind maps</a:t>
            </a:r>
          </a:p>
          <a:p>
            <a:r>
              <a:rPr lang="en-US" b="1" dirty="0">
                <a:solidFill>
                  <a:srgbClr val="000000"/>
                </a:solidFill>
              </a:rPr>
              <a:t>Test myself using flashcards/quizzes  </a:t>
            </a:r>
          </a:p>
          <a:p>
            <a:r>
              <a:rPr lang="en-US" b="1" dirty="0">
                <a:solidFill>
                  <a:srgbClr val="000000"/>
                </a:solidFill>
              </a:rPr>
              <a:t>Do past paper questions </a:t>
            </a:r>
          </a:p>
          <a:p>
            <a:r>
              <a:rPr lang="en-US" b="1" dirty="0">
                <a:solidFill>
                  <a:srgbClr val="000000"/>
                </a:solidFill>
              </a:rPr>
              <a:t>Cram the knowledge just before an exam, so it’s all fresh in my head </a:t>
            </a:r>
          </a:p>
          <a:p>
            <a:r>
              <a:rPr lang="en-US" b="1" dirty="0">
                <a:solidFill>
                  <a:srgbClr val="000000"/>
                </a:solidFill>
              </a:rPr>
              <a:t>revise a topic several times over the course of a few weeks </a:t>
            </a:r>
          </a:p>
          <a:p>
            <a:endParaRPr lang="en-US" b="1" dirty="0">
              <a:solidFill>
                <a:srgbClr val="000000"/>
              </a:solidFill>
            </a:endParaRPr>
          </a:p>
          <a:p>
            <a:endParaRPr lang="en-US" dirty="0"/>
          </a:p>
          <a:p>
            <a:endParaRPr lang="en-US" dirty="0"/>
          </a:p>
          <a:p>
            <a:endParaRPr lang="en-US" dirty="0"/>
          </a:p>
        </p:txBody>
      </p:sp>
      <p:sp>
        <p:nvSpPr>
          <p:cNvPr id="4" name="TextBox 3"/>
          <p:cNvSpPr txBox="1"/>
          <p:nvPr/>
        </p:nvSpPr>
        <p:spPr>
          <a:xfrm>
            <a:off x="7760800" y="1054641"/>
            <a:ext cx="2790366" cy="2677656"/>
          </a:xfrm>
          <a:prstGeom prst="rect">
            <a:avLst/>
          </a:prstGeom>
          <a:noFill/>
        </p:spPr>
        <p:txBody>
          <a:bodyPr wrap="square" rtlCol="0">
            <a:spAutoFit/>
          </a:bodyPr>
          <a:lstStyle/>
          <a:p>
            <a:pPr defTabSz="457200"/>
            <a:r>
              <a:rPr lang="en-US" sz="2800" dirty="0">
                <a:solidFill>
                  <a:prstClr val="black"/>
                </a:solidFill>
                <a:latin typeface="Calibri"/>
              </a:rPr>
              <a:t>Look at the list on the left. For the revision you have done previously, what works best for you?</a:t>
            </a:r>
          </a:p>
        </p:txBody>
      </p:sp>
      <p:pic>
        <p:nvPicPr>
          <p:cNvPr id="5" name="Picture 4"/>
          <p:cNvPicPr>
            <a:picLocks noChangeAspect="1"/>
          </p:cNvPicPr>
          <p:nvPr/>
        </p:nvPicPr>
        <p:blipFill>
          <a:blip r:embed="rId3"/>
          <a:stretch>
            <a:fillRect/>
          </a:stretch>
        </p:blipFill>
        <p:spPr>
          <a:xfrm>
            <a:off x="7874020" y="4253883"/>
            <a:ext cx="2336780" cy="2157028"/>
          </a:xfrm>
          <a:prstGeom prst="rect">
            <a:avLst/>
          </a:prstGeom>
        </p:spPr>
      </p:pic>
    </p:spTree>
    <p:extLst>
      <p:ext uri="{BB962C8B-B14F-4D97-AF65-F5344CB8AC3E}">
        <p14:creationId xmlns:p14="http://schemas.microsoft.com/office/powerpoint/2010/main" val="240770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GB" dirty="0"/>
              <a:t>the research shows doesn’t work </a:t>
            </a:r>
            <a:br>
              <a:rPr lang="en-GB" dirty="0"/>
            </a:br>
            <a:r>
              <a:rPr lang="en-GB" dirty="0"/>
              <a:t>(without doing anything else)</a:t>
            </a:r>
            <a:endParaRPr lang="en-US" dirty="0"/>
          </a:p>
        </p:txBody>
      </p:sp>
      <p:sp>
        <p:nvSpPr>
          <p:cNvPr id="3" name="Content Placeholder 2"/>
          <p:cNvSpPr>
            <a:spLocks noGrp="1"/>
          </p:cNvSpPr>
          <p:nvPr>
            <p:ph idx="1"/>
          </p:nvPr>
        </p:nvSpPr>
        <p:spPr>
          <a:xfrm>
            <a:off x="598360" y="1766017"/>
            <a:ext cx="10972800" cy="4525963"/>
          </a:xfrm>
        </p:spPr>
        <p:txBody>
          <a:bodyPr>
            <a:normAutofit fontScale="92500" lnSpcReduction="20000"/>
          </a:bodyPr>
          <a:lstStyle/>
          <a:p>
            <a:pPr marL="0" indent="0">
              <a:buNone/>
            </a:pPr>
            <a:r>
              <a:rPr lang="en-US" dirty="0"/>
              <a:t>There is no one way to revise, but there is a lot of research to show that some of the most common and popular methods are not the most effective- maybe some of the ones you picked from the last slide. </a:t>
            </a:r>
          </a:p>
          <a:p>
            <a:pPr marL="0" indent="0">
              <a:buNone/>
            </a:pPr>
            <a:endParaRPr lang="en-US" b="1" dirty="0"/>
          </a:p>
          <a:p>
            <a:r>
              <a:rPr lang="en-US" sz="3100" b="1" dirty="0"/>
              <a:t>Just</a:t>
            </a:r>
            <a:r>
              <a:rPr lang="en-US" sz="3100" dirty="0"/>
              <a:t> re-reading notes or class slides </a:t>
            </a:r>
          </a:p>
          <a:p>
            <a:r>
              <a:rPr lang="en-US" sz="3100" dirty="0"/>
              <a:t>Re-watching recordings without doing anything with them</a:t>
            </a:r>
          </a:p>
          <a:p>
            <a:r>
              <a:rPr lang="en-US" sz="3100" b="1" dirty="0"/>
              <a:t>Just</a:t>
            </a:r>
            <a:r>
              <a:rPr lang="en-US" sz="3100" dirty="0"/>
              <a:t> highlighting notes </a:t>
            </a:r>
          </a:p>
          <a:p>
            <a:r>
              <a:rPr lang="en-US" sz="3100" dirty="0" err="1"/>
              <a:t>Summarising</a:t>
            </a:r>
            <a:r>
              <a:rPr lang="en-US" sz="3100" dirty="0"/>
              <a:t> </a:t>
            </a:r>
            <a:r>
              <a:rPr lang="en-US" sz="3100" b="1" dirty="0"/>
              <a:t>WHILST</a:t>
            </a:r>
            <a:r>
              <a:rPr lang="en-US" sz="3100" dirty="0"/>
              <a:t> looking at notes </a:t>
            </a:r>
          </a:p>
          <a:p>
            <a:r>
              <a:rPr lang="en-US" sz="3100" dirty="0"/>
              <a:t>Cramming information in a short time before the assessment </a:t>
            </a:r>
          </a:p>
          <a:p>
            <a:endParaRPr lang="en-US" dirty="0"/>
          </a:p>
          <a:p>
            <a:pPr marL="0" indent="0">
              <a:buNone/>
            </a:pPr>
            <a:endParaRPr lang="en-US" dirty="0"/>
          </a:p>
        </p:txBody>
      </p:sp>
    </p:spTree>
    <p:extLst>
      <p:ext uri="{BB962C8B-B14F-4D97-AF65-F5344CB8AC3E}">
        <p14:creationId xmlns:p14="http://schemas.microsoft.com/office/powerpoint/2010/main" val="7932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AC40A-A7C5-4897-9B7B-4BD8007CEB57}"/>
              </a:ext>
            </a:extLst>
          </p:cNvPr>
          <p:cNvSpPr txBox="1"/>
          <p:nvPr/>
        </p:nvSpPr>
        <p:spPr>
          <a:xfrm>
            <a:off x="472966" y="157655"/>
            <a:ext cx="11272344" cy="6124754"/>
          </a:xfrm>
          <a:prstGeom prst="rect">
            <a:avLst/>
          </a:prstGeom>
          <a:noFill/>
        </p:spPr>
        <p:txBody>
          <a:bodyPr wrap="square" rtlCol="0">
            <a:spAutoFit/>
          </a:bodyPr>
          <a:lstStyle/>
          <a:p>
            <a:r>
              <a:rPr lang="en-GB" sz="2800" dirty="0"/>
              <a:t>WHAT </a:t>
            </a:r>
            <a:r>
              <a:rPr lang="en-GB" sz="2800" b="1" dirty="0"/>
              <a:t>DOES</a:t>
            </a:r>
            <a:r>
              <a:rPr lang="en-GB" sz="2800" dirty="0"/>
              <a:t> WORK AND WORKS WELL</a:t>
            </a:r>
          </a:p>
          <a:p>
            <a:endParaRPr lang="en-GB" sz="2800" dirty="0"/>
          </a:p>
          <a:p>
            <a:pPr marL="514350" indent="-514350">
              <a:buFont typeface="+mj-lt"/>
              <a:buAutoNum type="arabicPeriod"/>
            </a:pPr>
            <a:r>
              <a:rPr lang="en-GB" sz="2800" b="1" dirty="0"/>
              <a:t>Retrieval </a:t>
            </a:r>
            <a:r>
              <a:rPr lang="en-GB" sz="2800" dirty="0"/>
              <a:t>Practice. This means testing your brain – has it learned all that stuff you told it to? When asked, can your brain </a:t>
            </a:r>
            <a:r>
              <a:rPr lang="en-GB" sz="2800" b="1" dirty="0"/>
              <a:t>retrieve</a:t>
            </a:r>
            <a:r>
              <a:rPr lang="en-GB" sz="2800" dirty="0"/>
              <a:t> the information it needs to? You need to do this as much as you can before an assessment- just like anything else, you get better at doing this with practice! </a:t>
            </a:r>
          </a:p>
          <a:p>
            <a:pPr marL="514350" indent="-514350">
              <a:buFont typeface="+mj-lt"/>
              <a:buAutoNum type="arabicPeriod"/>
            </a:pPr>
            <a:r>
              <a:rPr lang="en-GB" sz="2800" b="1" dirty="0"/>
              <a:t>Reorganising</a:t>
            </a:r>
            <a:r>
              <a:rPr lang="en-GB" sz="2800" dirty="0"/>
              <a:t> your information. Re-writing, making different notes, practising exam style answers – all of these things help information to move to your long term memory.</a:t>
            </a:r>
          </a:p>
          <a:p>
            <a:pPr marL="514350" indent="-514350">
              <a:buFont typeface="+mj-lt"/>
              <a:buAutoNum type="arabicPeriod"/>
            </a:pPr>
            <a:r>
              <a:rPr lang="en-US" sz="2800" b="1" dirty="0"/>
              <a:t>Spacing out </a:t>
            </a:r>
            <a:r>
              <a:rPr lang="en-US" sz="2800" dirty="0"/>
              <a:t>revision is the most effective revision technique: </a:t>
            </a:r>
            <a:r>
              <a:rPr lang="en-GB" sz="2800" dirty="0"/>
              <a:t>1 hour a day over 10 days on a topic is better than 10 hours in one day </a:t>
            </a:r>
          </a:p>
          <a:p>
            <a:pPr marL="514350" indent="-514350">
              <a:buFont typeface="+mj-lt"/>
              <a:buAutoNum type="arabicPeriod"/>
            </a:pPr>
            <a:endParaRPr lang="en-GB" sz="2800" dirty="0"/>
          </a:p>
          <a:p>
            <a:endParaRPr lang="en-GB" sz="2800" dirty="0"/>
          </a:p>
        </p:txBody>
      </p:sp>
      <p:sp>
        <p:nvSpPr>
          <p:cNvPr id="3" name="TextBox 2"/>
          <p:cNvSpPr txBox="1"/>
          <p:nvPr/>
        </p:nvSpPr>
        <p:spPr>
          <a:xfrm>
            <a:off x="5822039" y="5451434"/>
            <a:ext cx="5911952"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rgbClr val="000000"/>
                </a:solidFill>
              </a:rPr>
              <a:t>Top Student Tip: Write out your notes a few times till you have them condensed onto one page and key words- this will help you learn them and you can then test yourself using these notes </a:t>
            </a:r>
          </a:p>
        </p:txBody>
      </p:sp>
    </p:spTree>
    <p:extLst>
      <p:ext uri="{BB962C8B-B14F-4D97-AF65-F5344CB8AC3E}">
        <p14:creationId xmlns:p14="http://schemas.microsoft.com/office/powerpoint/2010/main" val="182243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1: Testing yourself </a:t>
            </a:r>
          </a:p>
        </p:txBody>
      </p:sp>
      <p:sp>
        <p:nvSpPr>
          <p:cNvPr id="3" name="Content Placeholder 2"/>
          <p:cNvSpPr>
            <a:spLocks noGrp="1"/>
          </p:cNvSpPr>
          <p:nvPr>
            <p:ph idx="1"/>
          </p:nvPr>
        </p:nvSpPr>
        <p:spPr>
          <a:xfrm>
            <a:off x="346841" y="1600201"/>
            <a:ext cx="11603421" cy="4038599"/>
          </a:xfrm>
        </p:spPr>
        <p:txBody>
          <a:bodyPr>
            <a:normAutofit fontScale="92500" lnSpcReduction="20000"/>
          </a:bodyPr>
          <a:lstStyle/>
          <a:p>
            <a:r>
              <a:rPr lang="en-US" dirty="0" err="1"/>
              <a:t>Practise</a:t>
            </a:r>
            <a:r>
              <a:rPr lang="en-US" dirty="0"/>
              <a:t> ‘</a:t>
            </a:r>
            <a:r>
              <a:rPr lang="en-US" b="1" dirty="0"/>
              <a:t>retrieving’ </a:t>
            </a:r>
            <a:r>
              <a:rPr lang="en-US" dirty="0"/>
              <a:t>information: test yourself frequently.  </a:t>
            </a:r>
          </a:p>
          <a:p>
            <a:r>
              <a:rPr lang="en-US" dirty="0"/>
              <a:t>Past papers- good place to start- work out topics/questions</a:t>
            </a:r>
          </a:p>
          <a:p>
            <a:r>
              <a:rPr lang="en-US" dirty="0"/>
              <a:t>Make notes/flashcards/</a:t>
            </a:r>
            <a:r>
              <a:rPr lang="en-US" dirty="0" err="1"/>
              <a:t>mindmaps</a:t>
            </a:r>
            <a:r>
              <a:rPr lang="en-US" dirty="0"/>
              <a:t>/diagrams/glossaries </a:t>
            </a:r>
          </a:p>
          <a:p>
            <a:r>
              <a:rPr lang="en-US" dirty="0"/>
              <a:t>THEN test- quizzes, multiple choice questions, past papers, summaries without looking at notes. </a:t>
            </a:r>
          </a:p>
          <a:p>
            <a:r>
              <a:rPr lang="en-US" dirty="0"/>
              <a:t>Don’t always have to write it- test yourself by speaking answers out loud can work too</a:t>
            </a:r>
          </a:p>
          <a:p>
            <a:r>
              <a:rPr lang="en-US" dirty="0"/>
              <a:t>Keep revisiting the same questions/tests if you didn’t do well. </a:t>
            </a:r>
          </a:p>
          <a:p>
            <a:r>
              <a:rPr lang="en-US" dirty="0"/>
              <a:t>Another big advantage of testing yourself is it helps you to find out the gaps in your knowledge/understanding/skills so you can go back to revisit areas you are not sure on. </a:t>
            </a:r>
          </a:p>
          <a:p>
            <a:endParaRPr lang="en-US" dirty="0"/>
          </a:p>
          <a:p>
            <a:endParaRPr lang="en-US" dirty="0"/>
          </a:p>
          <a:p>
            <a:endParaRPr lang="en-US" dirty="0"/>
          </a:p>
        </p:txBody>
      </p:sp>
    </p:spTree>
    <p:extLst>
      <p:ext uri="{BB962C8B-B14F-4D97-AF65-F5344CB8AC3E}">
        <p14:creationId xmlns:p14="http://schemas.microsoft.com/office/powerpoint/2010/main" val="13964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2344</Words>
  <Application>Microsoft Office PowerPoint</Application>
  <PresentationFormat>Widescreen</PresentationFormat>
  <Paragraphs>170</Paragraphs>
  <Slides>18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PowerPoint Presentation</vt:lpstr>
      <vt:lpstr>Let’s get started…</vt:lpstr>
      <vt:lpstr>Let’s get started </vt:lpstr>
      <vt:lpstr>PowerPoint Presentation</vt:lpstr>
      <vt:lpstr>PowerPoint Presentation</vt:lpstr>
      <vt:lpstr>I learn best when I….. </vt:lpstr>
      <vt:lpstr>What the research shows doesn’t work  (without doing anything else)</vt:lpstr>
      <vt:lpstr>PowerPoint Presentation</vt:lpstr>
      <vt:lpstr>Strategy 1: Testing yourself </vt:lpstr>
      <vt:lpstr>Strategy 2: Past papers </vt:lpstr>
      <vt:lpstr>Strategy 3: Teaching others </vt:lpstr>
      <vt:lpstr>Strategy 4: Spaced Repetition</vt:lpstr>
      <vt:lpstr>PowerPoint Presentation</vt:lpstr>
      <vt:lpstr>Summary: Stages of Revision </vt:lpstr>
      <vt:lpstr>What about working with each other? </vt:lpstr>
      <vt:lpstr>Other ways you can support your study </vt:lpstr>
      <vt:lpstr>What are we doing to support study skills? </vt:lpstr>
      <vt:lpstr>A final word…take care of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Maxine Hughes</dc:creator>
  <cp:lastModifiedBy>Jennifer Menzies</cp:lastModifiedBy>
  <cp:revision>15</cp:revision>
  <dcterms:created xsi:type="dcterms:W3CDTF">2018-11-19T09:59:33Z</dcterms:created>
  <dcterms:modified xsi:type="dcterms:W3CDTF">2018-11-22T14:28:41Z</dcterms:modified>
</cp:coreProperties>
</file>