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2"/>
  </p:notesMasterIdLst>
  <p:sldIdLst>
    <p:sldId id="258" r:id="rId2"/>
    <p:sldId id="256" r:id="rId3"/>
    <p:sldId id="896" r:id="rId4"/>
    <p:sldId id="885" r:id="rId5"/>
    <p:sldId id="897" r:id="rId6"/>
    <p:sldId id="886" r:id="rId7"/>
    <p:sldId id="1053" r:id="rId8"/>
    <p:sldId id="1018" r:id="rId9"/>
    <p:sldId id="1074" r:id="rId10"/>
    <p:sldId id="1052" r:id="rId11"/>
    <p:sldId id="1055" r:id="rId12"/>
    <p:sldId id="1057" r:id="rId13"/>
    <p:sldId id="1050" r:id="rId14"/>
    <p:sldId id="1058" r:id="rId15"/>
    <p:sldId id="1059" r:id="rId16"/>
    <p:sldId id="888" r:id="rId17"/>
    <p:sldId id="259" r:id="rId18"/>
    <p:sldId id="887" r:id="rId19"/>
    <p:sldId id="893" r:id="rId20"/>
    <p:sldId id="891" r:id="rId21"/>
    <p:sldId id="262" r:id="rId22"/>
    <p:sldId id="410" r:id="rId23"/>
    <p:sldId id="364" r:id="rId24"/>
    <p:sldId id="890" r:id="rId25"/>
    <p:sldId id="366" r:id="rId26"/>
    <p:sldId id="420" r:id="rId27"/>
    <p:sldId id="367" r:id="rId28"/>
    <p:sldId id="419" r:id="rId29"/>
    <p:sldId id="404" r:id="rId30"/>
    <p:sldId id="411" r:id="rId31"/>
    <p:sldId id="418" r:id="rId32"/>
    <p:sldId id="894" r:id="rId33"/>
    <p:sldId id="383" r:id="rId34"/>
    <p:sldId id="390" r:id="rId35"/>
    <p:sldId id="393" r:id="rId36"/>
    <p:sldId id="398" r:id="rId37"/>
    <p:sldId id="384" r:id="rId38"/>
    <p:sldId id="889" r:id="rId39"/>
    <p:sldId id="271" r:id="rId40"/>
    <p:sldId id="416" r:id="rId41"/>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E73E3A-A988-8F1B-8787-5C1D61CFC389}" v="32" dt="2026-01-07T10:09:33.176"/>
    <p1510:client id="{E0C9D6F1-8CF6-41DB-A1D6-8B48B57B783C}" v="189" dt="2026-01-08T07:53:24.6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7" autoAdjust="0"/>
    <p:restoredTop sz="94660"/>
  </p:normalViewPr>
  <p:slideViewPr>
    <p:cSldViewPr snapToGrid="0">
      <p:cViewPr varScale="1">
        <p:scale>
          <a:sx n="112" d="100"/>
          <a:sy n="112" d="100"/>
        </p:scale>
        <p:origin x="5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8485592623276"/>
          <c:y val="5.554555173553398E-2"/>
          <c:w val="0.77296305192263237"/>
          <c:h val="0.92811768940307071"/>
        </c:manualLayout>
      </c:layout>
      <c:pieChart>
        <c:varyColors val="1"/>
        <c:ser>
          <c:idx val="0"/>
          <c:order val="0"/>
          <c:tx>
            <c:strRef>
              <c:f>Sheet1!$B$1</c:f>
              <c:strCache>
                <c:ptCount val="1"/>
                <c:pt idx="0">
                  <c:v>%</c:v>
                </c:pt>
              </c:strCache>
            </c:strRef>
          </c:tx>
          <c:dPt>
            <c:idx val="0"/>
            <c:bubble3D val="0"/>
            <c:spPr>
              <a:solidFill>
                <a:srgbClr val="005F72"/>
              </a:solidFill>
              <a:ln w="19050">
                <a:solidFill>
                  <a:schemeClr val="lt1"/>
                </a:solidFill>
              </a:ln>
              <a:effectLst/>
            </c:spPr>
            <c:extLst>
              <c:ext xmlns:c16="http://schemas.microsoft.com/office/drawing/2014/chart" uri="{C3380CC4-5D6E-409C-BE32-E72D297353CC}">
                <c16:uniqueId val="{00000001-B579-4756-8F93-8DE11CDE754C}"/>
              </c:ext>
            </c:extLst>
          </c:dPt>
          <c:dPt>
            <c:idx val="1"/>
            <c:bubble3D val="0"/>
            <c:explosion val="1"/>
            <c:spPr>
              <a:solidFill>
                <a:srgbClr val="009DB5"/>
              </a:solidFill>
              <a:ln w="19050">
                <a:solidFill>
                  <a:schemeClr val="lt1"/>
                </a:solidFill>
              </a:ln>
              <a:effectLst/>
            </c:spPr>
            <c:extLst>
              <c:ext xmlns:c16="http://schemas.microsoft.com/office/drawing/2014/chart" uri="{C3380CC4-5D6E-409C-BE32-E72D297353CC}">
                <c16:uniqueId val="{00000003-B579-4756-8F93-8DE11CDE754C}"/>
              </c:ext>
            </c:extLst>
          </c:dPt>
          <c:dPt>
            <c:idx val="2"/>
            <c:bubble3D val="0"/>
            <c:spPr>
              <a:solidFill>
                <a:srgbClr val="8D9D25"/>
              </a:solidFill>
              <a:ln w="19050">
                <a:solidFill>
                  <a:srgbClr val="8D9D25"/>
                </a:solidFill>
              </a:ln>
              <a:effectLst/>
            </c:spPr>
            <c:extLst>
              <c:ext xmlns:c16="http://schemas.microsoft.com/office/drawing/2014/chart" uri="{C3380CC4-5D6E-409C-BE32-E72D297353CC}">
                <c16:uniqueId val="{00000005-B579-4756-8F93-8DE11CDE754C}"/>
              </c:ext>
            </c:extLst>
          </c:dPt>
          <c:dPt>
            <c:idx val="3"/>
            <c:bubble3D val="0"/>
            <c:spPr>
              <a:solidFill>
                <a:srgbClr val="627B92"/>
              </a:solidFill>
              <a:ln w="19050">
                <a:solidFill>
                  <a:schemeClr val="lt1"/>
                </a:solidFill>
              </a:ln>
              <a:effectLst/>
            </c:spPr>
            <c:extLst>
              <c:ext xmlns:c16="http://schemas.microsoft.com/office/drawing/2014/chart" uri="{C3380CC4-5D6E-409C-BE32-E72D297353CC}">
                <c16:uniqueId val="{00000007-B579-4756-8F93-8DE11CDE754C}"/>
              </c:ext>
            </c:extLst>
          </c:dPt>
          <c:dPt>
            <c:idx val="4"/>
            <c:bubble3D val="0"/>
            <c:spPr>
              <a:solidFill>
                <a:srgbClr val="58417E"/>
              </a:solidFill>
              <a:ln w="19050">
                <a:solidFill>
                  <a:schemeClr val="lt1"/>
                </a:solidFill>
              </a:ln>
              <a:effectLst/>
            </c:spPr>
            <c:extLst>
              <c:ext xmlns:c16="http://schemas.microsoft.com/office/drawing/2014/chart" uri="{C3380CC4-5D6E-409C-BE32-E72D297353CC}">
                <c16:uniqueId val="{00000009-B579-4756-8F93-8DE11CDE754C}"/>
              </c:ext>
            </c:extLst>
          </c:dPt>
          <c:dLbls>
            <c:dLbl>
              <c:idx val="0"/>
              <c:tx>
                <c:rich>
                  <a:bodyPr/>
                  <a:lstStyle/>
                  <a:p>
                    <a:fld id="{773AFB9E-1C4E-4A3A-89E1-946C543B4B07}" type="VALUE">
                      <a:rPr lang="en-US" smtClean="0"/>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579-4756-8F93-8DE11CDE754C}"/>
                </c:ext>
              </c:extLst>
            </c:dLbl>
            <c:dLbl>
              <c:idx val="1"/>
              <c:tx>
                <c:rich>
                  <a:bodyPr/>
                  <a:lstStyle/>
                  <a:p>
                    <a:fld id="{07219580-2648-4263-94D0-DB53D7455F36}" type="VALUE">
                      <a:rPr lang="en-US" smtClean="0"/>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579-4756-8F93-8DE11CDE754C}"/>
                </c:ext>
              </c:extLst>
            </c:dLbl>
            <c:dLbl>
              <c:idx val="3"/>
              <c:layout>
                <c:manualLayout>
                  <c:x val="7.3123563386943452E-2"/>
                  <c:y val="9.5438599517911726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79-4756-8F93-8DE11CDE754C}"/>
                </c:ext>
              </c:extLst>
            </c:dLbl>
            <c:dLbl>
              <c:idx val="4"/>
              <c:layout>
                <c:manualLayout>
                  <c:x val="4.5588594223253044E-2"/>
                  <c:y val="7.27485878889202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579-4756-8F93-8DE11CDE754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Higher Education</c:v>
                </c:pt>
                <c:pt idx="1">
                  <c:v>Further Education</c:v>
                </c:pt>
                <c:pt idx="2">
                  <c:v>Employment</c:v>
                </c:pt>
                <c:pt idx="3">
                  <c:v>Unemployment</c:v>
                </c:pt>
                <c:pt idx="4">
                  <c:v>Training</c:v>
                </c:pt>
              </c:strCache>
            </c:strRef>
          </c:cat>
          <c:val>
            <c:numRef>
              <c:f>Sheet1!$B$2:$B$6</c:f>
              <c:numCache>
                <c:formatCode>0.0%</c:formatCode>
                <c:ptCount val="5"/>
                <c:pt idx="0">
                  <c:v>0.40799999999999997</c:v>
                </c:pt>
                <c:pt idx="1">
                  <c:v>0.26400000000000001</c:v>
                </c:pt>
                <c:pt idx="2">
                  <c:v>0.23100000000000001</c:v>
                </c:pt>
                <c:pt idx="3">
                  <c:v>0.04</c:v>
                </c:pt>
                <c:pt idx="4">
                  <c:v>5.3999999999999999E-2</c:v>
                </c:pt>
              </c:numCache>
            </c:numRef>
          </c:val>
          <c:extLst>
            <c:ext xmlns:c16="http://schemas.microsoft.com/office/drawing/2014/chart" uri="{C3380CC4-5D6E-409C-BE32-E72D297353CC}">
              <c16:uniqueId val="{0000000A-B579-4756-8F93-8DE11CDE75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58417E"/>
                </a:solidFill>
                <a:latin typeface="Arial" panose="020B0604020202020204" pitchFamily="34" charset="0"/>
                <a:ea typeface="+mn-ea"/>
                <a:cs typeface="Arial" panose="020B0604020202020204" pitchFamily="34" charset="0"/>
              </a:defRPr>
            </a:pPr>
            <a:r>
              <a:rPr lang="en-GB" sz="1600" b="1" dirty="0">
                <a:solidFill>
                  <a:srgbClr val="58417E"/>
                </a:solidFill>
                <a:latin typeface="Arial" panose="020B0604020202020204" pitchFamily="34" charset="0"/>
                <a:cs typeface="Arial" panose="020B0604020202020204" pitchFamily="34" charset="0"/>
              </a:rPr>
              <a:t>Male Dominated Subjects</a:t>
            </a: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58417E"/>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percentStacked"/>
        <c:varyColors val="0"/>
        <c:ser>
          <c:idx val="0"/>
          <c:order val="0"/>
          <c:tx>
            <c:strRef>
              <c:f>Sheet1!$B$1</c:f>
              <c:strCache>
                <c:ptCount val="1"/>
                <c:pt idx="0">
                  <c:v>Male</c:v>
                </c:pt>
              </c:strCache>
            </c:strRef>
          </c:tx>
          <c:spPr>
            <a:solidFill>
              <a:srgbClr val="58417E"/>
            </a:solidFill>
            <a:ln>
              <a:noFill/>
            </a:ln>
            <a:effectLst/>
          </c:spPr>
          <c:invertIfNegative val="0"/>
          <c:dLbls>
            <c:spPr>
              <a:solidFill>
                <a:srgbClr val="005F7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Engineering Science</c:v>
                </c:pt>
                <c:pt idx="1">
                  <c:v>Computing Science</c:v>
                </c:pt>
                <c:pt idx="2">
                  <c:v>Physics</c:v>
                </c:pt>
                <c:pt idx="3">
                  <c:v>Music Technology</c:v>
                </c:pt>
                <c:pt idx="4">
                  <c:v>Design &amp; Manufacture</c:v>
                </c:pt>
                <c:pt idx="5">
                  <c:v>Graphic communication</c:v>
                </c:pt>
              </c:strCache>
            </c:strRef>
          </c:cat>
          <c:val>
            <c:numRef>
              <c:f>Sheet1!$B$2:$B$7</c:f>
              <c:numCache>
                <c:formatCode>0%</c:formatCode>
                <c:ptCount val="6"/>
                <c:pt idx="0">
                  <c:v>0.88</c:v>
                </c:pt>
                <c:pt idx="1">
                  <c:v>0.81</c:v>
                </c:pt>
                <c:pt idx="2">
                  <c:v>0.74</c:v>
                </c:pt>
                <c:pt idx="3">
                  <c:v>0.72</c:v>
                </c:pt>
                <c:pt idx="4">
                  <c:v>0.67</c:v>
                </c:pt>
                <c:pt idx="5">
                  <c:v>0.66</c:v>
                </c:pt>
              </c:numCache>
            </c:numRef>
          </c:val>
          <c:extLst>
            <c:ext xmlns:c16="http://schemas.microsoft.com/office/drawing/2014/chart" uri="{C3380CC4-5D6E-409C-BE32-E72D297353CC}">
              <c16:uniqueId val="{00000000-C0B7-4417-8F19-94A914A2A810}"/>
            </c:ext>
          </c:extLst>
        </c:ser>
        <c:ser>
          <c:idx val="1"/>
          <c:order val="1"/>
          <c:tx>
            <c:strRef>
              <c:f>Sheet1!$C$1</c:f>
              <c:strCache>
                <c:ptCount val="1"/>
                <c:pt idx="0">
                  <c:v>Female</c:v>
                </c:pt>
              </c:strCache>
            </c:strRef>
          </c:tx>
          <c:spPr>
            <a:solidFill>
              <a:srgbClr val="8D9D25"/>
            </a:solidFill>
            <a:ln>
              <a:noFill/>
            </a:ln>
            <a:effectLst/>
          </c:spPr>
          <c:invertIfNegative val="0"/>
          <c:cat>
            <c:strRef>
              <c:f>Sheet1!$A$2:$A$7</c:f>
              <c:strCache>
                <c:ptCount val="6"/>
                <c:pt idx="0">
                  <c:v>Engineering Science</c:v>
                </c:pt>
                <c:pt idx="1">
                  <c:v>Computing Science</c:v>
                </c:pt>
                <c:pt idx="2">
                  <c:v>Physics</c:v>
                </c:pt>
                <c:pt idx="3">
                  <c:v>Music Technology</c:v>
                </c:pt>
                <c:pt idx="4">
                  <c:v>Design &amp; Manufacture</c:v>
                </c:pt>
                <c:pt idx="5">
                  <c:v>Graphic communication</c:v>
                </c:pt>
              </c:strCache>
            </c:strRef>
          </c:cat>
          <c:val>
            <c:numRef>
              <c:f>Sheet1!$C$2:$C$7</c:f>
              <c:numCache>
                <c:formatCode>0%</c:formatCode>
                <c:ptCount val="6"/>
                <c:pt idx="0">
                  <c:v>0.12</c:v>
                </c:pt>
                <c:pt idx="1">
                  <c:v>0.19</c:v>
                </c:pt>
                <c:pt idx="2">
                  <c:v>0.26</c:v>
                </c:pt>
                <c:pt idx="3">
                  <c:v>0.28000000000000003</c:v>
                </c:pt>
                <c:pt idx="4">
                  <c:v>0.33</c:v>
                </c:pt>
                <c:pt idx="5">
                  <c:v>0.34</c:v>
                </c:pt>
              </c:numCache>
            </c:numRef>
          </c:val>
          <c:extLst>
            <c:ext xmlns:c16="http://schemas.microsoft.com/office/drawing/2014/chart" uri="{C3380CC4-5D6E-409C-BE32-E72D297353CC}">
              <c16:uniqueId val="{00000001-C0B7-4417-8F19-94A914A2A810}"/>
            </c:ext>
          </c:extLst>
        </c:ser>
        <c:dLbls>
          <c:showLegendKey val="0"/>
          <c:showVal val="0"/>
          <c:showCatName val="0"/>
          <c:showSerName val="0"/>
          <c:showPercent val="0"/>
          <c:showBubbleSize val="0"/>
        </c:dLbls>
        <c:gapWidth val="79"/>
        <c:overlap val="100"/>
        <c:axId val="537373720"/>
        <c:axId val="537374080"/>
      </c:barChart>
      <c:catAx>
        <c:axId val="5373737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374080"/>
        <c:crosses val="autoZero"/>
        <c:auto val="1"/>
        <c:lblAlgn val="ctr"/>
        <c:lblOffset val="100"/>
        <c:noMultiLvlLbl val="0"/>
      </c:catAx>
      <c:valAx>
        <c:axId val="537374080"/>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373737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8D9D25"/>
                </a:solidFill>
                <a:latin typeface="Arial" panose="020B0604020202020204" pitchFamily="34" charset="0"/>
                <a:ea typeface="+mn-ea"/>
                <a:cs typeface="Arial" panose="020B0604020202020204" pitchFamily="34" charset="0"/>
              </a:defRPr>
            </a:pPr>
            <a:r>
              <a:rPr lang="en-GB" sz="1600" b="1" dirty="0">
                <a:solidFill>
                  <a:srgbClr val="8D9D25"/>
                </a:solidFill>
                <a:latin typeface="Arial" panose="020B0604020202020204" pitchFamily="34" charset="0"/>
                <a:cs typeface="Arial" panose="020B0604020202020204" pitchFamily="34" charset="0"/>
              </a:rPr>
              <a:t>Female Dominated Subjects</a:t>
            </a: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8D9D25"/>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42066664185100056"/>
          <c:y val="0.16808810310781447"/>
          <c:w val="0.53993848816758017"/>
          <c:h val="0.77797988519983863"/>
        </c:manualLayout>
      </c:layout>
      <c:barChart>
        <c:barDir val="bar"/>
        <c:grouping val="percentStacked"/>
        <c:varyColors val="0"/>
        <c:ser>
          <c:idx val="0"/>
          <c:order val="0"/>
          <c:tx>
            <c:strRef>
              <c:f>Sheet1!$B$1</c:f>
              <c:strCache>
                <c:ptCount val="1"/>
                <c:pt idx="0">
                  <c:v>Male</c:v>
                </c:pt>
              </c:strCache>
            </c:strRef>
          </c:tx>
          <c:spPr>
            <a:solidFill>
              <a:srgbClr val="58417E"/>
            </a:solidFill>
            <a:ln>
              <a:noFill/>
            </a:ln>
            <a:effectLst/>
          </c:spPr>
          <c:invertIfNegative val="0"/>
          <c:cat>
            <c:strRef>
              <c:f>Sheet1!$A$2:$A$7</c:f>
              <c:strCache>
                <c:ptCount val="6"/>
                <c:pt idx="0">
                  <c:v>Fashion Technology</c:v>
                </c:pt>
                <c:pt idx="1">
                  <c:v>Dance </c:v>
                </c:pt>
                <c:pt idx="2">
                  <c:v>Childcare &amp; Development</c:v>
                </c:pt>
                <c:pt idx="3">
                  <c:v>Care</c:v>
                </c:pt>
                <c:pt idx="4">
                  <c:v>Art &amp; Design</c:v>
                </c:pt>
                <c:pt idx="5">
                  <c:v>Health &amp; Food Technology</c:v>
                </c:pt>
              </c:strCache>
            </c:strRef>
          </c:cat>
          <c:val>
            <c:numRef>
              <c:f>Sheet1!$B$2:$B$7</c:f>
              <c:numCache>
                <c:formatCode>0%</c:formatCode>
                <c:ptCount val="6"/>
                <c:pt idx="0">
                  <c:v>0.04</c:v>
                </c:pt>
                <c:pt idx="1">
                  <c:v>0.04</c:v>
                </c:pt>
                <c:pt idx="2">
                  <c:v>0.05</c:v>
                </c:pt>
                <c:pt idx="3">
                  <c:v>0.12</c:v>
                </c:pt>
                <c:pt idx="4">
                  <c:v>0.2</c:v>
                </c:pt>
                <c:pt idx="5">
                  <c:v>0.24</c:v>
                </c:pt>
              </c:numCache>
            </c:numRef>
          </c:val>
          <c:extLst>
            <c:ext xmlns:c16="http://schemas.microsoft.com/office/drawing/2014/chart" uri="{C3380CC4-5D6E-409C-BE32-E72D297353CC}">
              <c16:uniqueId val="{00000000-EDCF-48DE-9B7E-83CEDF87C50A}"/>
            </c:ext>
          </c:extLst>
        </c:ser>
        <c:ser>
          <c:idx val="1"/>
          <c:order val="1"/>
          <c:tx>
            <c:strRef>
              <c:f>Sheet1!$C$1</c:f>
              <c:strCache>
                <c:ptCount val="1"/>
                <c:pt idx="0">
                  <c:v>Female</c:v>
                </c:pt>
              </c:strCache>
            </c:strRef>
          </c:tx>
          <c:spPr>
            <a:solidFill>
              <a:srgbClr val="8D9D25"/>
            </a:solidFill>
            <a:ln>
              <a:noFill/>
            </a:ln>
            <a:effectLst/>
          </c:spPr>
          <c:invertIfNegative val="0"/>
          <c:dLbls>
            <c:spPr>
              <a:solidFill>
                <a:srgbClr val="005F72"/>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Fashion Technology</c:v>
                </c:pt>
                <c:pt idx="1">
                  <c:v>Dance </c:v>
                </c:pt>
                <c:pt idx="2">
                  <c:v>Childcare &amp; Development</c:v>
                </c:pt>
                <c:pt idx="3">
                  <c:v>Care</c:v>
                </c:pt>
                <c:pt idx="4">
                  <c:v>Art &amp; Design</c:v>
                </c:pt>
                <c:pt idx="5">
                  <c:v>Health &amp; Food Technology</c:v>
                </c:pt>
              </c:strCache>
            </c:strRef>
          </c:cat>
          <c:val>
            <c:numRef>
              <c:f>Sheet1!$C$2:$C$7</c:f>
              <c:numCache>
                <c:formatCode>0%</c:formatCode>
                <c:ptCount val="6"/>
                <c:pt idx="0">
                  <c:v>0.96</c:v>
                </c:pt>
                <c:pt idx="1">
                  <c:v>0.96</c:v>
                </c:pt>
                <c:pt idx="2">
                  <c:v>0.95</c:v>
                </c:pt>
                <c:pt idx="3">
                  <c:v>0.88</c:v>
                </c:pt>
                <c:pt idx="4">
                  <c:v>0.8</c:v>
                </c:pt>
                <c:pt idx="5">
                  <c:v>0.76</c:v>
                </c:pt>
              </c:numCache>
            </c:numRef>
          </c:val>
          <c:extLst>
            <c:ext xmlns:c16="http://schemas.microsoft.com/office/drawing/2014/chart" uri="{C3380CC4-5D6E-409C-BE32-E72D297353CC}">
              <c16:uniqueId val="{00000001-EDCF-48DE-9B7E-83CEDF87C50A}"/>
            </c:ext>
          </c:extLst>
        </c:ser>
        <c:dLbls>
          <c:showLegendKey val="0"/>
          <c:showVal val="0"/>
          <c:showCatName val="0"/>
          <c:showSerName val="0"/>
          <c:showPercent val="0"/>
          <c:showBubbleSize val="0"/>
        </c:dLbls>
        <c:gapWidth val="79"/>
        <c:overlap val="100"/>
        <c:axId val="537373720"/>
        <c:axId val="537374080"/>
      </c:barChart>
      <c:catAx>
        <c:axId val="5373737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374080"/>
        <c:crosses val="autoZero"/>
        <c:auto val="1"/>
        <c:lblAlgn val="ctr"/>
        <c:lblOffset val="100"/>
        <c:noMultiLvlLbl val="0"/>
      </c:catAx>
      <c:valAx>
        <c:axId val="537374080"/>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373737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5C2D53-4EB9-4D2F-860D-2757E9BAB73B}"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16A0D15A-378B-45A2-8BA0-025584A4A84F}">
      <dgm:prSet phldrT="[Text]"/>
      <dgm:spPr>
        <a:solidFill>
          <a:srgbClr val="58417E"/>
        </a:solidFill>
      </dgm:spPr>
      <dgm:t>
        <a:bodyPr/>
        <a:lstStyle/>
        <a:p>
          <a:r>
            <a:rPr lang="en-GB" b="1" dirty="0">
              <a:latin typeface="Arial" panose="020B0604020202020204" pitchFamily="34" charset="0"/>
              <a:cs typeface="Arial" panose="020B0604020202020204" pitchFamily="34" charset="0"/>
            </a:rPr>
            <a:t>SPECIALIST SKILLS &amp; KNOWLEDGE</a:t>
          </a:r>
          <a:endParaRPr lang="en-GB" dirty="0">
            <a:latin typeface="Arial" panose="020B0604020202020204" pitchFamily="34" charset="0"/>
            <a:cs typeface="Arial" panose="020B0604020202020204" pitchFamily="34" charset="0"/>
          </a:endParaRPr>
        </a:p>
      </dgm:t>
    </dgm:pt>
    <dgm:pt modelId="{1C5F16AE-8D1E-415B-ACD4-97973FAC1989}" type="parTrans" cxnId="{8F7FCAAA-7AF6-4E8C-9B9C-597163B900C2}">
      <dgm:prSet/>
      <dgm:spPr/>
      <dgm:t>
        <a:bodyPr/>
        <a:lstStyle/>
        <a:p>
          <a:endParaRPr lang="en-GB"/>
        </a:p>
      </dgm:t>
    </dgm:pt>
    <dgm:pt modelId="{21AE66DD-0CE3-432E-A989-4265229ED8F4}" type="sibTrans" cxnId="{8F7FCAAA-7AF6-4E8C-9B9C-597163B900C2}">
      <dgm:prSet/>
      <dgm:spPr/>
      <dgm:t>
        <a:bodyPr/>
        <a:lstStyle/>
        <a:p>
          <a:endParaRPr lang="en-GB"/>
        </a:p>
      </dgm:t>
    </dgm:pt>
    <dgm:pt modelId="{5E675A3F-B88F-4441-A7E8-714B577A309D}">
      <dgm:prSet phldrT="[Text]"/>
      <dgm:spPr>
        <a:solidFill>
          <a:srgbClr val="009999"/>
        </a:solidFill>
      </dgm:spPr>
      <dgm:t>
        <a:bodyPr/>
        <a:lstStyle/>
        <a:p>
          <a:r>
            <a:rPr lang="en-GB" b="1" u="none" dirty="0">
              <a:latin typeface="Arial" panose="020B0604020202020204" pitchFamily="34" charset="0"/>
              <a:cs typeface="Arial" panose="020B0604020202020204" pitchFamily="34" charset="0"/>
            </a:rPr>
            <a:t>OPERATIONAL SKILLS</a:t>
          </a:r>
          <a:endParaRPr lang="en-GB" dirty="0">
            <a:latin typeface="Arial" panose="020B0604020202020204" pitchFamily="34" charset="0"/>
            <a:cs typeface="Arial" panose="020B0604020202020204" pitchFamily="34" charset="0"/>
          </a:endParaRPr>
        </a:p>
      </dgm:t>
    </dgm:pt>
    <dgm:pt modelId="{502C41D7-F82E-499C-830A-2DD92BEADE5C}" type="parTrans" cxnId="{0287F63B-0328-459F-9693-A98E098906B1}">
      <dgm:prSet/>
      <dgm:spPr/>
      <dgm:t>
        <a:bodyPr/>
        <a:lstStyle/>
        <a:p>
          <a:endParaRPr lang="en-GB"/>
        </a:p>
      </dgm:t>
    </dgm:pt>
    <dgm:pt modelId="{60AAA092-DEF8-4E6A-900C-570F9416BA07}" type="sibTrans" cxnId="{0287F63B-0328-459F-9693-A98E098906B1}">
      <dgm:prSet/>
      <dgm:spPr/>
      <dgm:t>
        <a:bodyPr/>
        <a:lstStyle/>
        <a:p>
          <a:endParaRPr lang="en-GB"/>
        </a:p>
      </dgm:t>
    </dgm:pt>
    <dgm:pt modelId="{12130890-E9E2-4DDD-93E6-84E058954411}">
      <dgm:prSet phldrT="[Text]"/>
      <dgm:spPr>
        <a:solidFill>
          <a:srgbClr val="009DB5"/>
        </a:solidFill>
      </dgm:spPr>
      <dgm:t>
        <a:bodyPr/>
        <a:lstStyle/>
        <a:p>
          <a:r>
            <a:rPr lang="en-GB" b="1" u="none" dirty="0">
              <a:latin typeface="Arial" panose="020B0604020202020204" pitchFamily="34" charset="0"/>
              <a:cs typeface="Arial" panose="020B0604020202020204" pitchFamily="34" charset="0"/>
            </a:rPr>
            <a:t>COMPLEX ANALYTICAL SKILLS </a:t>
          </a:r>
        </a:p>
      </dgm:t>
    </dgm:pt>
    <dgm:pt modelId="{CEC184EA-939B-4317-A1AB-0107FD39B091}" type="parTrans" cxnId="{5011A922-254A-487B-A255-86E8D27F8243}">
      <dgm:prSet/>
      <dgm:spPr/>
      <dgm:t>
        <a:bodyPr/>
        <a:lstStyle/>
        <a:p>
          <a:endParaRPr lang="en-GB"/>
        </a:p>
      </dgm:t>
    </dgm:pt>
    <dgm:pt modelId="{77CB9E93-DB48-439A-8F11-78EA74FC7312}" type="sibTrans" cxnId="{5011A922-254A-487B-A255-86E8D27F8243}">
      <dgm:prSet/>
      <dgm:spPr/>
      <dgm:t>
        <a:bodyPr/>
        <a:lstStyle/>
        <a:p>
          <a:endParaRPr lang="en-GB"/>
        </a:p>
      </dgm:t>
    </dgm:pt>
    <dgm:pt modelId="{AE389DB9-5E1D-45A0-BE47-BC87C2779D62}">
      <dgm:prSet/>
      <dgm:spPr>
        <a:solidFill>
          <a:srgbClr val="8D9D25"/>
        </a:solidFill>
      </dgm:spPr>
      <dgm:t>
        <a:bodyPr/>
        <a:lstStyle/>
        <a:p>
          <a:r>
            <a:rPr lang="en-GB" b="1" u="none" dirty="0">
              <a:latin typeface="Arial" panose="020B0604020202020204" pitchFamily="34" charset="0"/>
              <a:cs typeface="Arial" panose="020B0604020202020204" pitchFamily="34" charset="0"/>
            </a:rPr>
            <a:t>DIGITAL SKILLS</a:t>
          </a:r>
        </a:p>
      </dgm:t>
    </dgm:pt>
    <dgm:pt modelId="{6531DD01-30B2-4C13-9EF9-0D17BB543D10}" type="parTrans" cxnId="{F2821E4F-29DD-4765-8E61-067B6B03AFF1}">
      <dgm:prSet/>
      <dgm:spPr/>
      <dgm:t>
        <a:bodyPr/>
        <a:lstStyle/>
        <a:p>
          <a:endParaRPr lang="en-GB"/>
        </a:p>
      </dgm:t>
    </dgm:pt>
    <dgm:pt modelId="{837B9116-DF7F-4AC5-9AE3-BAAC197F7B0D}" type="sibTrans" cxnId="{F2821E4F-29DD-4765-8E61-067B6B03AFF1}">
      <dgm:prSet/>
      <dgm:spPr/>
      <dgm:t>
        <a:bodyPr/>
        <a:lstStyle/>
        <a:p>
          <a:endParaRPr lang="en-GB"/>
        </a:p>
      </dgm:t>
    </dgm:pt>
    <dgm:pt modelId="{7B7D10FA-B79E-48C5-A00F-6DAC69CCECC9}">
      <dgm:prSet/>
      <dgm:spPr>
        <a:solidFill>
          <a:srgbClr val="005F72"/>
        </a:solidFill>
      </dgm:spPr>
      <dgm:t>
        <a:bodyPr/>
        <a:lstStyle/>
        <a:p>
          <a:r>
            <a:rPr lang="en-GB" b="1" u="none" dirty="0">
              <a:latin typeface="Arial" panose="020B0604020202020204" pitchFamily="34" charset="0"/>
              <a:cs typeface="Arial" panose="020B0604020202020204" pitchFamily="34" charset="0"/>
            </a:rPr>
            <a:t>BASIC </a:t>
          </a:r>
          <a:br>
            <a:rPr lang="en-GB" b="1" u="none" dirty="0">
              <a:latin typeface="Arial" panose="020B0604020202020204" pitchFamily="34" charset="0"/>
              <a:cs typeface="Arial" panose="020B0604020202020204" pitchFamily="34" charset="0"/>
            </a:rPr>
          </a:br>
          <a:r>
            <a:rPr lang="en-GB" b="1" u="none" dirty="0">
              <a:latin typeface="Arial" panose="020B0604020202020204" pitchFamily="34" charset="0"/>
              <a:cs typeface="Arial" panose="020B0604020202020204" pitchFamily="34" charset="0"/>
            </a:rPr>
            <a:t>SKILLS</a:t>
          </a:r>
        </a:p>
      </dgm:t>
    </dgm:pt>
    <dgm:pt modelId="{210A5BA9-A21A-4D28-839F-C935A9580090}" type="parTrans" cxnId="{BAC01094-3213-4856-AB7C-5FCC1F07B8E1}">
      <dgm:prSet/>
      <dgm:spPr/>
      <dgm:t>
        <a:bodyPr/>
        <a:lstStyle/>
        <a:p>
          <a:endParaRPr lang="en-GB"/>
        </a:p>
      </dgm:t>
    </dgm:pt>
    <dgm:pt modelId="{DBF78B8D-DFA0-4A38-A31D-73FAB21F425B}" type="sibTrans" cxnId="{BAC01094-3213-4856-AB7C-5FCC1F07B8E1}">
      <dgm:prSet/>
      <dgm:spPr/>
      <dgm:t>
        <a:bodyPr/>
        <a:lstStyle/>
        <a:p>
          <a:endParaRPr lang="en-GB"/>
        </a:p>
      </dgm:t>
    </dgm:pt>
    <dgm:pt modelId="{0C41FA46-7BA0-43CB-B235-4148ED8C078D}" type="pres">
      <dgm:prSet presAssocID="{E25C2D53-4EB9-4D2F-860D-2757E9BAB73B}" presName="Name0" presStyleCnt="0">
        <dgm:presLayoutVars>
          <dgm:chMax val="1"/>
          <dgm:chPref val="1"/>
          <dgm:dir/>
          <dgm:animOne val="branch"/>
          <dgm:animLvl val="lvl"/>
        </dgm:presLayoutVars>
      </dgm:prSet>
      <dgm:spPr/>
    </dgm:pt>
    <dgm:pt modelId="{F089A17B-3FD8-4B8E-884F-5CA6AD756F78}" type="pres">
      <dgm:prSet presAssocID="{16A0D15A-378B-45A2-8BA0-025584A4A84F}" presName="Parent" presStyleLbl="node0" presStyleIdx="0" presStyleCnt="1">
        <dgm:presLayoutVars>
          <dgm:chMax val="6"/>
          <dgm:chPref val="6"/>
        </dgm:presLayoutVars>
      </dgm:prSet>
      <dgm:spPr/>
    </dgm:pt>
    <dgm:pt modelId="{30FF4C56-AA45-4926-A4E5-01F123C892E8}" type="pres">
      <dgm:prSet presAssocID="{5E675A3F-B88F-4441-A7E8-714B577A309D}" presName="Accent1" presStyleCnt="0"/>
      <dgm:spPr/>
    </dgm:pt>
    <dgm:pt modelId="{71149899-EFE2-4602-B93A-4625CE8E9A2F}" type="pres">
      <dgm:prSet presAssocID="{5E675A3F-B88F-4441-A7E8-714B577A309D}" presName="Accent" presStyleLbl="bgShp" presStyleIdx="0" presStyleCnt="4"/>
      <dgm:spPr/>
    </dgm:pt>
    <dgm:pt modelId="{FB5B1470-91C1-4FA4-AF00-AF75FBE765CA}" type="pres">
      <dgm:prSet presAssocID="{5E675A3F-B88F-4441-A7E8-714B577A309D}" presName="Child1" presStyleLbl="node1" presStyleIdx="0" presStyleCnt="4" custLinFactNeighborX="-74347" custLinFactNeighborY="42222">
        <dgm:presLayoutVars>
          <dgm:chMax val="0"/>
          <dgm:chPref val="0"/>
          <dgm:bulletEnabled val="1"/>
        </dgm:presLayoutVars>
      </dgm:prSet>
      <dgm:spPr/>
    </dgm:pt>
    <dgm:pt modelId="{91E72411-1949-4F65-B4C5-C15C2F6FA89D}" type="pres">
      <dgm:prSet presAssocID="{12130890-E9E2-4DDD-93E6-84E058954411}" presName="Accent2" presStyleCnt="0"/>
      <dgm:spPr/>
    </dgm:pt>
    <dgm:pt modelId="{89D4B349-84F2-4704-AFDD-A269A11819BF}" type="pres">
      <dgm:prSet presAssocID="{12130890-E9E2-4DDD-93E6-84E058954411}" presName="Accent" presStyleLbl="bgShp" presStyleIdx="1" presStyleCnt="4" custLinFactX="-100000" custLinFactNeighborX="-158871" custLinFactNeighborY="65467"/>
      <dgm:spPr/>
    </dgm:pt>
    <dgm:pt modelId="{B4794FE0-917A-4DE1-B760-5A9CC74A6DE9}" type="pres">
      <dgm:prSet presAssocID="{12130890-E9E2-4DDD-93E6-84E058954411}" presName="Child2" presStyleLbl="node1" presStyleIdx="1" presStyleCnt="4" custScaleY="96438" custLinFactNeighborX="-19522" custLinFactNeighborY="-22254">
        <dgm:presLayoutVars>
          <dgm:chMax val="0"/>
          <dgm:chPref val="0"/>
          <dgm:bulletEnabled val="1"/>
        </dgm:presLayoutVars>
      </dgm:prSet>
      <dgm:spPr/>
    </dgm:pt>
    <dgm:pt modelId="{432AB8A4-FDCA-403A-81B4-ACD38DA39F83}" type="pres">
      <dgm:prSet presAssocID="{AE389DB9-5E1D-45A0-BE47-BC87C2779D62}" presName="Accent3" presStyleCnt="0"/>
      <dgm:spPr/>
    </dgm:pt>
    <dgm:pt modelId="{550D39B7-9B2E-42E9-B892-50253DF5DF3E}" type="pres">
      <dgm:prSet presAssocID="{AE389DB9-5E1D-45A0-BE47-BC87C2779D62}" presName="Accent" presStyleLbl="bgShp" presStyleIdx="2" presStyleCnt="4" custLinFactY="-26697" custLinFactNeighborX="-24328" custLinFactNeighborY="-100000"/>
      <dgm:spPr/>
    </dgm:pt>
    <dgm:pt modelId="{EF0B05EF-1B43-40E7-A874-2CC056FE958B}" type="pres">
      <dgm:prSet presAssocID="{AE389DB9-5E1D-45A0-BE47-BC87C2779D62}" presName="Child3" presStyleLbl="node1" presStyleIdx="2" presStyleCnt="4" custLinFactNeighborX="-19744" custLinFactNeighborY="25290">
        <dgm:presLayoutVars>
          <dgm:chMax val="0"/>
          <dgm:chPref val="0"/>
          <dgm:bulletEnabled val="1"/>
        </dgm:presLayoutVars>
      </dgm:prSet>
      <dgm:spPr/>
    </dgm:pt>
    <dgm:pt modelId="{5B2DA142-238B-4EAA-BEE3-B5F2C6D7C6AE}" type="pres">
      <dgm:prSet presAssocID="{7B7D10FA-B79E-48C5-A00F-6DAC69CCECC9}" presName="Accent4" presStyleCnt="0"/>
      <dgm:spPr/>
    </dgm:pt>
    <dgm:pt modelId="{666C1D85-8E8E-48DB-8905-FD135AE0407E}" type="pres">
      <dgm:prSet presAssocID="{7B7D10FA-B79E-48C5-A00F-6DAC69CCECC9}" presName="Accent" presStyleLbl="bgShp" presStyleIdx="3" presStyleCnt="4" custLinFactNeighborX="52138" custLinFactNeighborY="-22738"/>
      <dgm:spPr/>
    </dgm:pt>
    <dgm:pt modelId="{4C2238A9-C9CA-429A-84E9-F2F10F0E823C}" type="pres">
      <dgm:prSet presAssocID="{7B7D10FA-B79E-48C5-A00F-6DAC69CCECC9}" presName="Child4" presStyleLbl="node1" presStyleIdx="3" presStyleCnt="4" custLinFactNeighborX="-71888" custLinFactNeighborY="-36286">
        <dgm:presLayoutVars>
          <dgm:chMax val="0"/>
          <dgm:chPref val="0"/>
          <dgm:bulletEnabled val="1"/>
        </dgm:presLayoutVars>
      </dgm:prSet>
      <dgm:spPr/>
    </dgm:pt>
  </dgm:ptLst>
  <dgm:cxnLst>
    <dgm:cxn modelId="{42E90909-B51E-48F1-A2CA-E75A46A91F2A}" type="presOf" srcId="{E25C2D53-4EB9-4D2F-860D-2757E9BAB73B}" destId="{0C41FA46-7BA0-43CB-B235-4148ED8C078D}" srcOrd="0" destOrd="0" presId="urn:microsoft.com/office/officeart/2011/layout/HexagonRadial"/>
    <dgm:cxn modelId="{4FEF450D-8B0D-4139-AE34-E68A75B1ADBF}" type="presOf" srcId="{16A0D15A-378B-45A2-8BA0-025584A4A84F}" destId="{F089A17B-3FD8-4B8E-884F-5CA6AD756F78}" srcOrd="0" destOrd="0" presId="urn:microsoft.com/office/officeart/2011/layout/HexagonRadial"/>
    <dgm:cxn modelId="{53AEDB12-348A-4B0F-83C4-E3198E71ECEE}" type="presOf" srcId="{AE389DB9-5E1D-45A0-BE47-BC87C2779D62}" destId="{EF0B05EF-1B43-40E7-A874-2CC056FE958B}" srcOrd="0" destOrd="0" presId="urn:microsoft.com/office/officeart/2011/layout/HexagonRadial"/>
    <dgm:cxn modelId="{5011A922-254A-487B-A255-86E8D27F8243}" srcId="{16A0D15A-378B-45A2-8BA0-025584A4A84F}" destId="{12130890-E9E2-4DDD-93E6-84E058954411}" srcOrd="1" destOrd="0" parTransId="{CEC184EA-939B-4317-A1AB-0107FD39B091}" sibTransId="{77CB9E93-DB48-439A-8F11-78EA74FC7312}"/>
    <dgm:cxn modelId="{7334393A-5EC2-4BC2-94BA-47ED14F8A7F1}" type="presOf" srcId="{7B7D10FA-B79E-48C5-A00F-6DAC69CCECC9}" destId="{4C2238A9-C9CA-429A-84E9-F2F10F0E823C}" srcOrd="0" destOrd="0" presId="urn:microsoft.com/office/officeart/2011/layout/HexagonRadial"/>
    <dgm:cxn modelId="{0287F63B-0328-459F-9693-A98E098906B1}" srcId="{16A0D15A-378B-45A2-8BA0-025584A4A84F}" destId="{5E675A3F-B88F-4441-A7E8-714B577A309D}" srcOrd="0" destOrd="0" parTransId="{502C41D7-F82E-499C-830A-2DD92BEADE5C}" sibTransId="{60AAA092-DEF8-4E6A-900C-570F9416BA07}"/>
    <dgm:cxn modelId="{0DC40A3D-EAF3-4F12-AAEC-6FD2C3D6AB5B}" type="presOf" srcId="{5E675A3F-B88F-4441-A7E8-714B577A309D}" destId="{FB5B1470-91C1-4FA4-AF00-AF75FBE765CA}" srcOrd="0" destOrd="0" presId="urn:microsoft.com/office/officeart/2011/layout/HexagonRadial"/>
    <dgm:cxn modelId="{F2821E4F-29DD-4765-8E61-067B6B03AFF1}" srcId="{16A0D15A-378B-45A2-8BA0-025584A4A84F}" destId="{AE389DB9-5E1D-45A0-BE47-BC87C2779D62}" srcOrd="2" destOrd="0" parTransId="{6531DD01-30B2-4C13-9EF9-0D17BB543D10}" sibTransId="{837B9116-DF7F-4AC5-9AE3-BAAC197F7B0D}"/>
    <dgm:cxn modelId="{BAC01094-3213-4856-AB7C-5FCC1F07B8E1}" srcId="{16A0D15A-378B-45A2-8BA0-025584A4A84F}" destId="{7B7D10FA-B79E-48C5-A00F-6DAC69CCECC9}" srcOrd="3" destOrd="0" parTransId="{210A5BA9-A21A-4D28-839F-C935A9580090}" sibTransId="{DBF78B8D-DFA0-4A38-A31D-73FAB21F425B}"/>
    <dgm:cxn modelId="{EACF3AA4-104A-4330-BBE7-6A1870EB3D05}" type="presOf" srcId="{12130890-E9E2-4DDD-93E6-84E058954411}" destId="{B4794FE0-917A-4DE1-B760-5A9CC74A6DE9}" srcOrd="0" destOrd="0" presId="urn:microsoft.com/office/officeart/2011/layout/HexagonRadial"/>
    <dgm:cxn modelId="{8F7FCAAA-7AF6-4E8C-9B9C-597163B900C2}" srcId="{E25C2D53-4EB9-4D2F-860D-2757E9BAB73B}" destId="{16A0D15A-378B-45A2-8BA0-025584A4A84F}" srcOrd="0" destOrd="0" parTransId="{1C5F16AE-8D1E-415B-ACD4-97973FAC1989}" sibTransId="{21AE66DD-0CE3-432E-A989-4265229ED8F4}"/>
    <dgm:cxn modelId="{8E640C1B-52B4-411E-8F31-DA2B672E0C90}" type="presParOf" srcId="{0C41FA46-7BA0-43CB-B235-4148ED8C078D}" destId="{F089A17B-3FD8-4B8E-884F-5CA6AD756F78}" srcOrd="0" destOrd="0" presId="urn:microsoft.com/office/officeart/2011/layout/HexagonRadial"/>
    <dgm:cxn modelId="{5167AFFF-9FC6-4799-B365-D5F0886FFB57}" type="presParOf" srcId="{0C41FA46-7BA0-43CB-B235-4148ED8C078D}" destId="{30FF4C56-AA45-4926-A4E5-01F123C892E8}" srcOrd="1" destOrd="0" presId="urn:microsoft.com/office/officeart/2011/layout/HexagonRadial"/>
    <dgm:cxn modelId="{E03503C9-0B43-4C91-8617-D7FD653F230E}" type="presParOf" srcId="{30FF4C56-AA45-4926-A4E5-01F123C892E8}" destId="{71149899-EFE2-4602-B93A-4625CE8E9A2F}" srcOrd="0" destOrd="0" presId="urn:microsoft.com/office/officeart/2011/layout/HexagonRadial"/>
    <dgm:cxn modelId="{8790E116-A536-4980-BE21-ECAA91AC8275}" type="presParOf" srcId="{0C41FA46-7BA0-43CB-B235-4148ED8C078D}" destId="{FB5B1470-91C1-4FA4-AF00-AF75FBE765CA}" srcOrd="2" destOrd="0" presId="urn:microsoft.com/office/officeart/2011/layout/HexagonRadial"/>
    <dgm:cxn modelId="{7202C679-6F2C-400F-BB22-163EAC4CB014}" type="presParOf" srcId="{0C41FA46-7BA0-43CB-B235-4148ED8C078D}" destId="{91E72411-1949-4F65-B4C5-C15C2F6FA89D}" srcOrd="3" destOrd="0" presId="urn:microsoft.com/office/officeart/2011/layout/HexagonRadial"/>
    <dgm:cxn modelId="{B58B4DCA-2EFF-4F2B-8022-AC324692D86C}" type="presParOf" srcId="{91E72411-1949-4F65-B4C5-C15C2F6FA89D}" destId="{89D4B349-84F2-4704-AFDD-A269A11819BF}" srcOrd="0" destOrd="0" presId="urn:microsoft.com/office/officeart/2011/layout/HexagonRadial"/>
    <dgm:cxn modelId="{BE1C60AF-8F7C-4A50-B641-2C37084A62B0}" type="presParOf" srcId="{0C41FA46-7BA0-43CB-B235-4148ED8C078D}" destId="{B4794FE0-917A-4DE1-B760-5A9CC74A6DE9}" srcOrd="4" destOrd="0" presId="urn:microsoft.com/office/officeart/2011/layout/HexagonRadial"/>
    <dgm:cxn modelId="{E0508DF6-868E-4E48-8089-38A7722C7964}" type="presParOf" srcId="{0C41FA46-7BA0-43CB-B235-4148ED8C078D}" destId="{432AB8A4-FDCA-403A-81B4-ACD38DA39F83}" srcOrd="5" destOrd="0" presId="urn:microsoft.com/office/officeart/2011/layout/HexagonRadial"/>
    <dgm:cxn modelId="{A499B96F-CB81-4819-8F08-BB30102EE878}" type="presParOf" srcId="{432AB8A4-FDCA-403A-81B4-ACD38DA39F83}" destId="{550D39B7-9B2E-42E9-B892-50253DF5DF3E}" srcOrd="0" destOrd="0" presId="urn:microsoft.com/office/officeart/2011/layout/HexagonRadial"/>
    <dgm:cxn modelId="{54A2BBE4-D983-42FF-9BA9-9003385E31B9}" type="presParOf" srcId="{0C41FA46-7BA0-43CB-B235-4148ED8C078D}" destId="{EF0B05EF-1B43-40E7-A874-2CC056FE958B}" srcOrd="6" destOrd="0" presId="urn:microsoft.com/office/officeart/2011/layout/HexagonRadial"/>
    <dgm:cxn modelId="{819BDE3D-AA6A-4E92-8562-FAC03BFB2C7A}" type="presParOf" srcId="{0C41FA46-7BA0-43CB-B235-4148ED8C078D}" destId="{5B2DA142-238B-4EAA-BEE3-B5F2C6D7C6AE}" srcOrd="7" destOrd="0" presId="urn:microsoft.com/office/officeart/2011/layout/HexagonRadial"/>
    <dgm:cxn modelId="{7675A0CB-47BA-43FC-96A9-7C3B1AF8F583}" type="presParOf" srcId="{5B2DA142-238B-4EAA-BEE3-B5F2C6D7C6AE}" destId="{666C1D85-8E8E-48DB-8905-FD135AE0407E}" srcOrd="0" destOrd="0" presId="urn:microsoft.com/office/officeart/2011/layout/HexagonRadial"/>
    <dgm:cxn modelId="{50FD4DF5-3B2C-4D3D-A5CB-B69D9E7C6660}" type="presParOf" srcId="{0C41FA46-7BA0-43CB-B235-4148ED8C078D}" destId="{4C2238A9-C9CA-429A-84E9-F2F10F0E823C}" srcOrd="8"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9A17B-3FD8-4B8E-884F-5CA6AD756F78}">
      <dsp:nvSpPr>
        <dsp:cNvPr id="0" name=""/>
        <dsp:cNvSpPr/>
      </dsp:nvSpPr>
      <dsp:spPr>
        <a:xfrm>
          <a:off x="1782324" y="2048509"/>
          <a:ext cx="2604049" cy="2252345"/>
        </a:xfrm>
        <a:prstGeom prst="hexagon">
          <a:avLst>
            <a:gd name="adj" fmla="val 28570"/>
            <a:gd name="vf" fmla="val 115470"/>
          </a:avLst>
        </a:prstGeom>
        <a:solidFill>
          <a:srgbClr val="58417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SPECIALIST SKILLS &amp; KNOWLEDGE</a:t>
          </a:r>
          <a:endParaRPr lang="en-GB" sz="2000" kern="1200" dirty="0">
            <a:latin typeface="Arial" panose="020B0604020202020204" pitchFamily="34" charset="0"/>
            <a:cs typeface="Arial" panose="020B0604020202020204" pitchFamily="34" charset="0"/>
          </a:endParaRPr>
        </a:p>
      </dsp:txBody>
      <dsp:txXfrm>
        <a:off x="2213826" y="2421733"/>
        <a:ext cx="1741045" cy="1505897"/>
      </dsp:txXfrm>
    </dsp:sp>
    <dsp:sp modelId="{89D4B349-84F2-4704-AFDD-A269A11819BF}">
      <dsp:nvSpPr>
        <dsp:cNvPr id="0" name=""/>
        <dsp:cNvSpPr/>
      </dsp:nvSpPr>
      <dsp:spPr>
        <a:xfrm>
          <a:off x="869074" y="1525063"/>
          <a:ext cx="982635" cy="84645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5B1470-91C1-4FA4-AF00-AF75FBE765CA}">
      <dsp:nvSpPr>
        <dsp:cNvPr id="0" name=""/>
        <dsp:cNvSpPr/>
      </dsp:nvSpPr>
      <dsp:spPr>
        <a:xfrm>
          <a:off x="435877" y="779394"/>
          <a:ext cx="2133735" cy="1845945"/>
        </a:xfrm>
        <a:prstGeom prst="hexagon">
          <a:avLst>
            <a:gd name="adj" fmla="val 28570"/>
            <a:gd name="vf" fmla="val 11547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u="none" kern="1200" dirty="0">
              <a:latin typeface="Arial" panose="020B0604020202020204" pitchFamily="34" charset="0"/>
              <a:cs typeface="Arial" panose="020B0604020202020204" pitchFamily="34" charset="0"/>
            </a:rPr>
            <a:t>OPERATIONAL SKILLS</a:t>
          </a:r>
          <a:endParaRPr lang="en-GB" sz="1500" kern="1200" dirty="0">
            <a:latin typeface="Arial" panose="020B0604020202020204" pitchFamily="34" charset="0"/>
            <a:cs typeface="Arial" panose="020B0604020202020204" pitchFamily="34" charset="0"/>
          </a:endParaRPr>
        </a:p>
      </dsp:txBody>
      <dsp:txXfrm>
        <a:off x="789484" y="1085308"/>
        <a:ext cx="1426521" cy="1234117"/>
      </dsp:txXfrm>
    </dsp:sp>
    <dsp:sp modelId="{550D39B7-9B2E-42E9-B892-50253DF5DF3E}">
      <dsp:nvSpPr>
        <dsp:cNvPr id="0" name=""/>
        <dsp:cNvSpPr/>
      </dsp:nvSpPr>
      <dsp:spPr>
        <a:xfrm>
          <a:off x="4320547" y="1480901"/>
          <a:ext cx="982635" cy="84645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794FE0-917A-4DE1-B760-5A9CC74A6DE9}">
      <dsp:nvSpPr>
        <dsp:cNvPr id="0" name=""/>
        <dsp:cNvSpPr/>
      </dsp:nvSpPr>
      <dsp:spPr>
        <a:xfrm>
          <a:off x="3562741" y="757459"/>
          <a:ext cx="2133735" cy="1780192"/>
        </a:xfrm>
        <a:prstGeom prst="hexagon">
          <a:avLst>
            <a:gd name="adj" fmla="val 28570"/>
            <a:gd name="vf" fmla="val 115470"/>
          </a:avLst>
        </a:prstGeom>
        <a:solidFill>
          <a:srgbClr val="009D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u="none" kern="1200" dirty="0">
              <a:latin typeface="Arial" panose="020B0604020202020204" pitchFamily="34" charset="0"/>
              <a:cs typeface="Arial" panose="020B0604020202020204" pitchFamily="34" charset="0"/>
            </a:rPr>
            <a:t>COMPLEX ANALYTICAL SKILLS </a:t>
          </a:r>
        </a:p>
      </dsp:txBody>
      <dsp:txXfrm>
        <a:off x="3910086" y="1047252"/>
        <a:ext cx="1439045" cy="1200606"/>
      </dsp:txXfrm>
    </dsp:sp>
    <dsp:sp modelId="{666C1D85-8E8E-48DB-8905-FD135AE0407E}">
      <dsp:nvSpPr>
        <dsp:cNvPr id="0" name=""/>
        <dsp:cNvSpPr/>
      </dsp:nvSpPr>
      <dsp:spPr>
        <a:xfrm>
          <a:off x="4275080" y="4147123"/>
          <a:ext cx="982635" cy="846455"/>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0B05EF-1B43-40E7-A874-2CC056FE958B}">
      <dsp:nvSpPr>
        <dsp:cNvPr id="0" name=""/>
        <dsp:cNvSpPr/>
      </dsp:nvSpPr>
      <dsp:spPr>
        <a:xfrm>
          <a:off x="3558004" y="3834244"/>
          <a:ext cx="2133735" cy="1845945"/>
        </a:xfrm>
        <a:prstGeom prst="hexagon">
          <a:avLst>
            <a:gd name="adj" fmla="val 28570"/>
            <a:gd name="vf" fmla="val 115470"/>
          </a:avLst>
        </a:prstGeom>
        <a:solidFill>
          <a:srgbClr val="8D9D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u="none" kern="1200" dirty="0">
              <a:latin typeface="Arial" panose="020B0604020202020204" pitchFamily="34" charset="0"/>
              <a:cs typeface="Arial" panose="020B0604020202020204" pitchFamily="34" charset="0"/>
            </a:rPr>
            <a:t>DIGITAL SKILLS</a:t>
          </a:r>
        </a:p>
      </dsp:txBody>
      <dsp:txXfrm>
        <a:off x="3911611" y="4140158"/>
        <a:ext cx="1426521" cy="1234117"/>
      </dsp:txXfrm>
    </dsp:sp>
    <dsp:sp modelId="{4C2238A9-C9CA-429A-84E9-F2F10F0E823C}">
      <dsp:nvSpPr>
        <dsp:cNvPr id="0" name=""/>
        <dsp:cNvSpPr/>
      </dsp:nvSpPr>
      <dsp:spPr>
        <a:xfrm>
          <a:off x="488345" y="3834235"/>
          <a:ext cx="2133735" cy="1845945"/>
        </a:xfrm>
        <a:prstGeom prst="hexagon">
          <a:avLst>
            <a:gd name="adj" fmla="val 28570"/>
            <a:gd name="vf" fmla="val 115470"/>
          </a:avLst>
        </a:prstGeom>
        <a:solidFill>
          <a:srgbClr val="005F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u="none" kern="1200" dirty="0">
              <a:latin typeface="Arial" panose="020B0604020202020204" pitchFamily="34" charset="0"/>
              <a:cs typeface="Arial" panose="020B0604020202020204" pitchFamily="34" charset="0"/>
            </a:rPr>
            <a:t>BASIC </a:t>
          </a:r>
          <a:br>
            <a:rPr lang="en-GB" sz="1500" b="1" u="none" kern="1200" dirty="0">
              <a:latin typeface="Arial" panose="020B0604020202020204" pitchFamily="34" charset="0"/>
              <a:cs typeface="Arial" panose="020B0604020202020204" pitchFamily="34" charset="0"/>
            </a:rPr>
          </a:br>
          <a:r>
            <a:rPr lang="en-GB" sz="1500" b="1" u="none" kern="1200" dirty="0">
              <a:latin typeface="Arial" panose="020B0604020202020204" pitchFamily="34" charset="0"/>
              <a:cs typeface="Arial" panose="020B0604020202020204" pitchFamily="34" charset="0"/>
            </a:rPr>
            <a:t>SKILLS</a:t>
          </a:r>
        </a:p>
      </dsp:txBody>
      <dsp:txXfrm>
        <a:off x="841952" y="4140149"/>
        <a:ext cx="1426521" cy="1234117"/>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8T17:37:58.377"/>
    </inkml:context>
    <inkml:brush xml:id="br0">
      <inkml:brushProperty name="width" value="0.2" units="cm"/>
      <inkml:brushProperty name="height" value="0.2" units="cm"/>
    </inkml:brush>
  </inkml:definitions>
  <inkml:trace contextRef="#ctx0" brushRef="#br0">0 132 24575,'0'0'0,"14"0"0,-4 0 0,0-1 0,0-1 0,0 0 0,0 0 0,12-6 0,26-5 0,259-23 0,-230 30 0,375-36 0,-80 22 0,1 21 0,-156 1 0,117 1 0,271-2 0,231 16 0,-427 15 0,6 1 0,226-15 0,192 7 0,171-21 0,-931-7 0,137-21 0,-174 19 0,-1 0 0,1 2 0,53 3 0,107 18 0,-186-17 0,1 0 190,15 5-1745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E0CD7FAB-C6CB-4D7A-BCE1-ABA160B6E2D8}" type="datetimeFigureOut">
              <a:rPr lang="en-GB" smtClean="0"/>
              <a:t>08/01/2026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7C6AFE1-234B-4D2B-94D2-1105466A93C2}" type="slidenum">
              <a:rPr lang="en-GB" smtClean="0"/>
              <a:t>‹#›</a:t>
            </a:fld>
            <a:endParaRPr lang="en-GB"/>
          </a:p>
        </p:txBody>
      </p:sp>
    </p:spTree>
    <p:extLst>
      <p:ext uri="{BB962C8B-B14F-4D97-AF65-F5344CB8AC3E}">
        <p14:creationId xmlns:p14="http://schemas.microsoft.com/office/powerpoint/2010/main" val="2105212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Work Skills Development Scotland  ( SCOTLAND NATIONAL CAREERS AGENCY) but based in RHS most days </a:t>
            </a:r>
          </a:p>
        </p:txBody>
      </p:sp>
      <p:sp>
        <p:nvSpPr>
          <p:cNvPr id="4" name="Slide Number Placeholder 3"/>
          <p:cNvSpPr>
            <a:spLocks noGrp="1"/>
          </p:cNvSpPr>
          <p:nvPr>
            <p:ph type="sldNum" sz="quarter" idx="10"/>
          </p:nvPr>
        </p:nvSpPr>
        <p:spPr/>
        <p:txBody>
          <a:bodyPr/>
          <a:lstStyle/>
          <a:p>
            <a:fld id="{58E13302-F84F-D544-9525-F2941EA44F5A}" type="slidenum">
              <a:rPr lang="en-US" smtClean="0"/>
              <a:pPr/>
              <a:t>3</a:t>
            </a:fld>
            <a:endParaRPr lang="en-US"/>
          </a:p>
        </p:txBody>
      </p:sp>
    </p:spTree>
    <p:extLst>
      <p:ext uri="{BB962C8B-B14F-4D97-AF65-F5344CB8AC3E}">
        <p14:creationId xmlns:p14="http://schemas.microsoft.com/office/powerpoint/2010/main" val="1548684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How do I like to learn?    S2 - ASSSEMBLY ON FRIDAY TO REVISIT SOME OF THIS.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Do you enjoy English and Modern Languages as you get to talk and listen?  Do you prefer Art</a:t>
            </a:r>
            <a:r>
              <a:rPr lang="en-GB" sz="1200" kern="1200" baseline="0" dirty="0">
                <a:solidFill>
                  <a:schemeClr val="tx1"/>
                </a:solidFill>
                <a:effectLst/>
                <a:latin typeface="+mn-lt"/>
                <a:ea typeface="+mn-ea"/>
                <a:cs typeface="+mn-cs"/>
              </a:rPr>
              <a:t> and D</a:t>
            </a:r>
            <a:r>
              <a:rPr lang="en-GB" sz="1200" kern="1200" dirty="0">
                <a:solidFill>
                  <a:schemeClr val="tx1"/>
                </a:solidFill>
                <a:effectLst/>
                <a:latin typeface="+mn-lt"/>
                <a:ea typeface="+mn-ea"/>
                <a:cs typeface="+mn-cs"/>
              </a:rPr>
              <a:t>esign as you like </a:t>
            </a:r>
            <a:r>
              <a:rPr lang="en-GB" sz="1200" kern="1200" dirty="0" err="1">
                <a:solidFill>
                  <a:schemeClr val="tx1"/>
                </a:solidFill>
                <a:effectLst/>
                <a:latin typeface="+mn-lt"/>
                <a:ea typeface="+mn-ea"/>
                <a:cs typeface="+mn-cs"/>
              </a:rPr>
              <a:t>ot</a:t>
            </a:r>
            <a:r>
              <a:rPr lang="en-GB" sz="1200" kern="1200" dirty="0">
                <a:solidFill>
                  <a:schemeClr val="tx1"/>
                </a:solidFill>
                <a:effectLst/>
                <a:latin typeface="+mn-lt"/>
                <a:ea typeface="+mn-ea"/>
                <a:cs typeface="+mn-cs"/>
              </a:rPr>
              <a:t> be creative or Science subjects as you like to </a:t>
            </a:r>
            <a:r>
              <a:rPr lang="en-GB" sz="1200" kern="1200" dirty="0" err="1">
                <a:solidFill>
                  <a:schemeClr val="tx1"/>
                </a:solidFill>
                <a:effectLst/>
                <a:latin typeface="+mn-lt"/>
                <a:ea typeface="+mn-ea"/>
                <a:cs typeface="+mn-cs"/>
              </a:rPr>
              <a:t>asylise</a:t>
            </a:r>
            <a:r>
              <a:rPr lang="en-GB" sz="1200" kern="1200" dirty="0">
                <a:solidFill>
                  <a:schemeClr val="tx1"/>
                </a:solidFill>
                <a:effectLst/>
                <a:latin typeface="+mn-lt"/>
                <a:ea typeface="+mn-ea"/>
                <a:cs typeface="+mn-cs"/>
              </a:rPr>
              <a:t> information and </a:t>
            </a:r>
            <a:r>
              <a:rPr lang="en-GB" sz="1200" kern="1200" dirty="0" err="1">
                <a:solidFill>
                  <a:schemeClr val="tx1"/>
                </a:solidFill>
                <a:effectLst/>
                <a:latin typeface="+mn-lt"/>
                <a:ea typeface="+mn-ea"/>
                <a:cs typeface="+mn-cs"/>
              </a:rPr>
              <a:t>dopractical</a:t>
            </a:r>
            <a:r>
              <a:rPr lang="en-GB" sz="1200" kern="1200" dirty="0">
                <a:solidFill>
                  <a:schemeClr val="tx1"/>
                </a:solidFill>
                <a:effectLst/>
                <a:latin typeface="+mn-lt"/>
                <a:ea typeface="+mn-ea"/>
                <a:cs typeface="+mn-cs"/>
              </a:rPr>
              <a:t>  experiments.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Think about how </a:t>
            </a:r>
            <a:r>
              <a:rPr lang="en-GB" sz="1200" b="1" kern="1200" dirty="0">
                <a:solidFill>
                  <a:schemeClr val="tx1"/>
                </a:solidFill>
                <a:effectLst/>
                <a:latin typeface="+mn-lt"/>
                <a:ea typeface="+mn-ea"/>
                <a:cs typeface="+mn-cs"/>
              </a:rPr>
              <a:t>you</a:t>
            </a:r>
            <a:r>
              <a:rPr lang="en-GB" sz="1200" kern="1200" dirty="0">
                <a:solidFill>
                  <a:schemeClr val="tx1"/>
                </a:solidFill>
                <a:effectLst/>
                <a:latin typeface="+mn-lt"/>
                <a:ea typeface="+mn-ea"/>
                <a:cs typeface="+mn-cs"/>
              </a:rPr>
              <a:t> like to learn.</a:t>
            </a:r>
            <a:br>
              <a:rPr lang="en-GB" sz="1800" kern="1200" dirty="0">
                <a:solidFill>
                  <a:schemeClr val="tx1"/>
                </a:solidFill>
                <a:effectLst/>
                <a:latin typeface="+mn-lt"/>
                <a:ea typeface="+mn-ea"/>
                <a:cs typeface="+mn-cs"/>
              </a:rPr>
            </a:br>
            <a:endParaRPr lang="en-GB" sz="18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Where could these subjects take me?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Certain college and university courses, and some Modern or Graduate Apprenticeships require you to have studied certain subjects at school to gain entry.  Think about the types of jobs that might suit you.</a:t>
            </a:r>
          </a:p>
          <a:p>
            <a:endParaRPr lang="en-GB" dirty="0"/>
          </a:p>
          <a:p>
            <a:r>
              <a:rPr lang="en-GB" sz="1200" kern="1200" dirty="0">
                <a:solidFill>
                  <a:schemeClr val="tx1"/>
                </a:solidFill>
                <a:effectLst/>
                <a:latin typeface="+mn-lt"/>
                <a:ea typeface="+mn-ea"/>
                <a:cs typeface="+mn-cs"/>
              </a:rPr>
              <a:t>What subjects do I enjoy?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are interested in a subject, learning about it and studying it can be quite fun!  If you're doing something you love, you're more likely to do well.</a:t>
            </a:r>
          </a:p>
          <a:p>
            <a:endParaRPr lang="en-GB" dirty="0"/>
          </a:p>
          <a:p>
            <a:r>
              <a:rPr lang="en-GB" sz="1200" kern="1200" dirty="0">
                <a:solidFill>
                  <a:schemeClr val="tx1"/>
                </a:solidFill>
                <a:effectLst/>
                <a:latin typeface="+mn-lt"/>
                <a:ea typeface="+mn-ea"/>
                <a:cs typeface="+mn-cs"/>
              </a:rPr>
              <a:t>What subjects am I good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Consider the subjects you've done well in before.  But remember, subject choice time is an opportunity to study subjects you've never done before.</a:t>
            </a:r>
          </a:p>
          <a:p>
            <a:r>
              <a:rPr lang="en-GB" sz="1200" b="1"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Consider all of your options carefully.</a:t>
            </a:r>
          </a:p>
          <a:p>
            <a:endParaRPr lang="en-GB" dirty="0"/>
          </a:p>
          <a:p>
            <a:r>
              <a:rPr lang="en-GB" sz="1200" kern="1200" dirty="0">
                <a:solidFill>
                  <a:schemeClr val="tx1"/>
                </a:solidFill>
                <a:effectLst/>
                <a:latin typeface="+mn-lt"/>
                <a:ea typeface="+mn-ea"/>
                <a:cs typeface="+mn-cs"/>
              </a:rPr>
              <a:t>What do other people think?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not about doing what your pals are doing but about asking people what they think you are good at and could do well in.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Remember, the final choice is </a:t>
            </a:r>
            <a:r>
              <a:rPr lang="en-GB" sz="1200" b="1" kern="1200" dirty="0">
                <a:solidFill>
                  <a:schemeClr val="tx1"/>
                </a:solidFill>
                <a:effectLst/>
                <a:latin typeface="+mn-lt"/>
                <a:ea typeface="+mn-ea"/>
                <a:cs typeface="+mn-cs"/>
              </a:rPr>
              <a:t>yours.</a:t>
            </a:r>
          </a:p>
          <a:p>
            <a:endParaRPr lang="en-GB" dirty="0"/>
          </a:p>
        </p:txBody>
      </p:sp>
      <p:sp>
        <p:nvSpPr>
          <p:cNvPr id="4" name="Slide Number Placeholder 3"/>
          <p:cNvSpPr>
            <a:spLocks noGrp="1"/>
          </p:cNvSpPr>
          <p:nvPr>
            <p:ph type="sldNum" sz="quarter" idx="5"/>
          </p:nvPr>
        </p:nvSpPr>
        <p:spPr/>
        <p:txBody>
          <a:bodyPr/>
          <a:lstStyle/>
          <a:p>
            <a:fld id="{3123B523-C114-48F5-A70D-53F903B2B1BE}" type="slidenum">
              <a:rPr lang="en-GB" smtClean="0"/>
              <a:t>12</a:t>
            </a:fld>
            <a:endParaRPr lang="en-GB" dirty="0"/>
          </a:p>
        </p:txBody>
      </p:sp>
    </p:spTree>
    <p:extLst>
      <p:ext uri="{BB962C8B-B14F-4D97-AF65-F5344CB8AC3E}">
        <p14:creationId xmlns:p14="http://schemas.microsoft.com/office/powerpoint/2010/main" val="1780076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000" b="1" dirty="0">
                <a:latin typeface="Arial" panose="020B0604020202020204" pitchFamily="34" charset="0"/>
                <a:ea typeface="Geneva"/>
                <a:cs typeface="Arial" panose="020B0604020202020204" pitchFamily="34" charset="0"/>
              </a:rPr>
              <a:t>SCOTTISH FIGURES - SQA</a:t>
            </a:r>
            <a:endParaRPr lang="en-GB" altLang="en-US" sz="1000" b="0" dirty="0">
              <a:solidFill>
                <a:schemeClr val="tx1"/>
              </a:solidFill>
              <a:latin typeface="Arial" panose="020B0604020202020204" pitchFamily="34" charset="0"/>
              <a:ea typeface="Genev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000" b="1" dirty="0">
                <a:solidFill>
                  <a:schemeClr val="tx1"/>
                </a:solidFill>
                <a:latin typeface="Arial" panose="020B0604020202020204" pitchFamily="34" charset="0"/>
                <a:ea typeface="Geneva"/>
                <a:cs typeface="Arial" panose="020B0604020202020204" pitchFamily="34" charset="0"/>
              </a:rPr>
              <a:t>In 2023</a:t>
            </a:r>
            <a:r>
              <a:rPr lang="en-GB" altLang="en-US" sz="1000" b="0" dirty="0">
                <a:solidFill>
                  <a:schemeClr val="tx1"/>
                </a:solidFill>
                <a:latin typeface="Arial" panose="020B0604020202020204" pitchFamily="34" charset="0"/>
                <a:ea typeface="Geneva"/>
                <a:cs typeface="Arial" panose="020B0604020202020204" pitchFamily="34" charset="0"/>
              </a:rPr>
              <a:t>, 191,820 pupils sat at least 1 Higher.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tLang="en-US" sz="1000" b="0" dirty="0">
              <a:solidFill>
                <a:schemeClr val="tx1"/>
              </a:solidFill>
              <a:latin typeface="Arial" panose="020B0604020202020204" pitchFamily="34" charset="0"/>
              <a:ea typeface="Genev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000" b="0" dirty="0">
                <a:solidFill>
                  <a:schemeClr val="tx1"/>
                </a:solidFill>
                <a:latin typeface="Arial" panose="020B0604020202020204" pitchFamily="34" charset="0"/>
                <a:ea typeface="Geneva"/>
                <a:cs typeface="Arial" panose="020B0604020202020204" pitchFamily="34" charset="0"/>
              </a:rPr>
              <a:t>Out of over 50 higher subjects taken 27 had a reasonable gender balance (within the 65% to 35% range).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000" b="0" dirty="0">
                <a:solidFill>
                  <a:schemeClr val="tx1"/>
                </a:solidFill>
                <a:latin typeface="Arial" panose="020B0604020202020204" pitchFamily="34" charset="0"/>
                <a:ea typeface="Geneva"/>
                <a:cs typeface="Arial" panose="020B0604020202020204" pitchFamily="34" charset="0"/>
              </a:rPr>
              <a:t>English and Maths had good gender balance, although almost twice as many pupils sat an English Higher (35,505 pupils) than a math higher (18,705 pupils).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tLang="en-US" sz="1000" b="0" dirty="0">
              <a:solidFill>
                <a:schemeClr val="tx1"/>
              </a:solidFill>
              <a:latin typeface="Arial" panose="020B0604020202020204" pitchFamily="34" charset="0"/>
              <a:ea typeface="Genev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000" b="1" dirty="0">
                <a:solidFill>
                  <a:schemeClr val="tx1"/>
                </a:solidFill>
                <a:latin typeface="Arial" panose="020B0604020202020204" pitchFamily="34" charset="0"/>
                <a:ea typeface="Geneva"/>
                <a:cs typeface="Arial" panose="020B0604020202020204" pitchFamily="34" charset="0"/>
              </a:rPr>
              <a:t>NOT ON SCREEN</a:t>
            </a:r>
            <a:r>
              <a:rPr lang="en-GB" altLang="en-US" sz="1000" b="0" dirty="0">
                <a:solidFill>
                  <a:schemeClr val="tx1"/>
                </a:solidFill>
                <a:latin typeface="Arial" panose="020B0604020202020204" pitchFamily="34" charset="0"/>
                <a:ea typeface="Geneva"/>
                <a:cs typeface="Arial" panose="020B0604020202020204" pitchFamily="34" charset="0"/>
              </a:rPr>
              <a:t>: other subjects where at least 70% of the Higher group is female include: Psychology &amp; Gaelic (Learners) (both 75%); Religious, Moral &amp; Philosophical Studies &amp; French (both 73%); Gaidhlig (72%) Sociology, Spanish &amp; Drama (all 71%).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tLang="en-US" sz="1000" b="0" dirty="0">
              <a:solidFill>
                <a:schemeClr val="tx1"/>
              </a:solidFill>
              <a:latin typeface="Arial" panose="020B0604020202020204" pitchFamily="34" charset="0"/>
              <a:ea typeface="Genev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tLang="en-US" sz="1000" b="1" dirty="0">
              <a:solidFill>
                <a:schemeClr val="tx1"/>
              </a:solidFill>
              <a:latin typeface="Arial" panose="020B0604020202020204" pitchFamily="34" charset="0"/>
              <a:ea typeface="Genev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000" b="1" dirty="0">
                <a:solidFill>
                  <a:schemeClr val="tx1"/>
                </a:solidFill>
                <a:latin typeface="Arial" panose="020B0604020202020204" pitchFamily="34" charset="0"/>
                <a:ea typeface="Geneva"/>
                <a:cs typeface="Arial" panose="020B0604020202020204" pitchFamily="34" charset="0"/>
              </a:rPr>
              <a:t>SOURCE: SQA Attainment Statistics 2023: </a:t>
            </a:r>
            <a:r>
              <a:rPr lang="en-GB" sz="900" u="sng" dirty="0">
                <a:solidFill>
                  <a:srgbClr val="0000FF"/>
                </a:solidFill>
                <a:latin typeface="Arial" panose="020B0604020202020204" pitchFamily="34" charset="0"/>
                <a:cs typeface="Arial" panose="020B0604020202020204" pitchFamily="34" charset="0"/>
              </a:rPr>
              <a:t>https://www.sqa.org.uk/sqa/105123.html </a:t>
            </a:r>
            <a:r>
              <a:rPr lang="en-GB" sz="1000" dirty="0">
                <a:solidFill>
                  <a:schemeClr val="tx1"/>
                </a:solidFill>
                <a:latin typeface="Arial" panose="020B0604020202020204" pitchFamily="34" charset="0"/>
                <a:cs typeface="Arial" panose="020B0604020202020204" pitchFamily="34" charset="0"/>
              </a:rPr>
              <a:t>published December 2023. </a:t>
            </a:r>
            <a:endParaRPr lang="en-GB" sz="1000" b="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dirty="0">
                <a:solidFill>
                  <a:schemeClr val="tx1"/>
                </a:solidFill>
                <a:latin typeface="Arial" panose="020B0604020202020204" pitchFamily="34" charset="0"/>
                <a:cs typeface="Arial" panose="020B0604020202020204" pitchFamily="34" charset="0"/>
              </a:rPr>
              <a:t>SEE CIAG School Resources </a:t>
            </a:r>
            <a:r>
              <a:rPr lang="en-GB" sz="1000" b="0" dirty="0">
                <a:solidFill>
                  <a:schemeClr val="tx1"/>
                </a:solidFill>
                <a:latin typeface="Arial" panose="020B0604020202020204" pitchFamily="34" charset="0"/>
                <a:cs typeface="Arial" panose="020B0604020202020204" pitchFamily="34" charset="0"/>
              </a:rPr>
              <a:t>– data on the slide is an extract from ‘Subject </a:t>
            </a:r>
            <a:r>
              <a:rPr lang="en-GB" sz="900" b="0" dirty="0">
                <a:solidFill>
                  <a:schemeClr val="tx1"/>
                </a:solidFill>
                <a:latin typeface="Arial" panose="020B0604020202020204" pitchFamily="34" charset="0"/>
                <a:cs typeface="Arial" panose="020B0604020202020204" pitchFamily="34" charset="0"/>
              </a:rPr>
              <a:t>Choice Facts’  - see </a:t>
            </a:r>
            <a:r>
              <a:rPr lang="en-GB" sz="1000" b="0" dirty="0">
                <a:solidFill>
                  <a:schemeClr val="tx1"/>
                </a:solidFill>
                <a:latin typeface="Arial" panose="020B0604020202020204" pitchFamily="34" charset="0"/>
                <a:cs typeface="Arial" panose="020B0604020202020204" pitchFamily="34" charset="0"/>
              </a:rPr>
              <a:t>Broad General Education, Preparing to Make Choices, Menu of Activities – Subject Choice &amp; Unconscious Bias for the Subject Choice Facts 2024</a:t>
            </a:r>
            <a:endParaRPr lang="en-GB" sz="9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68A168A-0AB5-7249-9EA0-71F7DF5A0CDF}" type="slidenum">
              <a:rPr lang="en-US" smtClean="0"/>
              <a:t>13</a:t>
            </a:fld>
            <a:endParaRPr lang="en-US" dirty="0"/>
          </a:p>
        </p:txBody>
      </p:sp>
    </p:spTree>
    <p:extLst>
      <p:ext uri="{BB962C8B-B14F-4D97-AF65-F5344CB8AC3E}">
        <p14:creationId xmlns:p14="http://schemas.microsoft.com/office/powerpoint/2010/main" val="1166800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Option choice tool and how this can be used. QR code will direct them here. </a:t>
            </a:r>
          </a:p>
        </p:txBody>
      </p:sp>
      <p:sp>
        <p:nvSpPr>
          <p:cNvPr id="4" name="Slide Number Placeholder 3"/>
          <p:cNvSpPr>
            <a:spLocks noGrp="1"/>
          </p:cNvSpPr>
          <p:nvPr>
            <p:ph type="sldNum" sz="quarter" idx="5"/>
          </p:nvPr>
        </p:nvSpPr>
        <p:spPr/>
        <p:txBody>
          <a:bodyPr/>
          <a:lstStyle/>
          <a:p>
            <a:fld id="{3123B523-C114-48F5-A70D-53F903B2B1BE}" type="slidenum">
              <a:rPr lang="en-GB" smtClean="0"/>
              <a:t>14</a:t>
            </a:fld>
            <a:endParaRPr lang="en-GB" dirty="0"/>
          </a:p>
        </p:txBody>
      </p:sp>
    </p:spTree>
    <p:extLst>
      <p:ext uri="{BB962C8B-B14F-4D97-AF65-F5344CB8AC3E}">
        <p14:creationId xmlns:p14="http://schemas.microsoft.com/office/powerpoint/2010/main" val="328607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SUBJECT NEEDED &amp; USEFUL TO HAVE </a:t>
            </a:r>
          </a:p>
          <a:p>
            <a:endParaRPr lang="en-GB" dirty="0"/>
          </a:p>
          <a:p>
            <a:r>
              <a:rPr lang="en-GB" dirty="0"/>
              <a:t>META SKILLS NEEDED </a:t>
            </a:r>
          </a:p>
          <a:p>
            <a:r>
              <a:rPr lang="en-GB" dirty="0"/>
              <a:t> </a:t>
            </a:r>
          </a:p>
          <a:p>
            <a:r>
              <a:rPr lang="en-GB" dirty="0"/>
              <a:t>ABOUT THE JOB – understand what the job will involve and the pros and cons. </a:t>
            </a:r>
          </a:p>
        </p:txBody>
      </p:sp>
      <p:sp>
        <p:nvSpPr>
          <p:cNvPr id="4" name="Slide Number Placeholder 3"/>
          <p:cNvSpPr>
            <a:spLocks noGrp="1"/>
          </p:cNvSpPr>
          <p:nvPr>
            <p:ph type="sldNum" sz="quarter" idx="5"/>
          </p:nvPr>
        </p:nvSpPr>
        <p:spPr/>
        <p:txBody>
          <a:bodyPr/>
          <a:lstStyle/>
          <a:p>
            <a:fld id="{3123B523-C114-48F5-A70D-53F903B2B1BE}" type="slidenum">
              <a:rPr lang="en-GB" smtClean="0"/>
              <a:t>15</a:t>
            </a:fld>
            <a:endParaRPr lang="en-GB" dirty="0"/>
          </a:p>
        </p:txBody>
      </p:sp>
    </p:spTree>
    <p:extLst>
      <p:ext uri="{BB962C8B-B14F-4D97-AF65-F5344CB8AC3E}">
        <p14:creationId xmlns:p14="http://schemas.microsoft.com/office/powerpoint/2010/main" val="4218729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23B523-C114-48F5-A70D-53F903B2B1BE}" type="slidenum">
              <a:rPr lang="en-GB" smtClean="0"/>
              <a:t>17</a:t>
            </a:fld>
            <a:endParaRPr lang="en-GB" dirty="0"/>
          </a:p>
        </p:txBody>
      </p:sp>
    </p:spTree>
    <p:extLst>
      <p:ext uri="{BB962C8B-B14F-4D97-AF65-F5344CB8AC3E}">
        <p14:creationId xmlns:p14="http://schemas.microsoft.com/office/powerpoint/2010/main" val="382655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123B523-C114-48F5-A70D-53F903B2B1BE}" type="slidenum">
              <a:rPr lang="en-GB" smtClean="0"/>
              <a:t>18</a:t>
            </a:fld>
            <a:endParaRPr lang="en-GB" dirty="0"/>
          </a:p>
        </p:txBody>
      </p:sp>
    </p:spTree>
    <p:extLst>
      <p:ext uri="{BB962C8B-B14F-4D97-AF65-F5344CB8AC3E}">
        <p14:creationId xmlns:p14="http://schemas.microsoft.com/office/powerpoint/2010/main" val="33318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500"/>
              </a:spcBef>
              <a:spcAft>
                <a:spcPts val="500"/>
              </a:spcAft>
            </a:pPr>
            <a:r>
              <a:rPr lang="en-US" sz="1800" b="1" dirty="0">
                <a:effectLst/>
                <a:latin typeface="Arial" panose="020B0604020202020204" pitchFamily="34" charset="0"/>
                <a:ea typeface="Times New Roman" panose="02020603050405020304" pitchFamily="18" charset="0"/>
              </a:rPr>
              <a:t>So how do we help your young person in school? </a:t>
            </a:r>
            <a:r>
              <a:rPr lang="en-US"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fontAlgn="base">
              <a:spcBef>
                <a:spcPts val="500"/>
              </a:spcBef>
              <a:spcAft>
                <a:spcPts val="500"/>
              </a:spcAft>
            </a:pPr>
            <a:r>
              <a:rPr lang="en-GB" sz="1800" dirty="0">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 </a:t>
            </a:r>
          </a:p>
          <a:p>
            <a:pPr fontAlgn="base">
              <a:spcBef>
                <a:spcPts val="500"/>
              </a:spcBef>
              <a:spcAft>
                <a:spcPts val="500"/>
              </a:spcAft>
            </a:pPr>
            <a:r>
              <a:rPr lang="en-US" sz="1800" dirty="0">
                <a:effectLst/>
                <a:latin typeface="Arial" panose="020B0604020202020204" pitchFamily="34" charset="0"/>
                <a:ea typeface="Times New Roman" panose="02020603050405020304" pitchFamily="18" charset="0"/>
              </a:rPr>
              <a:t>We start introducing careers to young people early in their school journey – to support young people to feel confident in making informed choices at later stages of school or at critical points such as option choice here in S2. </a:t>
            </a:r>
            <a:endParaRPr lang="en-GB" sz="1800" dirty="0">
              <a:effectLst/>
              <a:latin typeface="Times New Roman" panose="02020603050405020304" pitchFamily="18" charset="0"/>
              <a:ea typeface="Times New Roman" panose="02020603050405020304" pitchFamily="18" charset="0"/>
            </a:endParaRPr>
          </a:p>
          <a:p>
            <a:pPr fontAlgn="base">
              <a:spcBef>
                <a:spcPts val="500"/>
              </a:spcBef>
              <a:spcAft>
                <a:spcPts val="500"/>
              </a:spcAft>
            </a:pPr>
            <a:r>
              <a:rPr lang="en-US"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fontAlgn="base">
              <a:spcBef>
                <a:spcPts val="500"/>
              </a:spcBef>
              <a:spcAft>
                <a:spcPts val="500"/>
              </a:spcAft>
            </a:pPr>
            <a:r>
              <a:rPr lang="en-US" sz="1800" dirty="0">
                <a:effectLst/>
                <a:latin typeface="Arial" panose="020B0604020202020204" pitchFamily="34" charset="0"/>
                <a:ea typeface="Times New Roman" panose="02020603050405020304" pitchFamily="18" charset="0"/>
              </a:rPr>
              <a:t>We never tell young people what to do but will work with them to help them discover what's right for them, help them questions things , sign-post to research options and up to date careers information. </a:t>
            </a:r>
          </a:p>
          <a:p>
            <a:pPr fontAlgn="base">
              <a:spcBef>
                <a:spcPts val="500"/>
              </a:spcBef>
              <a:spcAft>
                <a:spcPts val="500"/>
              </a:spcAft>
            </a:pPr>
            <a:endParaRPr lang="en-US" sz="1800" dirty="0">
              <a:effectLst/>
              <a:latin typeface="Arial" panose="020B0604020202020204" pitchFamily="34" charset="0"/>
              <a:ea typeface="Times New Roman" panose="02020603050405020304" pitchFamily="18" charset="0"/>
            </a:endParaRPr>
          </a:p>
          <a:p>
            <a:pPr fontAlgn="base">
              <a:spcBef>
                <a:spcPts val="500"/>
              </a:spcBef>
              <a:spcAft>
                <a:spcPts val="500"/>
              </a:spcAft>
            </a:pPr>
            <a:r>
              <a:rPr lang="en-US" sz="1800" dirty="0">
                <a:effectLst/>
                <a:latin typeface="Arial" panose="020B0604020202020204" pitchFamily="34" charset="0"/>
                <a:ea typeface="Times New Roman" panose="02020603050405020304" pitchFamily="18" charset="0"/>
              </a:rPr>
              <a:t>SDS advisers see pupils in group sessions, one-to-one appointments, or at drop-in times.</a:t>
            </a:r>
            <a:endParaRPr lang="en-GB" sz="1800" dirty="0">
              <a:effectLst/>
              <a:latin typeface="Times New Roman" panose="02020603050405020304" pitchFamily="18" charset="0"/>
              <a:ea typeface="Times New Roman" panose="02020603050405020304" pitchFamily="18" charset="0"/>
            </a:endParaRPr>
          </a:p>
          <a:p>
            <a:pPr fontAlgn="base">
              <a:spcBef>
                <a:spcPts val="500"/>
              </a:spcBef>
              <a:spcAft>
                <a:spcPts val="500"/>
              </a:spcAft>
            </a:pPr>
            <a:r>
              <a:rPr lang="en-GB" sz="1800" dirty="0">
                <a:effectLst/>
                <a:latin typeface="Arial" panose="020B0604020202020204" pitchFamily="34" charset="0"/>
                <a:ea typeface="Times New Roman" panose="02020603050405020304" pitchFamily="18" charset="0"/>
              </a:rPr>
              <a:t> </a:t>
            </a:r>
          </a:p>
          <a:p>
            <a:pPr fontAlgn="base">
              <a:spcBef>
                <a:spcPts val="500"/>
              </a:spcBef>
              <a:spcAft>
                <a:spcPts val="500"/>
              </a:spcAft>
            </a:pPr>
            <a:r>
              <a:rPr lang="en-GB" sz="1800" dirty="0">
                <a:effectLst/>
                <a:latin typeface="Times New Roman" panose="02020603050405020304" pitchFamily="18" charset="0"/>
                <a:ea typeface="Times New Roman" panose="02020603050405020304" pitchFamily="18" charset="0"/>
              </a:rPr>
              <a:t>We start this </a:t>
            </a:r>
            <a:r>
              <a:rPr lang="en-US" sz="1800" dirty="0">
                <a:effectLst/>
                <a:latin typeface="Arial" panose="020B0604020202020204" pitchFamily="34" charset="0"/>
                <a:ea typeface="Times New Roman" panose="02020603050405020304" pitchFamily="18" charset="0"/>
              </a:rPr>
              <a:t>in S1 and continue throughout the school years , for careers interventions for each year group through 1:1’s, Assemblies and group sessions in the PSE class where we will use tools, resources and </a:t>
            </a:r>
            <a:r>
              <a:rPr lang="en-US" sz="1800" dirty="0" err="1">
                <a:effectLst/>
                <a:latin typeface="Arial" panose="020B0604020202020204" pitchFamily="34" charset="0"/>
                <a:ea typeface="Times New Roman" panose="02020603050405020304" pitchFamily="18" charset="0"/>
              </a:rPr>
              <a:t>interative</a:t>
            </a:r>
            <a:r>
              <a:rPr lang="en-US" sz="1800" dirty="0">
                <a:effectLst/>
                <a:latin typeface="Arial" panose="020B0604020202020204" pitchFamily="34" charset="0"/>
                <a:ea typeface="Times New Roman" panose="02020603050405020304" pitchFamily="18" charset="0"/>
              </a:rPr>
              <a:t> activities. Taking a steer from RHS and what they would like to prioritize and have included in their careers education input </a:t>
            </a:r>
          </a:p>
        </p:txBody>
      </p:sp>
      <p:sp>
        <p:nvSpPr>
          <p:cNvPr id="4" name="Slide Number Placeholder 3"/>
          <p:cNvSpPr>
            <a:spLocks noGrp="1"/>
          </p:cNvSpPr>
          <p:nvPr>
            <p:ph type="sldNum" sz="quarter" idx="5"/>
          </p:nvPr>
        </p:nvSpPr>
        <p:spPr/>
        <p:txBody>
          <a:bodyPr/>
          <a:lstStyle/>
          <a:p>
            <a:fld id="{C1CBB16C-D722-43ED-BE9B-4E4D5FE03BA4}" type="slidenum">
              <a:rPr lang="en-GB" smtClean="0"/>
              <a:t>4</a:t>
            </a:fld>
            <a:endParaRPr lang="en-GB" dirty="0"/>
          </a:p>
        </p:txBody>
      </p:sp>
    </p:spTree>
    <p:extLst>
      <p:ext uri="{BB962C8B-B14F-4D97-AF65-F5344CB8AC3E}">
        <p14:creationId xmlns:p14="http://schemas.microsoft.com/office/powerpoint/2010/main" val="317218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3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The types of conversations that may happen during the whole class sessions, at one-to-one appointments, or at the drop-in sessions include...</a:t>
            </a:r>
          </a:p>
          <a:p>
            <a:pPr fontAlgn="base">
              <a:lnSpc>
                <a:spcPct val="103000"/>
              </a:lnSpc>
              <a:spcAft>
                <a:spcPts val="8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03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S2 OPTION CHOICE – Careers 1:1’s started in MID OCT. With us trying to see the full year group by this time of the year. Offering mop up session as best we can slot in. </a:t>
            </a:r>
          </a:p>
          <a:p>
            <a:pPr marL="228600">
              <a:lnSpc>
                <a:spcPct val="107000"/>
              </a:lnSpc>
              <a:spcAft>
                <a:spcPts val="800"/>
              </a:spcAft>
            </a:pPr>
            <a:r>
              <a:rPr lang="en-GB" sz="1800"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Times New Roman" panose="02020603050405020304" pitchFamily="18" charset="0"/>
              </a:rPr>
              <a:t>This unique support is available to all young people in school, with more tailored support offered as best we can, to young people with additional supports needs. Recently adapting the format for a none  verbal pupil.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3000"/>
              </a:lnSpc>
              <a:spcBef>
                <a:spcPts val="50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spcBef>
                <a:spcPts val="500"/>
              </a:spcBef>
              <a:spcAft>
                <a:spcPts val="500"/>
              </a:spcAft>
            </a:pPr>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algn="l"/>
            <a:endParaRPr lang="en-US" dirty="0">
              <a:solidFill>
                <a:srgbClr val="5D6669"/>
              </a:solidFill>
              <a:latin typeface="proxima-nova"/>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BB16C-D722-43ED-BE9B-4E4D5FE03BA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08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Along with Academic study towards Nationals, Highers, NPA’s, we work to identify META SKILLS and the links to careers Industry </a:t>
            </a:r>
          </a:p>
          <a:p>
            <a:endParaRPr lang="en-GB" dirty="0"/>
          </a:p>
          <a:p>
            <a:r>
              <a:rPr lang="en-GB" dirty="0"/>
              <a:t>THIS INCLUDES CAREER MGT SKILLS. </a:t>
            </a:r>
          </a:p>
          <a:p>
            <a:endParaRPr lang="en-GB" dirty="0"/>
          </a:p>
          <a:p>
            <a:r>
              <a:rPr lang="en-GB" sz="1200" kern="1200" dirty="0">
                <a:solidFill>
                  <a:schemeClr val="tx1"/>
                </a:solidFill>
                <a:effectLst/>
                <a:latin typeface="+mn-lt"/>
                <a:ea typeface="+mn-ea"/>
                <a:cs typeface="+mn-cs"/>
              </a:rPr>
              <a:t>Recap on CMS: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Career Management Skills are skills for life empowering us to strengthen our understanding of the four themes: Self, Strengths, Horizons and Networks. They help us to make informed decisions and realise our potential at any point. If you feel confident that you have a good understanding of these four themes and can demonstrate this,  then you will be well equipped to cope with developing your career AND MAKING EFFETIVE DECSIONS.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four areas are:</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SELF</a:t>
            </a:r>
            <a:r>
              <a:rPr lang="en-GB" sz="1200" kern="1200" dirty="0">
                <a:solidFill>
                  <a:schemeClr val="tx1"/>
                </a:solidFill>
                <a:effectLst/>
                <a:latin typeface="+mn-lt"/>
                <a:ea typeface="+mn-ea"/>
                <a:cs typeface="+mn-cs"/>
              </a:rPr>
              <a:t> is about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Understanding who you are and what you like</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STRENGTHS</a:t>
            </a:r>
            <a:r>
              <a:rPr lang="en-GB" sz="1200" kern="1200" dirty="0">
                <a:solidFill>
                  <a:schemeClr val="tx1"/>
                </a:solidFill>
                <a:effectLst/>
                <a:latin typeface="+mn-lt"/>
                <a:ea typeface="+mn-ea"/>
                <a:cs typeface="+mn-cs"/>
              </a:rPr>
              <a:t> is about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Understanding what you are good at</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HORIZONS </a:t>
            </a:r>
            <a:r>
              <a:rPr lang="en-GB" sz="1200" kern="1200" dirty="0">
                <a:solidFill>
                  <a:schemeClr val="tx1"/>
                </a:solidFill>
                <a:effectLst/>
                <a:latin typeface="+mn-lt"/>
                <a:ea typeface="+mn-ea"/>
                <a:cs typeface="+mn-cs"/>
              </a:rPr>
              <a:t>is about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Understanding what options might be available to you</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NETWORKS</a:t>
            </a:r>
            <a:r>
              <a:rPr lang="en-GB" sz="1200" kern="1200" dirty="0">
                <a:solidFill>
                  <a:schemeClr val="tx1"/>
                </a:solidFill>
                <a:effectLst/>
                <a:latin typeface="+mn-lt"/>
                <a:ea typeface="+mn-ea"/>
                <a:cs typeface="+mn-cs"/>
              </a:rPr>
              <a:t> is about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Understanding who can help you, and how.</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At this stage (preparing for option choices this year) we will be concentrating on </a:t>
            </a:r>
            <a:r>
              <a:rPr lang="en-GB" sz="1200" b="1" kern="1200" dirty="0">
                <a:solidFill>
                  <a:schemeClr val="tx1"/>
                </a:solidFill>
                <a:effectLst/>
                <a:latin typeface="+mn-lt"/>
                <a:ea typeface="+mn-ea"/>
                <a:cs typeface="+mn-cs"/>
              </a:rPr>
              <a:t>Self</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Strengths</a:t>
            </a:r>
            <a:r>
              <a:rPr lang="en-GB" sz="1200" kern="1200" dirty="0">
                <a:solidFill>
                  <a:schemeClr val="tx1"/>
                </a:solidFill>
                <a:effectLst/>
                <a:latin typeface="+mn-lt"/>
                <a:ea typeface="+mn-ea"/>
                <a:cs typeface="+mn-cs"/>
              </a:rPr>
              <a:t> so ensuring they are best prepared for this decision making process.</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3123B523-C114-48F5-A70D-53F903B2B1BE}" type="slidenum">
              <a:rPr lang="en-GB" smtClean="0"/>
              <a:t>6</a:t>
            </a:fld>
            <a:endParaRPr lang="en-GB" dirty="0"/>
          </a:p>
        </p:txBody>
      </p:sp>
    </p:spTree>
    <p:extLst>
      <p:ext uri="{BB962C8B-B14F-4D97-AF65-F5344CB8AC3E}">
        <p14:creationId xmlns:p14="http://schemas.microsoft.com/office/powerpoint/2010/main" val="3315703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Discussions around the skills, qualities and attributes needed for particular careers, routes and pathways and how these can be achieved through certain subjects, courses and academies. </a:t>
            </a:r>
          </a:p>
        </p:txBody>
      </p:sp>
      <p:sp>
        <p:nvSpPr>
          <p:cNvPr id="4" name="Slide Number Placeholder 3"/>
          <p:cNvSpPr>
            <a:spLocks noGrp="1"/>
          </p:cNvSpPr>
          <p:nvPr>
            <p:ph type="sldNum" sz="quarter" idx="5"/>
          </p:nvPr>
        </p:nvSpPr>
        <p:spPr/>
        <p:txBody>
          <a:bodyPr/>
          <a:lstStyle/>
          <a:p>
            <a:fld id="{3123B523-C114-48F5-A70D-53F903B2B1BE}" type="slidenum">
              <a:rPr lang="en-GB" smtClean="0"/>
              <a:t>7</a:t>
            </a:fld>
            <a:endParaRPr lang="en-GB" dirty="0"/>
          </a:p>
        </p:txBody>
      </p:sp>
    </p:spTree>
    <p:extLst>
      <p:ext uri="{BB962C8B-B14F-4D97-AF65-F5344CB8AC3E}">
        <p14:creationId xmlns:p14="http://schemas.microsoft.com/office/powerpoint/2010/main" val="546221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altLang="en-US" sz="1000" b="1" dirty="0">
                <a:latin typeface="Arial" panose="020B0604020202020204" pitchFamily="34" charset="0"/>
                <a:ea typeface="Geneva"/>
                <a:cs typeface="Arial" panose="020B0604020202020204" pitchFamily="34" charset="0"/>
              </a:rPr>
              <a:t>WE USE OUR DATA AND LARGE AMOUNT OF LMI to being information back to our pupils in digestible ways and to help them make informed choices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altLang="en-US" sz="1000" b="0" dirty="0">
              <a:latin typeface="Arial" panose="020B0604020202020204" pitchFamily="34" charset="0"/>
              <a:ea typeface="Genev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altLang="en-US" sz="1000" b="0" dirty="0">
                <a:latin typeface="Arial" panose="020B0604020202020204" pitchFamily="34" charset="0"/>
                <a:ea typeface="Geneva"/>
                <a:cs typeface="Arial" panose="020B0604020202020204" pitchFamily="34" charset="0"/>
              </a:rPr>
              <a:t>A quarter of Scottish employers surveyed (5,207 Scottish establishments) had at least 1 vacancy in 2022. </a:t>
            </a:r>
            <a:r>
              <a:rPr lang="en-GB" altLang="en-US" sz="1000" b="1" dirty="0">
                <a:latin typeface="Arial" panose="020B0604020202020204" pitchFamily="34" charset="0"/>
                <a:ea typeface="Geneva"/>
                <a:cs typeface="Arial" panose="020B0604020202020204" pitchFamily="34" charset="0"/>
              </a:rPr>
              <a:t>Almost a third of Scottish Employers (31%) with a job opening reported applicants lacked the skills package they were looking for.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altLang="en-US" sz="500" b="1" dirty="0">
              <a:latin typeface="Arial" panose="020B0604020202020204" pitchFamily="34" charset="0"/>
              <a:ea typeface="Genev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altLang="en-US" sz="1000" b="0" dirty="0">
                <a:latin typeface="Arial" panose="020B0604020202020204" pitchFamily="34" charset="0"/>
                <a:ea typeface="Geneva"/>
                <a:cs typeface="Arial" panose="020B0604020202020204" pitchFamily="34" charset="0"/>
              </a:rPr>
              <a:t>Specialist skills &amp; Knowledge was the essential skill employers were most likely to highlight as missing among applicants (in 57% of Skills Shortage Vacancies). Next was Operational Skills (47%), Complex Analytical Skills (46%), Basic Skills (40%) and Digital Skills (33%). Both Digital and Basic Skills included Basic IT such as turning on computers, changing a password and basic Microsoft Office skills. More than 1 in 10 digital Skills Shortage Vacancy (SSV) was caused by lack of basic internet skills, including not being able to communicate via email.</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altLang="en-US" sz="500" b="1" dirty="0">
              <a:latin typeface="Arial" panose="020B0604020202020204" pitchFamily="34" charset="0"/>
              <a:ea typeface="Genev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altLang="en-US" sz="1000" b="1" dirty="0">
                <a:latin typeface="Arial" panose="020B0604020202020204" pitchFamily="34" charset="0"/>
                <a:ea typeface="Geneva"/>
                <a:cs typeface="Arial" panose="020B0604020202020204" pitchFamily="34" charset="0"/>
              </a:rPr>
              <a:t>Skills Shortage Vacancy (SSV) </a:t>
            </a:r>
            <a:r>
              <a:rPr lang="en-GB" altLang="en-US" sz="1000" b="0" dirty="0">
                <a:latin typeface="Arial" panose="020B0604020202020204" pitchFamily="34" charset="0"/>
                <a:ea typeface="Geneva"/>
                <a:cs typeface="Arial" panose="020B0604020202020204" pitchFamily="34" charset="0"/>
              </a:rPr>
              <a:t>– when a job opening has enough applicants, but those applying do not have the skills, qualifications or experience the employer believes is essential for the job.</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br>
              <a:rPr lang="en-GB" altLang="en-US" sz="1000" b="1" dirty="0">
                <a:latin typeface="Arial" panose="020B0604020202020204" pitchFamily="34" charset="0"/>
                <a:ea typeface="Geneva"/>
                <a:cs typeface="Arial" panose="020B0604020202020204" pitchFamily="34" charset="0"/>
              </a:rPr>
            </a:br>
            <a:r>
              <a:rPr lang="en-GB" altLang="en-US" sz="1000" b="1" dirty="0">
                <a:latin typeface="Arial" panose="020B0604020202020204" pitchFamily="34" charset="0"/>
                <a:ea typeface="Geneva"/>
                <a:cs typeface="Arial" panose="020B0604020202020204" pitchFamily="34" charset="0"/>
              </a:rPr>
              <a:t>TECHNICAL SKILLS </a:t>
            </a:r>
            <a:r>
              <a:rPr lang="en-GB" altLang="en-US" sz="1000" b="0" dirty="0">
                <a:latin typeface="Arial" panose="020B0604020202020204" pitchFamily="34" charset="0"/>
                <a:ea typeface="Geneva"/>
                <a:cs typeface="Arial" panose="020B0604020202020204" pitchFamily="34" charset="0"/>
              </a:rPr>
              <a:t>– specific technical and practical skills required to perform particular functions in a job role.</a:t>
            </a:r>
            <a:br>
              <a:rPr lang="en-GB" altLang="en-US" sz="1000" b="0" dirty="0">
                <a:latin typeface="Arial" panose="020B0604020202020204" pitchFamily="34" charset="0"/>
                <a:ea typeface="Geneva"/>
                <a:cs typeface="Arial" panose="020B0604020202020204" pitchFamily="34" charset="0"/>
              </a:rPr>
            </a:br>
            <a:endParaRPr lang="en-GB" altLang="en-US" sz="500" b="0" dirty="0">
              <a:latin typeface="Arial" panose="020B0604020202020204" pitchFamily="34" charset="0"/>
              <a:ea typeface="Genev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altLang="en-US" sz="1000" b="1" dirty="0">
                <a:solidFill>
                  <a:schemeClr val="tx1"/>
                </a:solidFill>
                <a:latin typeface="Arial" panose="020B0604020202020204" pitchFamily="34" charset="0"/>
                <a:ea typeface="Geneva"/>
                <a:cs typeface="Arial" panose="020B0604020202020204" pitchFamily="34" charset="0"/>
              </a:rPr>
              <a:t>SOURCE: </a:t>
            </a:r>
            <a:r>
              <a:rPr lang="en-GB" altLang="en-US" sz="1000" b="0" dirty="0">
                <a:solidFill>
                  <a:schemeClr val="tx1"/>
                </a:solidFill>
                <a:latin typeface="Arial" panose="020B0604020202020204" pitchFamily="34" charset="0"/>
                <a:ea typeface="Geneva"/>
                <a:cs typeface="Arial" panose="020B0604020202020204" pitchFamily="34" charset="0"/>
              </a:rPr>
              <a:t>UK</a:t>
            </a:r>
            <a:r>
              <a:rPr lang="en-GB" altLang="en-US" sz="1000" b="1" dirty="0">
                <a:solidFill>
                  <a:schemeClr val="tx1"/>
                </a:solidFill>
                <a:latin typeface="Arial" panose="020B0604020202020204" pitchFamily="34" charset="0"/>
                <a:ea typeface="Geneva"/>
                <a:cs typeface="Arial" panose="020B0604020202020204" pitchFamily="34" charset="0"/>
              </a:rPr>
              <a:t> </a:t>
            </a:r>
            <a:r>
              <a:rPr lang="en-GB" altLang="en-US" sz="1000" b="0" dirty="0">
                <a:solidFill>
                  <a:schemeClr val="tx1"/>
                </a:solidFill>
                <a:latin typeface="Arial" panose="020B0604020202020204" pitchFamily="34" charset="0"/>
                <a:ea typeface="Geneva"/>
                <a:cs typeface="Arial" panose="020B0604020202020204" pitchFamily="34" charset="0"/>
              </a:rPr>
              <a:t>Employer Skills Survey 2022 – Scotland Report, published 29 November 2023 - </a:t>
            </a:r>
            <a:r>
              <a:rPr lang="en-GB" altLang="en-US" sz="1000" b="0" u="sng" dirty="0">
                <a:solidFill>
                  <a:srgbClr val="005F72"/>
                </a:solidFill>
                <a:latin typeface="Arial" panose="020B0604020202020204" pitchFamily="34" charset="0"/>
                <a:ea typeface="Geneva"/>
                <a:cs typeface="Arial" panose="020B0604020202020204" pitchFamily="34" charset="0"/>
              </a:rPr>
              <a:t>https://www.gov.scot/publications/uk-employer-skills-survey-2022-scotland-report/documents/ </a:t>
            </a:r>
          </a:p>
          <a:p>
            <a:pPr>
              <a:defRPr/>
            </a:pPr>
            <a:r>
              <a:rPr lang="en-GB" b="1" dirty="0">
                <a:solidFill>
                  <a:srgbClr val="005F72"/>
                </a:solidFill>
              </a:rPr>
              <a:t>IMAGE: </a:t>
            </a:r>
            <a:r>
              <a:rPr lang="en-GB" dirty="0">
                <a:solidFill>
                  <a:srgbClr val="005F72"/>
                </a:solidFill>
              </a:rPr>
              <a:t>from SDS </a:t>
            </a:r>
            <a:r>
              <a:rPr lang="en-GB" dirty="0" err="1">
                <a:solidFill>
                  <a:srgbClr val="005F72"/>
                </a:solidFill>
              </a:rPr>
              <a:t>MyWoW</a:t>
            </a:r>
            <a:r>
              <a:rPr lang="en-GB" dirty="0">
                <a:solidFill>
                  <a:srgbClr val="005F72"/>
                </a:solidFill>
              </a:rPr>
              <a:t> industry pages 2023-24</a:t>
            </a:r>
            <a:endParaRPr lang="en-GB" dirty="0"/>
          </a:p>
        </p:txBody>
      </p:sp>
      <p:sp>
        <p:nvSpPr>
          <p:cNvPr id="4" name="Slide Number Placeholder 3"/>
          <p:cNvSpPr>
            <a:spLocks noGrp="1"/>
          </p:cNvSpPr>
          <p:nvPr>
            <p:ph type="sldNum" sz="quarter" idx="5"/>
          </p:nvPr>
        </p:nvSpPr>
        <p:spPr/>
        <p:txBody>
          <a:bodyPr/>
          <a:lstStyle/>
          <a:p>
            <a:fld id="{027665AA-24CF-4210-89B8-595BEB321BB3}" type="slidenum">
              <a:rPr lang="en-GB" smtClean="0"/>
              <a:t>8</a:t>
            </a:fld>
            <a:endParaRPr lang="en-GB"/>
          </a:p>
        </p:txBody>
      </p:sp>
    </p:spTree>
    <p:extLst>
      <p:ext uri="{BB962C8B-B14F-4D97-AF65-F5344CB8AC3E}">
        <p14:creationId xmlns:p14="http://schemas.microsoft.com/office/powerpoint/2010/main" val="2415038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ea typeface="Geneva"/>
                <a:cs typeface="Arial" panose="020B0604020202020204" pitchFamily="34" charset="0"/>
              </a:rPr>
              <a:t>WE USE OUR DATA AND LARGE AMOUNT OF LMI to being information back to our pupils in digestible ways and to help them make informed choices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000" b="1" dirty="0">
              <a:latin typeface="Arial" panose="020B0604020202020204" pitchFamily="34" charset="0"/>
              <a:ea typeface="Genev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ea typeface="Geneva"/>
                <a:cs typeface="Arial" panose="020B0604020202020204" pitchFamily="34" charset="0"/>
              </a:rPr>
              <a:t>We will get 2025 data in a few months = March 2026   to help tailor our careers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000" b="1" dirty="0">
              <a:latin typeface="Arial" panose="020B0604020202020204" pitchFamily="34" charset="0"/>
              <a:ea typeface="Genev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000" b="1" dirty="0">
              <a:latin typeface="Arial" panose="020B0604020202020204" pitchFamily="34" charset="0"/>
              <a:ea typeface="Genev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ea typeface="Geneva"/>
                <a:cs typeface="Arial" panose="020B0604020202020204" pitchFamily="34" charset="0"/>
              </a:rPr>
              <a:t>SCOTTISH FIGURES 2023-24. </a:t>
            </a:r>
            <a:r>
              <a:rPr lang="en-GB" altLang="en-US" sz="1000" b="0" dirty="0">
                <a:latin typeface="Arial" panose="020B0604020202020204" pitchFamily="34" charset="0"/>
                <a:ea typeface="Geneva"/>
                <a:cs typeface="Arial" panose="020B0604020202020204" pitchFamily="34" charset="0"/>
              </a:rPr>
              <a:t>For other Local/School information or years see </a:t>
            </a:r>
            <a:r>
              <a:rPr lang="en-GB" altLang="en-US" sz="1000" b="1" dirty="0">
                <a:latin typeface="Arial" panose="020B0604020202020204" pitchFamily="34" charset="0"/>
                <a:ea typeface="Geneva"/>
                <a:cs typeface="Arial" panose="020B0604020202020204" pitchFamily="34" charset="0"/>
              </a:rPr>
              <a:t>SOURCE</a:t>
            </a:r>
            <a:r>
              <a:rPr lang="en-GB" altLang="en-US" sz="1000" b="0" dirty="0">
                <a:latin typeface="Arial" panose="020B0604020202020204" pitchFamily="34" charset="0"/>
                <a:ea typeface="Genev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000" b="1" dirty="0">
              <a:latin typeface="Arial" panose="020B0604020202020204" pitchFamily="34" charset="0"/>
              <a:ea typeface="Genev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Arial" panose="020B0604020202020204" pitchFamily="34" charset="0"/>
                <a:ea typeface="+mn-ea"/>
                <a:cs typeface="Arial" panose="020B0604020202020204" pitchFamily="34" charset="0"/>
              </a:rPr>
              <a:t>55,988</a:t>
            </a:r>
            <a:r>
              <a:rPr lang="en-US" sz="1000" b="0" i="0" kern="1200" dirty="0">
                <a:solidFill>
                  <a:schemeClr val="tx1"/>
                </a:solidFill>
                <a:effectLst/>
                <a:latin typeface="Arial" panose="020B0604020202020204" pitchFamily="34" charset="0"/>
                <a:ea typeface="+mn-ea"/>
                <a:cs typeface="Arial" panose="020B0604020202020204" pitchFamily="34" charset="0"/>
              </a:rPr>
              <a:t> </a:t>
            </a:r>
            <a:r>
              <a:rPr lang="en-US" sz="1000" b="1" i="0" kern="1200" dirty="0">
                <a:solidFill>
                  <a:schemeClr val="tx1"/>
                </a:solidFill>
                <a:effectLst/>
                <a:latin typeface="Arial" panose="020B0604020202020204" pitchFamily="34" charset="0"/>
                <a:ea typeface="+mn-ea"/>
                <a:cs typeface="Arial" panose="020B0604020202020204" pitchFamily="34" charset="0"/>
              </a:rPr>
              <a:t>pupils left school in 2024 </a:t>
            </a:r>
            <a:r>
              <a:rPr lang="en-US" sz="1000" b="0" i="0" kern="1200" dirty="0">
                <a:solidFill>
                  <a:schemeClr val="tx1"/>
                </a:solidFill>
                <a:effectLst/>
                <a:latin typeface="Arial" panose="020B0604020202020204" pitchFamily="34" charset="0"/>
                <a:ea typeface="+mn-ea"/>
                <a:cs typeface="Arial" panose="020B0604020202020204" pitchFamily="34" charset="0"/>
              </a:rPr>
              <a:t>(+1,245 more leavers than in 2023). </a:t>
            </a:r>
            <a:r>
              <a:rPr lang="en-US" sz="1000" b="1" i="0" kern="1200" dirty="0">
                <a:solidFill>
                  <a:schemeClr val="tx1"/>
                </a:solidFill>
                <a:effectLst/>
                <a:latin typeface="Arial" panose="020B0604020202020204" pitchFamily="34" charset="0"/>
                <a:ea typeface="+mn-ea"/>
                <a:cs typeface="Arial" panose="020B0604020202020204" pitchFamily="34" charset="0"/>
              </a:rPr>
              <a:t> 95.7% entered positive destinations </a:t>
            </a:r>
            <a:r>
              <a:rPr lang="en-US" sz="1000" b="0" i="0" kern="1200" dirty="0">
                <a:solidFill>
                  <a:schemeClr val="tx1"/>
                </a:solidFill>
                <a:effectLst/>
                <a:latin typeface="Arial" panose="020B0604020202020204" pitchFamily="34" charset="0"/>
                <a:ea typeface="+mn-ea"/>
                <a:cs typeface="Arial" panose="020B0604020202020204" pitchFamily="34" charset="0"/>
              </a:rPr>
              <a:t>(down from 95.9%).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kern="1200" dirty="0">
                <a:solidFill>
                  <a:schemeClr val="tx1"/>
                </a:solidFill>
                <a:effectLst/>
                <a:latin typeface="Arial" panose="020B0604020202020204" pitchFamily="34" charset="0"/>
                <a:ea typeface="+mn-ea"/>
                <a:cs typeface="Arial" panose="020B0604020202020204" pitchFamily="34" charset="0"/>
              </a:rPr>
              <a:t>Just over 67% of leavers went into Further (FE) or Higher education (HE).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Higher Education: 40.8% - increased from 40.3% in 2022-23</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Further Education: 26.4% - decrease from 26.6% in 2022-23</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Employment: 23.1% - decreased from 24.3%in 2022-23</a:t>
            </a:r>
            <a:endParaRPr lang="en-GB" sz="1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Unemployed: 4.0% - increased from 3.8% in 2022-23</a:t>
            </a:r>
            <a:endParaRPr lang="en-GB" altLang="en-US" sz="1000" b="1" dirty="0">
              <a:solidFill>
                <a:srgbClr val="000000"/>
              </a:solidFill>
              <a:effectLst/>
              <a:latin typeface="Arial" panose="020B0604020202020204" pitchFamily="34" charset="0"/>
              <a:ea typeface="Genev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000" b="1" dirty="0">
                <a:latin typeface="Arial" panose="020B0604020202020204" pitchFamily="34" charset="0"/>
                <a:ea typeface="Geneva"/>
                <a:cs typeface="Arial" panose="020B0604020202020204" pitchFamily="34" charset="0"/>
              </a:rPr>
              <a:t>NOTE: *Training </a:t>
            </a:r>
            <a:r>
              <a:rPr lang="en-GB" altLang="en-US" sz="1000" b="0" dirty="0">
                <a:latin typeface="Arial" panose="020B0604020202020204" pitchFamily="34" charset="0"/>
                <a:ea typeface="Geneva"/>
                <a:cs typeface="Arial" panose="020B0604020202020204" pitchFamily="34" charset="0"/>
              </a:rPr>
              <a:t>(3.9%) incorporates voluntary work (0.6%) and Personal Skills Development (0.9%) figures. </a:t>
            </a:r>
            <a:endParaRPr lang="en-GB" altLang="en-US" sz="1000" b="1" dirty="0">
              <a:latin typeface="Arial" panose="020B0604020202020204" pitchFamily="34" charset="0"/>
              <a:ea typeface="Genev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ea typeface="Geneva"/>
                <a:cs typeface="Arial" panose="020B0604020202020204" pitchFamily="34" charset="0"/>
              </a:rPr>
              <a:t>NOTE: Unemployment </a:t>
            </a:r>
            <a:r>
              <a:rPr lang="en-GB" altLang="en-US" sz="1000" b="0" dirty="0">
                <a:latin typeface="Arial" panose="020B0604020202020204" pitchFamily="34" charset="0"/>
                <a:ea typeface="Geneva"/>
                <a:cs typeface="Arial" panose="020B0604020202020204" pitchFamily="34" charset="0"/>
              </a:rPr>
              <a:t>includes Unemployed Seeking (2.2%), Unemployed Not Seeking (1. 9%) and Unknown (0.3%).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000" b="1" dirty="0">
              <a:solidFill>
                <a:schemeClr val="tx1"/>
              </a:solidFill>
              <a:latin typeface="Arial" panose="020B0604020202020204" pitchFamily="34" charset="0"/>
              <a:ea typeface="Geneva"/>
              <a:cs typeface="Arial" panose="020B0604020202020204" pitchFamily="34" charset="0"/>
            </a:endParaRPr>
          </a:p>
          <a:p>
            <a:pPr>
              <a:buFont typeface="Arial" panose="020B0604020202020204" pitchFamily="34" charset="0"/>
              <a:defRPr/>
            </a:pPr>
            <a:r>
              <a:rPr lang="en-GB" altLang="en-US" sz="1000" b="1" dirty="0">
                <a:solidFill>
                  <a:schemeClr val="tx1"/>
                </a:solidFill>
                <a:latin typeface="Arial" panose="020B0604020202020204" pitchFamily="34" charset="0"/>
                <a:ea typeface="Geneva"/>
                <a:cs typeface="Arial" panose="020B0604020202020204" pitchFamily="34" charset="0"/>
              </a:rPr>
              <a:t>SOURCE: Scottish Government  Summary Statistics for Attainment &amp; Initial Leaver Destinations</a:t>
            </a:r>
            <a:r>
              <a:rPr lang="en-GB" altLang="en-US" sz="1000" b="0" dirty="0">
                <a:solidFill>
                  <a:schemeClr val="tx1"/>
                </a:solidFill>
                <a:latin typeface="Arial" panose="020B0604020202020204" pitchFamily="34" charset="0"/>
                <a:ea typeface="Geneva"/>
                <a:cs typeface="Arial" panose="020B0604020202020204" pitchFamily="34" charset="0"/>
              </a:rPr>
              <a:t>, No. 7: 2025 Edition, published 25 February 2025 </a:t>
            </a:r>
            <a:r>
              <a:rPr lang="en-GB" altLang="en-US" sz="1000" b="0" u="sng" dirty="0">
                <a:solidFill>
                  <a:srgbClr val="005F72"/>
                </a:solidFill>
                <a:latin typeface="Arial" panose="020B0604020202020204" pitchFamily="34" charset="0"/>
                <a:ea typeface="Geneva"/>
                <a:cs typeface="Arial" panose="020B0604020202020204" pitchFamily="34" charset="0"/>
              </a:rPr>
              <a:t>https://www.gov.scot/publications/summary-statistics-for-attainment-and-initial-leaver-destinations-no-7-2025-edition/pages/section-3-school-leaver-initial-destinations/</a:t>
            </a:r>
            <a:br>
              <a:rPr lang="en-GB" altLang="en-US" sz="1000" b="0" dirty="0">
                <a:latin typeface="Arial" panose="020B0604020202020204" pitchFamily="34" charset="0"/>
                <a:cs typeface="Arial" panose="020B0604020202020204" pitchFamily="34" charset="0"/>
              </a:rPr>
            </a:br>
            <a:r>
              <a:rPr lang="en-GB" sz="1000" b="1" dirty="0">
                <a:solidFill>
                  <a:schemeClr val="tx1"/>
                </a:solidFill>
                <a:latin typeface="Arial" panose="020B0604020202020204" pitchFamily="34" charset="0"/>
                <a:cs typeface="Arial" panose="020B0604020202020204" pitchFamily="34" charset="0"/>
              </a:rPr>
              <a:t>Also see </a:t>
            </a:r>
            <a:r>
              <a:rPr lang="en-GB" altLang="en-US" sz="1000" b="1" dirty="0">
                <a:solidFill>
                  <a:schemeClr val="tx1"/>
                </a:solidFill>
                <a:latin typeface="Arial" panose="020B0604020202020204" pitchFamily="34" charset="0"/>
                <a:ea typeface="Geneva"/>
                <a:cs typeface="Arial" panose="020B0604020202020204" pitchFamily="34" charset="0"/>
              </a:rPr>
              <a:t>RSA Data Matrix ‘Skills Supply’ for </a:t>
            </a:r>
            <a:r>
              <a:rPr lang="en-GB" altLang="en-US" sz="1000" b="0" dirty="0">
                <a:solidFill>
                  <a:schemeClr val="tx1"/>
                </a:solidFill>
                <a:latin typeface="Arial" panose="020B0604020202020204" pitchFamily="34" charset="0"/>
                <a:ea typeface="Geneva"/>
                <a:cs typeface="Arial" panose="020B0604020202020204" pitchFamily="34" charset="0"/>
              </a:rPr>
              <a:t>positive and negative destination figures by local authority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1" u="none"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u="none" dirty="0">
                <a:solidFill>
                  <a:schemeClr val="tx1"/>
                </a:solidFill>
                <a:latin typeface="Arial" panose="020B0604020202020204" pitchFamily="34" charset="0"/>
                <a:cs typeface="Arial" panose="020B0604020202020204" pitchFamily="34" charset="0"/>
              </a:rPr>
              <a:t>NEXT UPDATE: March 2026</a:t>
            </a:r>
          </a:p>
          <a:p>
            <a:pPr>
              <a:buFont typeface="Arial" panose="020B0604020202020204" pitchFamily="34" charset="0"/>
              <a:defRPr/>
            </a:pPr>
            <a:endParaRPr lang="en-GB" dirty="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A168A-0AB5-7249-9EA0-71F7DF5A0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725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S2 PUPIL HAS BEEN INVITED TO ATTEND A SHORT CAREERS APPOINTMENT AND PROVIDED THE FLYER NOTED HERE. </a:t>
            </a:r>
          </a:p>
          <a:p>
            <a:endParaRPr lang="en-GB" dirty="0"/>
          </a:p>
          <a:p>
            <a:r>
              <a:rPr lang="en-GB" dirty="0"/>
              <a:t>Guidance have also been using careers resources such as animal me in PSE classes. </a:t>
            </a:r>
          </a:p>
        </p:txBody>
      </p:sp>
      <p:sp>
        <p:nvSpPr>
          <p:cNvPr id="4" name="Slide Number Placeholder 3"/>
          <p:cNvSpPr>
            <a:spLocks noGrp="1"/>
          </p:cNvSpPr>
          <p:nvPr>
            <p:ph type="sldNum" sz="quarter" idx="5"/>
          </p:nvPr>
        </p:nvSpPr>
        <p:spPr/>
        <p:txBody>
          <a:bodyPr/>
          <a:lstStyle/>
          <a:p>
            <a:fld id="{8ECE53A4-D429-42C1-B542-94AFEE48BA0E}" type="slidenum">
              <a:rPr lang="en-GB" smtClean="0"/>
              <a:t>10</a:t>
            </a:fld>
            <a:endParaRPr lang="en-GB"/>
          </a:p>
        </p:txBody>
      </p:sp>
    </p:spTree>
    <p:extLst>
      <p:ext uri="{BB962C8B-B14F-4D97-AF65-F5344CB8AC3E}">
        <p14:creationId xmlns:p14="http://schemas.microsoft.com/office/powerpoint/2010/main" val="2614816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F8F6D-F7C9-743C-486D-83D847B0F4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3752E-651F-B2F5-CFCA-CD42FC958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09158B-6194-B0E1-42ED-73DF0113F380}"/>
              </a:ext>
            </a:extLst>
          </p:cNvPr>
          <p:cNvSpPr>
            <a:spLocks noGrp="1"/>
          </p:cNvSpPr>
          <p:nvPr>
            <p:ph type="body" idx="1"/>
          </p:nvPr>
        </p:nvSpPr>
        <p:spPr/>
        <p:txBody>
          <a:bodyPr/>
          <a:lstStyle/>
          <a:p>
            <a:r>
              <a:rPr lang="en-GB" dirty="0"/>
              <a:t>EACH S2 PUPIL HAS BEEN INVITED TO ATTEND A SHORT CAREERS APPOINTMENT AND PROVIDED THE FLYER NOTED HERE. </a:t>
            </a:r>
          </a:p>
          <a:p>
            <a:endParaRPr lang="en-GB" dirty="0"/>
          </a:p>
          <a:p>
            <a:r>
              <a:rPr lang="en-GB" dirty="0"/>
              <a:t>Guidance have also been using careers resources such as animal me in PSE classes. </a:t>
            </a:r>
          </a:p>
        </p:txBody>
      </p:sp>
      <p:sp>
        <p:nvSpPr>
          <p:cNvPr id="4" name="Slide Number Placeholder 3">
            <a:extLst>
              <a:ext uri="{FF2B5EF4-FFF2-40B4-BE49-F238E27FC236}">
                <a16:creationId xmlns:a16="http://schemas.microsoft.com/office/drawing/2014/main" id="{92FEB2EB-9F04-D17E-B9AF-A13D752E45E4}"/>
              </a:ext>
            </a:extLst>
          </p:cNvPr>
          <p:cNvSpPr>
            <a:spLocks noGrp="1"/>
          </p:cNvSpPr>
          <p:nvPr>
            <p:ph type="sldNum" sz="quarter" idx="5"/>
          </p:nvPr>
        </p:nvSpPr>
        <p:spPr/>
        <p:txBody>
          <a:bodyPr/>
          <a:lstStyle/>
          <a:p>
            <a:fld id="{8ECE53A4-D429-42C1-B542-94AFEE48BA0E}" type="slidenum">
              <a:rPr lang="en-GB" smtClean="0"/>
              <a:t>11</a:t>
            </a:fld>
            <a:endParaRPr lang="en-GB"/>
          </a:p>
        </p:txBody>
      </p:sp>
    </p:spTree>
    <p:extLst>
      <p:ext uri="{BB962C8B-B14F-4D97-AF65-F5344CB8AC3E}">
        <p14:creationId xmlns:p14="http://schemas.microsoft.com/office/powerpoint/2010/main" val="371758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80CE-28B3-482B-BF03-FC392EB5DE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44B007C-2EB0-4ED6-AF07-6977257C3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0900C5-F7FA-4A4E-9A58-1B2DAC9D143E}"/>
              </a:ext>
            </a:extLst>
          </p:cNvPr>
          <p:cNvSpPr>
            <a:spLocks noGrp="1"/>
          </p:cNvSpPr>
          <p:nvPr>
            <p:ph type="dt" sz="half" idx="10"/>
          </p:nvPr>
        </p:nvSpPr>
        <p:spPr/>
        <p:txBody>
          <a:bodyPr/>
          <a:lstStyle/>
          <a:p>
            <a:fld id="{0FAA1F45-7050-4FFB-B5E3-3D82BE7BADBF}" type="datetimeFigureOut">
              <a:rPr lang="en-GB" smtClean="0"/>
              <a:t>08/01/2026</a:t>
            </a:fld>
            <a:endParaRPr lang="en-GB" dirty="0"/>
          </a:p>
        </p:txBody>
      </p:sp>
      <p:sp>
        <p:nvSpPr>
          <p:cNvPr id="5" name="Footer Placeholder 4">
            <a:extLst>
              <a:ext uri="{FF2B5EF4-FFF2-40B4-BE49-F238E27FC236}">
                <a16:creationId xmlns:a16="http://schemas.microsoft.com/office/drawing/2014/main" id="{6B2B94E2-0D44-4D2D-B27A-6C6FFCAA4EE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8CA8B65-C860-4FBB-B9EA-0D1DF629BF89}"/>
              </a:ext>
            </a:extLst>
          </p:cNvPr>
          <p:cNvSpPr>
            <a:spLocks noGrp="1"/>
          </p:cNvSpPr>
          <p:nvPr>
            <p:ph type="sldNum" sz="quarter" idx="12"/>
          </p:nvPr>
        </p:nvSpPr>
        <p:spPr/>
        <p:txBody>
          <a:bodyPr/>
          <a:lstStyle/>
          <a:p>
            <a:fld id="{434BD9D2-A097-4A01-9AB7-7FD0CEE13B8F}" type="slidenum">
              <a:rPr lang="en-GB" smtClean="0"/>
              <a:t>‹#›</a:t>
            </a:fld>
            <a:endParaRPr lang="en-GB" dirty="0"/>
          </a:p>
        </p:txBody>
      </p:sp>
    </p:spTree>
    <p:extLst>
      <p:ext uri="{BB962C8B-B14F-4D97-AF65-F5344CB8AC3E}">
        <p14:creationId xmlns:p14="http://schemas.microsoft.com/office/powerpoint/2010/main" val="916613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7B4C9-8BA1-4062-A5FA-C837AE2C1D3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2664F6-F8A8-417A-B81E-4E73B26664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ACC976-B0C7-49F9-BAAE-B163FED2E717}"/>
              </a:ext>
            </a:extLst>
          </p:cNvPr>
          <p:cNvSpPr>
            <a:spLocks noGrp="1"/>
          </p:cNvSpPr>
          <p:nvPr>
            <p:ph type="dt" sz="half" idx="10"/>
          </p:nvPr>
        </p:nvSpPr>
        <p:spPr/>
        <p:txBody>
          <a:bodyPr/>
          <a:lstStyle/>
          <a:p>
            <a:fld id="{0FAA1F45-7050-4FFB-B5E3-3D82BE7BADBF}" type="datetimeFigureOut">
              <a:rPr lang="en-GB" smtClean="0"/>
              <a:t>08/01/2026</a:t>
            </a:fld>
            <a:endParaRPr lang="en-GB" dirty="0"/>
          </a:p>
        </p:txBody>
      </p:sp>
      <p:sp>
        <p:nvSpPr>
          <p:cNvPr id="5" name="Footer Placeholder 4">
            <a:extLst>
              <a:ext uri="{FF2B5EF4-FFF2-40B4-BE49-F238E27FC236}">
                <a16:creationId xmlns:a16="http://schemas.microsoft.com/office/drawing/2014/main" id="{ED990638-3FB4-4F58-9FCB-661005A432D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5D784C0-5654-4653-97D0-71BFD4D5C7BD}"/>
              </a:ext>
            </a:extLst>
          </p:cNvPr>
          <p:cNvSpPr>
            <a:spLocks noGrp="1"/>
          </p:cNvSpPr>
          <p:nvPr>
            <p:ph type="sldNum" sz="quarter" idx="12"/>
          </p:nvPr>
        </p:nvSpPr>
        <p:spPr/>
        <p:txBody>
          <a:bodyPr/>
          <a:lstStyle/>
          <a:p>
            <a:fld id="{434BD9D2-A097-4A01-9AB7-7FD0CEE13B8F}" type="slidenum">
              <a:rPr lang="en-GB" smtClean="0"/>
              <a:t>‹#›</a:t>
            </a:fld>
            <a:endParaRPr lang="en-GB" dirty="0"/>
          </a:p>
        </p:txBody>
      </p:sp>
    </p:spTree>
    <p:extLst>
      <p:ext uri="{BB962C8B-B14F-4D97-AF65-F5344CB8AC3E}">
        <p14:creationId xmlns:p14="http://schemas.microsoft.com/office/powerpoint/2010/main" val="3371468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873A4E-D755-4926-916F-C4770DCB49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FA5ECA-1845-4882-93A1-6B36A0ED43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2BD519-BD25-418E-B434-BD0693482F65}"/>
              </a:ext>
            </a:extLst>
          </p:cNvPr>
          <p:cNvSpPr>
            <a:spLocks noGrp="1"/>
          </p:cNvSpPr>
          <p:nvPr>
            <p:ph type="dt" sz="half" idx="10"/>
          </p:nvPr>
        </p:nvSpPr>
        <p:spPr/>
        <p:txBody>
          <a:bodyPr/>
          <a:lstStyle/>
          <a:p>
            <a:fld id="{0FAA1F45-7050-4FFB-B5E3-3D82BE7BADBF}" type="datetimeFigureOut">
              <a:rPr lang="en-GB" smtClean="0"/>
              <a:t>08/01/2026</a:t>
            </a:fld>
            <a:endParaRPr lang="en-GB" dirty="0"/>
          </a:p>
        </p:txBody>
      </p:sp>
      <p:sp>
        <p:nvSpPr>
          <p:cNvPr id="5" name="Footer Placeholder 4">
            <a:extLst>
              <a:ext uri="{FF2B5EF4-FFF2-40B4-BE49-F238E27FC236}">
                <a16:creationId xmlns:a16="http://schemas.microsoft.com/office/drawing/2014/main" id="{55EC790B-E527-4BCD-B8EA-92D3634C035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718BBE5-E99C-4E23-83FB-0883ABA1F1DA}"/>
              </a:ext>
            </a:extLst>
          </p:cNvPr>
          <p:cNvSpPr>
            <a:spLocks noGrp="1"/>
          </p:cNvSpPr>
          <p:nvPr>
            <p:ph type="sldNum" sz="quarter" idx="12"/>
          </p:nvPr>
        </p:nvSpPr>
        <p:spPr/>
        <p:txBody>
          <a:bodyPr/>
          <a:lstStyle/>
          <a:p>
            <a:fld id="{434BD9D2-A097-4A01-9AB7-7FD0CEE13B8F}" type="slidenum">
              <a:rPr lang="en-GB" smtClean="0"/>
              <a:t>‹#›</a:t>
            </a:fld>
            <a:endParaRPr lang="en-GB" dirty="0"/>
          </a:p>
        </p:txBody>
      </p:sp>
    </p:spTree>
    <p:extLst>
      <p:ext uri="{BB962C8B-B14F-4D97-AF65-F5344CB8AC3E}">
        <p14:creationId xmlns:p14="http://schemas.microsoft.com/office/powerpoint/2010/main" val="3161002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610600" y="6429692"/>
            <a:ext cx="2743200" cy="218439"/>
          </a:xfrm>
          <a:prstGeom prst="rect">
            <a:avLst/>
          </a:prstGeom>
        </p:spPr>
        <p:txBody>
          <a:bodyPr anchor="ctr"/>
          <a:lstStyle>
            <a:lvl1pPr defTabSz="685800">
              <a:defRPr sz="900">
                <a:solidFill>
                  <a:srgbClr val="898989"/>
                </a:solidFill>
                <a:latin typeface="Calibri"/>
                <a:ea typeface="Calibri"/>
                <a:cs typeface="Calibri"/>
                <a:sym typeface="Calibri"/>
              </a:defRPr>
            </a:lvl1pPr>
          </a:lstStyle>
          <a:p>
            <a:pPr lvl="0"/>
            <a:fld id="{86CB4B4D-7CA3-9044-876B-883B54F8677D}" type="slidenum">
              <a:t>‹#›</a:t>
            </a:fld>
            <a:endParaRPr dirty="0"/>
          </a:p>
        </p:txBody>
      </p:sp>
    </p:spTree>
    <p:extLst>
      <p:ext uri="{BB962C8B-B14F-4D97-AF65-F5344CB8AC3E}">
        <p14:creationId xmlns:p14="http://schemas.microsoft.com/office/powerpoint/2010/main" val="32739731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E0CA-4557-465D-83AB-45F6540BFB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F67E8A-2BA2-41CC-BB12-9FCD01F0A2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0CB28E-A86F-46B8-85D8-EEB096D63B9F}"/>
              </a:ext>
            </a:extLst>
          </p:cNvPr>
          <p:cNvSpPr>
            <a:spLocks noGrp="1"/>
          </p:cNvSpPr>
          <p:nvPr>
            <p:ph type="dt" sz="half" idx="10"/>
          </p:nvPr>
        </p:nvSpPr>
        <p:spPr/>
        <p:txBody>
          <a:bodyPr/>
          <a:lstStyle/>
          <a:p>
            <a:fld id="{0FAA1F45-7050-4FFB-B5E3-3D82BE7BADBF}" type="datetimeFigureOut">
              <a:rPr lang="en-GB" smtClean="0"/>
              <a:t>08/01/2026</a:t>
            </a:fld>
            <a:endParaRPr lang="en-GB" dirty="0"/>
          </a:p>
        </p:txBody>
      </p:sp>
      <p:sp>
        <p:nvSpPr>
          <p:cNvPr id="5" name="Footer Placeholder 4">
            <a:extLst>
              <a:ext uri="{FF2B5EF4-FFF2-40B4-BE49-F238E27FC236}">
                <a16:creationId xmlns:a16="http://schemas.microsoft.com/office/drawing/2014/main" id="{D2448E68-29E8-4B68-97C8-BB6F2F40C93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64B4DA3-CC5A-43BB-B46F-675041CCE80F}"/>
              </a:ext>
            </a:extLst>
          </p:cNvPr>
          <p:cNvSpPr>
            <a:spLocks noGrp="1"/>
          </p:cNvSpPr>
          <p:nvPr>
            <p:ph type="sldNum" sz="quarter" idx="12"/>
          </p:nvPr>
        </p:nvSpPr>
        <p:spPr/>
        <p:txBody>
          <a:bodyPr/>
          <a:lstStyle/>
          <a:p>
            <a:fld id="{434BD9D2-A097-4A01-9AB7-7FD0CEE13B8F}" type="slidenum">
              <a:rPr lang="en-GB" smtClean="0"/>
              <a:t>‹#›</a:t>
            </a:fld>
            <a:endParaRPr lang="en-GB" dirty="0"/>
          </a:p>
        </p:txBody>
      </p:sp>
    </p:spTree>
    <p:extLst>
      <p:ext uri="{BB962C8B-B14F-4D97-AF65-F5344CB8AC3E}">
        <p14:creationId xmlns:p14="http://schemas.microsoft.com/office/powerpoint/2010/main" val="267032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C4572-5C93-434D-B5CA-B38C84B302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DAF3A6F-78CC-4F80-BBFF-E990886C6B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8F0153C-CA32-4A79-B0C0-CDDD807B53E8}"/>
              </a:ext>
            </a:extLst>
          </p:cNvPr>
          <p:cNvSpPr>
            <a:spLocks noGrp="1"/>
          </p:cNvSpPr>
          <p:nvPr>
            <p:ph type="dt" sz="half" idx="10"/>
          </p:nvPr>
        </p:nvSpPr>
        <p:spPr/>
        <p:txBody>
          <a:bodyPr/>
          <a:lstStyle/>
          <a:p>
            <a:fld id="{0FAA1F45-7050-4FFB-B5E3-3D82BE7BADBF}" type="datetimeFigureOut">
              <a:rPr lang="en-GB" smtClean="0"/>
              <a:t>08/01/2026</a:t>
            </a:fld>
            <a:endParaRPr lang="en-GB" dirty="0"/>
          </a:p>
        </p:txBody>
      </p:sp>
      <p:sp>
        <p:nvSpPr>
          <p:cNvPr id="5" name="Footer Placeholder 4">
            <a:extLst>
              <a:ext uri="{FF2B5EF4-FFF2-40B4-BE49-F238E27FC236}">
                <a16:creationId xmlns:a16="http://schemas.microsoft.com/office/drawing/2014/main" id="{B490C8E1-5BBB-4905-ACA2-599270992A2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1688984-EFE0-43CA-AFBA-B0F17BD49466}"/>
              </a:ext>
            </a:extLst>
          </p:cNvPr>
          <p:cNvSpPr>
            <a:spLocks noGrp="1"/>
          </p:cNvSpPr>
          <p:nvPr>
            <p:ph type="sldNum" sz="quarter" idx="12"/>
          </p:nvPr>
        </p:nvSpPr>
        <p:spPr/>
        <p:txBody>
          <a:bodyPr/>
          <a:lstStyle/>
          <a:p>
            <a:fld id="{434BD9D2-A097-4A01-9AB7-7FD0CEE13B8F}" type="slidenum">
              <a:rPr lang="en-GB" smtClean="0"/>
              <a:t>‹#›</a:t>
            </a:fld>
            <a:endParaRPr lang="en-GB" dirty="0"/>
          </a:p>
        </p:txBody>
      </p:sp>
    </p:spTree>
    <p:extLst>
      <p:ext uri="{BB962C8B-B14F-4D97-AF65-F5344CB8AC3E}">
        <p14:creationId xmlns:p14="http://schemas.microsoft.com/office/powerpoint/2010/main" val="1090587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5AD0-89F8-48DD-BAD2-AD34E91132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8F2624-3350-4509-AE2F-7BBA0A834C6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C32E559-5040-46D8-8A74-9C35AAE86F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E137BBD-6A7F-49FD-BF01-614C3D5FE360}"/>
              </a:ext>
            </a:extLst>
          </p:cNvPr>
          <p:cNvSpPr>
            <a:spLocks noGrp="1"/>
          </p:cNvSpPr>
          <p:nvPr>
            <p:ph type="dt" sz="half" idx="10"/>
          </p:nvPr>
        </p:nvSpPr>
        <p:spPr/>
        <p:txBody>
          <a:bodyPr/>
          <a:lstStyle/>
          <a:p>
            <a:fld id="{0FAA1F45-7050-4FFB-B5E3-3D82BE7BADBF}" type="datetimeFigureOut">
              <a:rPr lang="en-GB" smtClean="0"/>
              <a:t>08/01/2026</a:t>
            </a:fld>
            <a:endParaRPr lang="en-GB" dirty="0"/>
          </a:p>
        </p:txBody>
      </p:sp>
      <p:sp>
        <p:nvSpPr>
          <p:cNvPr id="6" name="Footer Placeholder 5">
            <a:extLst>
              <a:ext uri="{FF2B5EF4-FFF2-40B4-BE49-F238E27FC236}">
                <a16:creationId xmlns:a16="http://schemas.microsoft.com/office/drawing/2014/main" id="{1C9473CF-830B-45FF-9A2E-55E65F18A31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D628050-363D-4324-A6DA-20CA0D197539}"/>
              </a:ext>
            </a:extLst>
          </p:cNvPr>
          <p:cNvSpPr>
            <a:spLocks noGrp="1"/>
          </p:cNvSpPr>
          <p:nvPr>
            <p:ph type="sldNum" sz="quarter" idx="12"/>
          </p:nvPr>
        </p:nvSpPr>
        <p:spPr/>
        <p:txBody>
          <a:bodyPr/>
          <a:lstStyle/>
          <a:p>
            <a:fld id="{434BD9D2-A097-4A01-9AB7-7FD0CEE13B8F}" type="slidenum">
              <a:rPr lang="en-GB" smtClean="0"/>
              <a:t>‹#›</a:t>
            </a:fld>
            <a:endParaRPr lang="en-GB" dirty="0"/>
          </a:p>
        </p:txBody>
      </p:sp>
    </p:spTree>
    <p:extLst>
      <p:ext uri="{BB962C8B-B14F-4D97-AF65-F5344CB8AC3E}">
        <p14:creationId xmlns:p14="http://schemas.microsoft.com/office/powerpoint/2010/main" val="355569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30CB-76E5-47D4-87E6-455948A8FE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F4EEE8-D82B-439F-B1A6-7477B08885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72B38E-E9A0-443E-B733-0E09C8E22B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71FE5E-9C79-4C9D-838B-7AF631496D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9145A76-FC76-4D59-B228-BDBE01F65A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D0BB354-8E33-4EC9-8591-0DD7F1BE8C77}"/>
              </a:ext>
            </a:extLst>
          </p:cNvPr>
          <p:cNvSpPr>
            <a:spLocks noGrp="1"/>
          </p:cNvSpPr>
          <p:nvPr>
            <p:ph type="dt" sz="half" idx="10"/>
          </p:nvPr>
        </p:nvSpPr>
        <p:spPr/>
        <p:txBody>
          <a:bodyPr/>
          <a:lstStyle/>
          <a:p>
            <a:fld id="{0FAA1F45-7050-4FFB-B5E3-3D82BE7BADBF}" type="datetimeFigureOut">
              <a:rPr lang="en-GB" smtClean="0"/>
              <a:t>08/01/2026</a:t>
            </a:fld>
            <a:endParaRPr lang="en-GB" dirty="0"/>
          </a:p>
        </p:txBody>
      </p:sp>
      <p:sp>
        <p:nvSpPr>
          <p:cNvPr id="8" name="Footer Placeholder 7">
            <a:extLst>
              <a:ext uri="{FF2B5EF4-FFF2-40B4-BE49-F238E27FC236}">
                <a16:creationId xmlns:a16="http://schemas.microsoft.com/office/drawing/2014/main" id="{C00B030D-E686-474A-89A7-0426B574BB99}"/>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7B4B3A5F-3F3F-411A-B28C-8360B8E4FC44}"/>
              </a:ext>
            </a:extLst>
          </p:cNvPr>
          <p:cNvSpPr>
            <a:spLocks noGrp="1"/>
          </p:cNvSpPr>
          <p:nvPr>
            <p:ph type="sldNum" sz="quarter" idx="12"/>
          </p:nvPr>
        </p:nvSpPr>
        <p:spPr/>
        <p:txBody>
          <a:bodyPr/>
          <a:lstStyle/>
          <a:p>
            <a:fld id="{434BD9D2-A097-4A01-9AB7-7FD0CEE13B8F}" type="slidenum">
              <a:rPr lang="en-GB" smtClean="0"/>
              <a:t>‹#›</a:t>
            </a:fld>
            <a:endParaRPr lang="en-GB" dirty="0"/>
          </a:p>
        </p:txBody>
      </p:sp>
    </p:spTree>
    <p:extLst>
      <p:ext uri="{BB962C8B-B14F-4D97-AF65-F5344CB8AC3E}">
        <p14:creationId xmlns:p14="http://schemas.microsoft.com/office/powerpoint/2010/main" val="1601792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BE45E-CCC2-4EAE-B2A6-C97401FBC98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D59BA2B-F7AE-4DF8-A3AE-9D45D3CFA0D7}"/>
              </a:ext>
            </a:extLst>
          </p:cNvPr>
          <p:cNvSpPr>
            <a:spLocks noGrp="1"/>
          </p:cNvSpPr>
          <p:nvPr>
            <p:ph type="dt" sz="half" idx="10"/>
          </p:nvPr>
        </p:nvSpPr>
        <p:spPr/>
        <p:txBody>
          <a:bodyPr/>
          <a:lstStyle/>
          <a:p>
            <a:fld id="{0FAA1F45-7050-4FFB-B5E3-3D82BE7BADBF}" type="datetimeFigureOut">
              <a:rPr lang="en-GB" smtClean="0"/>
              <a:t>08/01/2026</a:t>
            </a:fld>
            <a:endParaRPr lang="en-GB" dirty="0"/>
          </a:p>
        </p:txBody>
      </p:sp>
      <p:sp>
        <p:nvSpPr>
          <p:cNvPr id="4" name="Footer Placeholder 3">
            <a:extLst>
              <a:ext uri="{FF2B5EF4-FFF2-40B4-BE49-F238E27FC236}">
                <a16:creationId xmlns:a16="http://schemas.microsoft.com/office/drawing/2014/main" id="{9171B5B9-EAC1-482C-9004-BFEF613DDA0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DEAA4E5-EE30-4B69-A3AE-A1D24255EB41}"/>
              </a:ext>
            </a:extLst>
          </p:cNvPr>
          <p:cNvSpPr>
            <a:spLocks noGrp="1"/>
          </p:cNvSpPr>
          <p:nvPr>
            <p:ph type="sldNum" sz="quarter" idx="12"/>
          </p:nvPr>
        </p:nvSpPr>
        <p:spPr/>
        <p:txBody>
          <a:bodyPr/>
          <a:lstStyle/>
          <a:p>
            <a:fld id="{434BD9D2-A097-4A01-9AB7-7FD0CEE13B8F}" type="slidenum">
              <a:rPr lang="en-GB" smtClean="0"/>
              <a:t>‹#›</a:t>
            </a:fld>
            <a:endParaRPr lang="en-GB" dirty="0"/>
          </a:p>
        </p:txBody>
      </p:sp>
    </p:spTree>
    <p:extLst>
      <p:ext uri="{BB962C8B-B14F-4D97-AF65-F5344CB8AC3E}">
        <p14:creationId xmlns:p14="http://schemas.microsoft.com/office/powerpoint/2010/main" val="206890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94ADA5-7665-4AD9-AA45-693746D9900E}"/>
              </a:ext>
            </a:extLst>
          </p:cNvPr>
          <p:cNvSpPr>
            <a:spLocks noGrp="1"/>
          </p:cNvSpPr>
          <p:nvPr>
            <p:ph type="dt" sz="half" idx="10"/>
          </p:nvPr>
        </p:nvSpPr>
        <p:spPr/>
        <p:txBody>
          <a:bodyPr/>
          <a:lstStyle/>
          <a:p>
            <a:fld id="{0FAA1F45-7050-4FFB-B5E3-3D82BE7BADBF}" type="datetimeFigureOut">
              <a:rPr lang="en-GB" smtClean="0"/>
              <a:t>08/01/2026</a:t>
            </a:fld>
            <a:endParaRPr lang="en-GB" dirty="0"/>
          </a:p>
        </p:txBody>
      </p:sp>
      <p:sp>
        <p:nvSpPr>
          <p:cNvPr id="3" name="Footer Placeholder 2">
            <a:extLst>
              <a:ext uri="{FF2B5EF4-FFF2-40B4-BE49-F238E27FC236}">
                <a16:creationId xmlns:a16="http://schemas.microsoft.com/office/drawing/2014/main" id="{019441C1-4557-435C-96B4-7A03878EAC29}"/>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8C165F41-FB1C-44B2-81D7-AAA5AB2421F0}"/>
              </a:ext>
            </a:extLst>
          </p:cNvPr>
          <p:cNvSpPr>
            <a:spLocks noGrp="1"/>
          </p:cNvSpPr>
          <p:nvPr>
            <p:ph type="sldNum" sz="quarter" idx="12"/>
          </p:nvPr>
        </p:nvSpPr>
        <p:spPr/>
        <p:txBody>
          <a:bodyPr/>
          <a:lstStyle/>
          <a:p>
            <a:fld id="{434BD9D2-A097-4A01-9AB7-7FD0CEE13B8F}" type="slidenum">
              <a:rPr lang="en-GB" smtClean="0"/>
              <a:t>‹#›</a:t>
            </a:fld>
            <a:endParaRPr lang="en-GB" dirty="0"/>
          </a:p>
        </p:txBody>
      </p:sp>
    </p:spTree>
    <p:extLst>
      <p:ext uri="{BB962C8B-B14F-4D97-AF65-F5344CB8AC3E}">
        <p14:creationId xmlns:p14="http://schemas.microsoft.com/office/powerpoint/2010/main" val="236149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DF0E-73EA-4A24-A720-6BBD27B55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DD95F2-F91A-46A6-AB96-2748B094A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790175-154B-47AA-A781-FA916696F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F1E383-3DA0-48D9-8881-D2FE39B8CCFE}"/>
              </a:ext>
            </a:extLst>
          </p:cNvPr>
          <p:cNvSpPr>
            <a:spLocks noGrp="1"/>
          </p:cNvSpPr>
          <p:nvPr>
            <p:ph type="dt" sz="half" idx="10"/>
          </p:nvPr>
        </p:nvSpPr>
        <p:spPr/>
        <p:txBody>
          <a:bodyPr/>
          <a:lstStyle/>
          <a:p>
            <a:fld id="{0FAA1F45-7050-4FFB-B5E3-3D82BE7BADBF}" type="datetimeFigureOut">
              <a:rPr lang="en-GB" smtClean="0"/>
              <a:t>08/01/2026</a:t>
            </a:fld>
            <a:endParaRPr lang="en-GB" dirty="0"/>
          </a:p>
        </p:txBody>
      </p:sp>
      <p:sp>
        <p:nvSpPr>
          <p:cNvPr id="6" name="Footer Placeholder 5">
            <a:extLst>
              <a:ext uri="{FF2B5EF4-FFF2-40B4-BE49-F238E27FC236}">
                <a16:creationId xmlns:a16="http://schemas.microsoft.com/office/drawing/2014/main" id="{D5A56C28-5A2D-4055-AC71-ADAD4FC443D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E2FF2B7-D847-415E-95EF-00271720391B}"/>
              </a:ext>
            </a:extLst>
          </p:cNvPr>
          <p:cNvSpPr>
            <a:spLocks noGrp="1"/>
          </p:cNvSpPr>
          <p:nvPr>
            <p:ph type="sldNum" sz="quarter" idx="12"/>
          </p:nvPr>
        </p:nvSpPr>
        <p:spPr/>
        <p:txBody>
          <a:bodyPr/>
          <a:lstStyle/>
          <a:p>
            <a:fld id="{434BD9D2-A097-4A01-9AB7-7FD0CEE13B8F}" type="slidenum">
              <a:rPr lang="en-GB" smtClean="0"/>
              <a:t>‹#›</a:t>
            </a:fld>
            <a:endParaRPr lang="en-GB" dirty="0"/>
          </a:p>
        </p:txBody>
      </p:sp>
    </p:spTree>
    <p:extLst>
      <p:ext uri="{BB962C8B-B14F-4D97-AF65-F5344CB8AC3E}">
        <p14:creationId xmlns:p14="http://schemas.microsoft.com/office/powerpoint/2010/main" val="2589175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15B9-3893-4117-ACA1-3C9EFE8C23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7A8E0EC-E467-43B3-8F27-6501639B90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AB6103F2-2D8D-4087-BB10-AD55B1D64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112CA8-22FC-47D3-A6B4-00FE72CEDE31}"/>
              </a:ext>
            </a:extLst>
          </p:cNvPr>
          <p:cNvSpPr>
            <a:spLocks noGrp="1"/>
          </p:cNvSpPr>
          <p:nvPr>
            <p:ph type="dt" sz="half" idx="10"/>
          </p:nvPr>
        </p:nvSpPr>
        <p:spPr/>
        <p:txBody>
          <a:bodyPr/>
          <a:lstStyle/>
          <a:p>
            <a:fld id="{0FAA1F45-7050-4FFB-B5E3-3D82BE7BADBF}" type="datetimeFigureOut">
              <a:rPr lang="en-GB" smtClean="0"/>
              <a:t>08/01/2026</a:t>
            </a:fld>
            <a:endParaRPr lang="en-GB" dirty="0"/>
          </a:p>
        </p:txBody>
      </p:sp>
      <p:sp>
        <p:nvSpPr>
          <p:cNvPr id="6" name="Footer Placeholder 5">
            <a:extLst>
              <a:ext uri="{FF2B5EF4-FFF2-40B4-BE49-F238E27FC236}">
                <a16:creationId xmlns:a16="http://schemas.microsoft.com/office/drawing/2014/main" id="{413AFAE3-B78D-475B-9937-781D53A535A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FC44A6E-B46D-46AF-B82D-436CBF728AC8}"/>
              </a:ext>
            </a:extLst>
          </p:cNvPr>
          <p:cNvSpPr>
            <a:spLocks noGrp="1"/>
          </p:cNvSpPr>
          <p:nvPr>
            <p:ph type="sldNum" sz="quarter" idx="12"/>
          </p:nvPr>
        </p:nvSpPr>
        <p:spPr/>
        <p:txBody>
          <a:bodyPr/>
          <a:lstStyle/>
          <a:p>
            <a:fld id="{434BD9D2-A097-4A01-9AB7-7FD0CEE13B8F}" type="slidenum">
              <a:rPr lang="en-GB" smtClean="0"/>
              <a:t>‹#›</a:t>
            </a:fld>
            <a:endParaRPr lang="en-GB" dirty="0"/>
          </a:p>
        </p:txBody>
      </p:sp>
    </p:spTree>
    <p:extLst>
      <p:ext uri="{BB962C8B-B14F-4D97-AF65-F5344CB8AC3E}">
        <p14:creationId xmlns:p14="http://schemas.microsoft.com/office/powerpoint/2010/main" val="265280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30280-C80E-4B70-AEA8-B923D0D15A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721A8F-30D9-49D7-B42D-F978971CD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73CF80-9D42-4C0C-9CCA-865AA6DB59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A1F45-7050-4FFB-B5E3-3D82BE7BADBF}" type="datetimeFigureOut">
              <a:rPr lang="en-GB" smtClean="0"/>
              <a:t>08/01/2026</a:t>
            </a:fld>
            <a:endParaRPr lang="en-GB" dirty="0"/>
          </a:p>
        </p:txBody>
      </p:sp>
      <p:sp>
        <p:nvSpPr>
          <p:cNvPr id="5" name="Footer Placeholder 4">
            <a:extLst>
              <a:ext uri="{FF2B5EF4-FFF2-40B4-BE49-F238E27FC236}">
                <a16:creationId xmlns:a16="http://schemas.microsoft.com/office/drawing/2014/main" id="{F083FD8A-89BA-4566-AD39-B5AA8713B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49B97BF-C6FE-4891-9C40-278206C0A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BD9D2-A097-4A01-9AB7-7FD0CEE13B8F}" type="slidenum">
              <a:rPr lang="en-GB" smtClean="0"/>
              <a:t>‹#›</a:t>
            </a:fld>
            <a:endParaRPr lang="en-GB" dirty="0"/>
          </a:p>
        </p:txBody>
      </p:sp>
    </p:spTree>
    <p:extLst>
      <p:ext uri="{BB962C8B-B14F-4D97-AF65-F5344CB8AC3E}">
        <p14:creationId xmlns:p14="http://schemas.microsoft.com/office/powerpoint/2010/main" val="25571727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oyalhighschool.co.uk/course-choic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youtube.com/watch?v=FqTzgEFhdO4"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50.png"/><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digital.ucas.com/coursedisplay/results/courses?searchTerm=criminology&amp;studyYear=2026&amp;destination=Undergraduate&amp;regions=Scotland&amp;postcodeDistanceSystem=imperial&amp;pageNumber=1&amp;sort=MostRelevant&amp;clearingPreference=None" TargetMode="Externa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hyperlink" Target="https://www.edinburghcollege.ac.uk/courses/full-time-cours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npfs.org.uk/wp-content/uploads/2015/06/nutshells_pathway_E.pdf" TargetMode="External"/><Relationship Id="rId1" Type="http://schemas.openxmlformats.org/officeDocument/2006/relationships/slideLayout" Target="../slideLayouts/slideLayout12.xml"/><Relationship Id="rId5" Type="http://schemas.openxmlformats.org/officeDocument/2006/relationships/hyperlink" Target="https://royalhighschool.co.uk/faculty-pathways/" TargetMode="Externa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oleObject" Target="../embeddings/oleObject1.bin"/><Relationship Id="rId1" Type="http://schemas.openxmlformats.org/officeDocument/2006/relationships/slideLayout" Target="../slideLayouts/slideLayout12.xml"/><Relationship Id="rId4" Type="http://schemas.openxmlformats.org/officeDocument/2006/relationships/hyperlink" Target="https://royalhighschool.co.uk/course-choic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oleObject" Target="../embeddings/oleObject2.bin"/><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oleObject" Target="../embeddings/oleObject3.bin"/><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61.emf"/><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s://royalhighschool.co.uk/faculty-pathway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hyperlink" Target="mailto:kerry.jannetta@currie.edin.sch.uk" TargetMode="External"/><Relationship Id="rId13" Type="http://schemas.openxmlformats.org/officeDocument/2006/relationships/hyperlink" Target="mailto:Hannah.Sim@royalhigh.edin.sch.uk" TargetMode="External"/><Relationship Id="rId3" Type="http://schemas.openxmlformats.org/officeDocument/2006/relationships/hyperlink" Target="mailto:Jennifer.Menzies@royalhigh.edin.sch.uk" TargetMode="External"/><Relationship Id="rId7" Type="http://schemas.openxmlformats.org/officeDocument/2006/relationships/hyperlink" Target="mailto:Claire.Devlin@royalhigh.edin.sch.uk" TargetMode="External"/><Relationship Id="rId12" Type="http://schemas.openxmlformats.org/officeDocument/2006/relationships/hyperlink" Target="mailto:robert.watson@royalhigh.edin.sch.uk" TargetMode="External"/><Relationship Id="rId2" Type="http://schemas.openxmlformats.org/officeDocument/2006/relationships/image" Target="../media/image1.png"/><Relationship Id="rId16" Type="http://schemas.openxmlformats.org/officeDocument/2006/relationships/hyperlink" Target="mailto:Louise.Winser@sds.co.uk" TargetMode="External"/><Relationship Id="rId1" Type="http://schemas.openxmlformats.org/officeDocument/2006/relationships/slideLayout" Target="../slideLayouts/slideLayout1.xml"/><Relationship Id="rId6" Type="http://schemas.openxmlformats.org/officeDocument/2006/relationships/hyperlink" Target="mailto:Lewis.Whale@royalhigh.edin.sch.uk" TargetMode="External"/><Relationship Id="rId11" Type="http://schemas.openxmlformats.org/officeDocument/2006/relationships/hyperlink" Target="mailto:shauna.mccallion@royalhigh.edin.sch.uk" TargetMode="External"/><Relationship Id="rId5" Type="http://schemas.openxmlformats.org/officeDocument/2006/relationships/hyperlink" Target="mailto:Maxine.Hughes@royalhigh.edin.sch.uk" TargetMode="External"/><Relationship Id="rId15" Type="http://schemas.openxmlformats.org/officeDocument/2006/relationships/hyperlink" Target="mailto:Deborah.Hislop@royalhigh.edin.sch.uk" TargetMode="External"/><Relationship Id="rId10" Type="http://schemas.openxmlformats.org/officeDocument/2006/relationships/hyperlink" Target="mailto:alexander.3.hagart@royalhigh.edin.sch.uk" TargetMode="External"/><Relationship Id="rId4" Type="http://schemas.openxmlformats.org/officeDocument/2006/relationships/hyperlink" Target="mailto:Nicola.Casey@royalhigh.edin.sch.uk" TargetMode="External"/><Relationship Id="rId9" Type="http://schemas.openxmlformats.org/officeDocument/2006/relationships/hyperlink" Target="mailto:Scott.Rodger@royalhigh.edin.sch.uk" TargetMode="External"/><Relationship Id="rId14" Type="http://schemas.openxmlformats.org/officeDocument/2006/relationships/hyperlink" Target="mailto:amy.hogg@royalhigh.edin.sch.uk"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www.edinburghcollege.ac.uk/" TargetMode="External"/><Relationship Id="rId3" Type="http://schemas.openxmlformats.org/officeDocument/2006/relationships/hyperlink" Target="http://www.myworldofwork.co.uk/" TargetMode="External"/><Relationship Id="rId7" Type="http://schemas.openxmlformats.org/officeDocument/2006/relationships/hyperlink" Target="http://www.leapsonline.org/"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ucas.com/" TargetMode="External"/><Relationship Id="rId5" Type="http://schemas.openxmlformats.org/officeDocument/2006/relationships/hyperlink" Target="http://www.thecompleteuniversityguide.co.uk/" TargetMode="External"/><Relationship Id="rId10" Type="http://schemas.openxmlformats.org/officeDocument/2006/relationships/hyperlink" Target="https://www.npfs.org.uk/downloads/" TargetMode="External"/><Relationship Id="rId4" Type="http://schemas.openxmlformats.org/officeDocument/2006/relationships/hyperlink" Target="https://daydreambelievers.co.uk/qualification" TargetMode="External"/><Relationship Id="rId9" Type="http://schemas.openxmlformats.org/officeDocument/2006/relationships/hyperlink" Target="https://www.sqa.org.uk/sqa/45625.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2.svg"/><Relationship Id="rId5" Type="http://schemas.openxmlformats.org/officeDocument/2006/relationships/diagramQuickStyle" Target="../diagrams/quickStyle1.xml"/><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20.sv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3" Type="http://schemas.openxmlformats.org/officeDocument/2006/relationships/image" Target="../media/image28.emf"/><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5.svg"/><Relationship Id="rId5" Type="http://schemas.openxmlformats.org/officeDocument/2006/relationships/image" Target="../media/image30.png"/><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29.emf"/><Relationship Id="rId9" Type="http://schemas.openxmlformats.org/officeDocument/2006/relationships/chart" Target="../charts/chart1.xml"/><Relationship Id="rId14" Type="http://schemas.openxmlformats.org/officeDocument/2006/relationships/slide" Target="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020D-2557-4130-B3D8-074F3C365FE6}"/>
              </a:ext>
            </a:extLst>
          </p:cNvPr>
          <p:cNvSpPr>
            <a:spLocks noGrp="1"/>
          </p:cNvSpPr>
          <p:nvPr>
            <p:ph type="ctrTitle"/>
          </p:nvPr>
        </p:nvSpPr>
        <p:spPr>
          <a:xfrm>
            <a:off x="4816248" y="3037903"/>
            <a:ext cx="6090291" cy="925489"/>
          </a:xfrm>
        </p:spPr>
        <p:txBody>
          <a:bodyPr>
            <a:noAutofit/>
          </a:bodyPr>
          <a:lstStyle/>
          <a:p>
            <a:br>
              <a:rPr lang="en-GB" sz="4800" dirty="0"/>
            </a:br>
            <a:br>
              <a:rPr lang="en-GB" sz="4800" dirty="0"/>
            </a:br>
            <a:r>
              <a:rPr lang="en-GB" sz="4800" dirty="0"/>
              <a:t>S2 into S3 </a:t>
            </a:r>
            <a:br>
              <a:rPr lang="en-GB" sz="4800" dirty="0"/>
            </a:br>
            <a:r>
              <a:rPr lang="en-GB" sz="4800" dirty="0"/>
              <a:t>Course Choice Information Evening </a:t>
            </a:r>
            <a:br>
              <a:rPr lang="en-GB" sz="4800" dirty="0"/>
            </a:br>
            <a:br>
              <a:rPr lang="en-GB" sz="4800" dirty="0"/>
            </a:br>
            <a:br>
              <a:rPr lang="en-GB" sz="3200" dirty="0"/>
            </a:br>
            <a:r>
              <a:rPr lang="en-GB" sz="3200" dirty="0"/>
              <a:t>08/01/2026</a:t>
            </a:r>
          </a:p>
        </p:txBody>
      </p:sp>
      <p:pic>
        <p:nvPicPr>
          <p:cNvPr id="5" name="Picture 4">
            <a:extLst>
              <a:ext uri="{FF2B5EF4-FFF2-40B4-BE49-F238E27FC236}">
                <a16:creationId xmlns:a16="http://schemas.microsoft.com/office/drawing/2014/main" id="{C588B423-1959-4588-A266-5186C1E2D768}"/>
              </a:ext>
            </a:extLst>
          </p:cNvPr>
          <p:cNvPicPr>
            <a:picLocks noChangeAspect="1"/>
          </p:cNvPicPr>
          <p:nvPr/>
        </p:nvPicPr>
        <p:blipFill>
          <a:blip r:embed="rId2"/>
          <a:stretch>
            <a:fillRect/>
          </a:stretch>
        </p:blipFill>
        <p:spPr>
          <a:xfrm>
            <a:off x="16778" y="165"/>
            <a:ext cx="3619734" cy="6857835"/>
          </a:xfrm>
          <a:prstGeom prst="rect">
            <a:avLst/>
          </a:prstGeom>
        </p:spPr>
      </p:pic>
      <p:sp>
        <p:nvSpPr>
          <p:cNvPr id="4" name="Rectangle 3">
            <a:extLst>
              <a:ext uri="{FF2B5EF4-FFF2-40B4-BE49-F238E27FC236}">
                <a16:creationId xmlns:a16="http://schemas.microsoft.com/office/drawing/2014/main" id="{2948AC7A-2201-E90B-34DE-811FBCCF448C}"/>
              </a:ext>
            </a:extLst>
          </p:cNvPr>
          <p:cNvSpPr/>
          <p:nvPr/>
        </p:nvSpPr>
        <p:spPr>
          <a:xfrm>
            <a:off x="4377067" y="4080142"/>
            <a:ext cx="6962126" cy="2585323"/>
          </a:xfrm>
          <a:prstGeom prst="rect">
            <a:avLst/>
          </a:prstGeom>
        </p:spPr>
        <p:txBody>
          <a:bodyPr wrap="square" lIns="91440" tIns="45720" rIns="91440" bIns="45720" anchor="t">
            <a:spAutoFit/>
          </a:bodyPr>
          <a:lstStyle/>
          <a:p>
            <a:pPr fontAlgn="base"/>
            <a:endParaRPr lang="en-GB" dirty="0"/>
          </a:p>
          <a:p>
            <a:pPr fontAlgn="base"/>
            <a:r>
              <a:rPr lang="en-GB" dirty="0"/>
              <a:t>Tonight's presentation will be uploaded to:</a:t>
            </a:r>
            <a:endParaRPr lang="en-GB" dirty="0">
              <a:ea typeface="Calibri" panose="020F0502020204030204"/>
              <a:cs typeface="Calibri" panose="020F0502020204030204"/>
            </a:endParaRPr>
          </a:p>
          <a:p>
            <a:r>
              <a:rPr lang="en-GB" dirty="0">
                <a:ea typeface="+mn-lt"/>
                <a:cs typeface="+mn-lt"/>
                <a:hlinkClick r:id="rId3"/>
              </a:rPr>
              <a:t>Course Choice – The Royal High School</a:t>
            </a:r>
            <a:endParaRPr lang="en-GB" dirty="0"/>
          </a:p>
          <a:p>
            <a:endParaRPr lang="en-GB" dirty="0">
              <a:cs typeface="Calibri" panose="020F0502020204030204"/>
            </a:endParaRPr>
          </a:p>
          <a:p>
            <a:r>
              <a:rPr lang="en-GB" dirty="0">
                <a:cs typeface="Calibri" panose="020F0502020204030204"/>
              </a:rPr>
              <a:t>The S1-S3 Option Choices Skills Development Scotland webinar is available here:</a:t>
            </a:r>
          </a:p>
          <a:p>
            <a:r>
              <a:rPr lang="en-GB" dirty="0">
                <a:hlinkClick r:id="rId4"/>
              </a:rPr>
              <a:t>Option Choices webinar for parents and carers of S1 to S3 pupils</a:t>
            </a:r>
            <a:endParaRPr lang="en-GB" dirty="0"/>
          </a:p>
          <a:p>
            <a:endParaRPr lang="en-GB" dirty="0"/>
          </a:p>
          <a:p>
            <a:pPr fontAlgn="base"/>
            <a:endParaRPr lang="en-GB" dirty="0">
              <a:ea typeface="Calibri" panose="020F0502020204030204"/>
              <a:cs typeface="Calibri" panose="020F0502020204030204"/>
            </a:endParaRPr>
          </a:p>
        </p:txBody>
      </p:sp>
    </p:spTree>
    <p:extLst>
      <p:ext uri="{BB962C8B-B14F-4D97-AF65-F5344CB8AC3E}">
        <p14:creationId xmlns:p14="http://schemas.microsoft.com/office/powerpoint/2010/main" val="4100049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oster of a person&#10;&#10;AI-generated content may be incorrect.">
            <a:extLst>
              <a:ext uri="{FF2B5EF4-FFF2-40B4-BE49-F238E27FC236}">
                <a16:creationId xmlns:a16="http://schemas.microsoft.com/office/drawing/2014/main" id="{D98FD6F6-FDE1-12C6-0A97-291EED217E1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9217" y="104055"/>
            <a:ext cx="4700711" cy="6649890"/>
          </a:xfrm>
          <a:prstGeom prst="rect">
            <a:avLst/>
          </a:prstGeom>
          <a:noFill/>
          <a:ln>
            <a:noFill/>
          </a:ln>
        </p:spPr>
      </p:pic>
      <p:pic>
        <p:nvPicPr>
          <p:cNvPr id="6" name="Picture 5">
            <a:extLst>
              <a:ext uri="{FF2B5EF4-FFF2-40B4-BE49-F238E27FC236}">
                <a16:creationId xmlns:a16="http://schemas.microsoft.com/office/drawing/2014/main" id="{9685E43B-ED95-01EE-F425-DD707CA05DE1}"/>
              </a:ext>
            </a:extLst>
          </p:cNvPr>
          <p:cNvPicPr>
            <a:picLocks noChangeAspect="1"/>
          </p:cNvPicPr>
          <p:nvPr/>
        </p:nvPicPr>
        <p:blipFill>
          <a:blip r:embed="rId4"/>
          <a:stretch>
            <a:fillRect/>
          </a:stretch>
        </p:blipFill>
        <p:spPr>
          <a:xfrm>
            <a:off x="5162879" y="674254"/>
            <a:ext cx="6883400" cy="5006109"/>
          </a:xfrm>
          <a:prstGeom prst="rect">
            <a:avLst/>
          </a:prstGeom>
        </p:spPr>
      </p:pic>
    </p:spTree>
    <p:extLst>
      <p:ext uri="{BB962C8B-B14F-4D97-AF65-F5344CB8AC3E}">
        <p14:creationId xmlns:p14="http://schemas.microsoft.com/office/powerpoint/2010/main" val="724394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A9BB6-C58E-3A75-4079-8FE260F04552}"/>
            </a:ext>
          </a:extLst>
        </p:cNvPr>
        <p:cNvGrpSpPr/>
        <p:nvPr/>
      </p:nvGrpSpPr>
      <p:grpSpPr>
        <a:xfrm>
          <a:off x="0" y="0"/>
          <a:ext cx="0" cy="0"/>
          <a:chOff x="0" y="0"/>
          <a:chExt cx="0" cy="0"/>
        </a:xfrm>
      </p:grpSpPr>
      <p:pic>
        <p:nvPicPr>
          <p:cNvPr id="4" name="Content Placeholder 3" descr="A poster of a person&#10;&#10;AI-generated content may be incorrect.">
            <a:extLst>
              <a:ext uri="{FF2B5EF4-FFF2-40B4-BE49-F238E27FC236}">
                <a16:creationId xmlns:a16="http://schemas.microsoft.com/office/drawing/2014/main" id="{CD049802-ED52-51E2-5A69-A1CFCC7A4BB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9217" y="104055"/>
            <a:ext cx="4700711" cy="6649890"/>
          </a:xfrm>
          <a:prstGeom prst="rect">
            <a:avLst/>
          </a:prstGeom>
          <a:noFill/>
          <a:ln>
            <a:noFill/>
          </a:ln>
        </p:spPr>
      </p:pic>
      <p:sp>
        <p:nvSpPr>
          <p:cNvPr id="2" name="TextBox 1">
            <a:extLst>
              <a:ext uri="{FF2B5EF4-FFF2-40B4-BE49-F238E27FC236}">
                <a16:creationId xmlns:a16="http://schemas.microsoft.com/office/drawing/2014/main" id="{4600B4A6-5FE8-445A-C4A5-7656BA74E59E}"/>
              </a:ext>
            </a:extLst>
          </p:cNvPr>
          <p:cNvSpPr txBox="1"/>
          <p:nvPr/>
        </p:nvSpPr>
        <p:spPr>
          <a:xfrm>
            <a:off x="5558319" y="873303"/>
            <a:ext cx="5957406" cy="4401205"/>
          </a:xfrm>
          <a:prstGeom prst="rect">
            <a:avLst/>
          </a:prstGeom>
          <a:noFill/>
        </p:spPr>
        <p:txBody>
          <a:bodyPr wrap="square" rtlCol="0">
            <a:spAutoFit/>
          </a:bodyPr>
          <a:lstStyle/>
          <a:p>
            <a:r>
              <a:rPr lang="en-GB" sz="2800" dirty="0"/>
              <a:t>If your S2 pupil has missed out on their appointment,  please ask them to pop into the library at either break or lunchtime this week and next and they will be made a priority appointment. </a:t>
            </a:r>
          </a:p>
          <a:p>
            <a:endParaRPr lang="en-GB" sz="2800" dirty="0"/>
          </a:p>
          <a:p>
            <a:r>
              <a:rPr lang="en-GB" sz="2800" dirty="0"/>
              <a:t>As best we can, we have offered mop up appointments and extra dates to accommodate illness and other absences. </a:t>
            </a:r>
          </a:p>
        </p:txBody>
      </p:sp>
    </p:spTree>
    <p:extLst>
      <p:ext uri="{BB962C8B-B14F-4D97-AF65-F5344CB8AC3E}">
        <p14:creationId xmlns:p14="http://schemas.microsoft.com/office/powerpoint/2010/main" val="4203907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9F4D8DC1-2979-31DC-3E60-90A32E5D33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76" b="2356"/>
          <a:stretch/>
        </p:blipFill>
        <p:spPr bwMode="auto">
          <a:xfrm>
            <a:off x="4982237" y="-1"/>
            <a:ext cx="6514438" cy="684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D60495F-6695-BF21-3C22-9AB3B08F8114}"/>
              </a:ext>
            </a:extLst>
          </p:cNvPr>
          <p:cNvPicPr>
            <a:picLocks noChangeAspect="1"/>
          </p:cNvPicPr>
          <p:nvPr/>
        </p:nvPicPr>
        <p:blipFill>
          <a:blip r:embed="rId4"/>
          <a:stretch>
            <a:fillRect/>
          </a:stretch>
        </p:blipFill>
        <p:spPr>
          <a:xfrm>
            <a:off x="261799" y="2055772"/>
            <a:ext cx="4135807" cy="3101855"/>
          </a:xfrm>
          <a:prstGeom prst="rect">
            <a:avLst/>
          </a:prstGeom>
        </p:spPr>
      </p:pic>
    </p:spTree>
    <p:extLst>
      <p:ext uri="{BB962C8B-B14F-4D97-AF65-F5344CB8AC3E}">
        <p14:creationId xmlns:p14="http://schemas.microsoft.com/office/powerpoint/2010/main" val="496737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5A03F6-DC66-A986-88C7-95A659820102}"/>
              </a:ext>
            </a:extLst>
          </p:cNvPr>
          <p:cNvSpPr/>
          <p:nvPr/>
        </p:nvSpPr>
        <p:spPr>
          <a:xfrm>
            <a:off x="1647728" y="403088"/>
            <a:ext cx="9144000" cy="575765"/>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399E99D-1D6C-4107-9AC5-07EADC197205}"/>
              </a:ext>
            </a:extLst>
          </p:cNvPr>
          <p:cNvSpPr txBox="1"/>
          <p:nvPr/>
        </p:nvSpPr>
        <p:spPr>
          <a:xfrm>
            <a:off x="1524000" y="444985"/>
            <a:ext cx="9144000" cy="461665"/>
          </a:xfrm>
          <a:prstGeom prst="rect">
            <a:avLst/>
          </a:prstGeom>
          <a:no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Schools Leaver Qualifications – Gender Bias</a:t>
            </a:r>
          </a:p>
        </p:txBody>
      </p:sp>
      <p:sp>
        <p:nvSpPr>
          <p:cNvPr id="16" name="TextBox 15">
            <a:extLst>
              <a:ext uri="{FF2B5EF4-FFF2-40B4-BE49-F238E27FC236}">
                <a16:creationId xmlns:a16="http://schemas.microsoft.com/office/drawing/2014/main" id="{1615B10E-FD1A-4765-8EA7-163D533A0A88}"/>
              </a:ext>
            </a:extLst>
          </p:cNvPr>
          <p:cNvSpPr txBox="1"/>
          <p:nvPr/>
        </p:nvSpPr>
        <p:spPr>
          <a:xfrm>
            <a:off x="4689600" y="6282455"/>
            <a:ext cx="7047346" cy="477054"/>
          </a:xfrm>
          <a:prstGeom prst="rect">
            <a:avLst/>
          </a:prstGeom>
          <a:noFill/>
        </p:spPr>
        <p:txBody>
          <a:bodyPr wrap="square">
            <a:spAutoFit/>
          </a:bodyPr>
          <a:lstStyle/>
          <a:p>
            <a:pPr algn="r"/>
            <a:endParaRPr lang="en-GB" altLang="en-US" sz="1100" b="1" dirty="0">
              <a:solidFill>
                <a:srgbClr val="627B92"/>
              </a:solidFill>
              <a:ea typeface="Geneva"/>
            </a:endParaRPr>
          </a:p>
          <a:p>
            <a:pPr algn="r"/>
            <a:r>
              <a:rPr lang="en-GB" altLang="en-US" sz="1400" b="1" dirty="0">
                <a:solidFill>
                  <a:srgbClr val="627B92"/>
                </a:solidFill>
                <a:ea typeface="Geneva"/>
              </a:rPr>
              <a:t>SOURCE: </a:t>
            </a:r>
            <a:r>
              <a:rPr lang="en-GB" altLang="en-US" sz="1400" dirty="0">
                <a:solidFill>
                  <a:srgbClr val="627B92"/>
                </a:solidFill>
                <a:ea typeface="Geneva"/>
              </a:rPr>
              <a:t>SQA Attainment Statistics 2023, published December 2023</a:t>
            </a:r>
            <a:endParaRPr lang="en-GB" sz="1400" dirty="0">
              <a:solidFill>
                <a:srgbClr val="627B92"/>
              </a:solidFill>
            </a:endParaRPr>
          </a:p>
        </p:txBody>
      </p:sp>
      <p:sp>
        <p:nvSpPr>
          <p:cNvPr id="6" name="TextBox 5">
            <a:extLst>
              <a:ext uri="{FF2B5EF4-FFF2-40B4-BE49-F238E27FC236}">
                <a16:creationId xmlns:a16="http://schemas.microsoft.com/office/drawing/2014/main" id="{0127C1FB-5E38-4F7A-B2FB-DE1C12A65924}"/>
              </a:ext>
            </a:extLst>
          </p:cNvPr>
          <p:cNvSpPr txBox="1"/>
          <p:nvPr/>
        </p:nvSpPr>
        <p:spPr>
          <a:xfrm>
            <a:off x="1524000" y="1169221"/>
            <a:ext cx="9144000" cy="323165"/>
          </a:xfrm>
          <a:prstGeom prst="rect">
            <a:avLst/>
          </a:prstGeom>
          <a:noFill/>
        </p:spPr>
        <p:txBody>
          <a:bodyPr wrap="square" rtlCol="0">
            <a:spAutoFit/>
          </a:bodyPr>
          <a:lstStyle/>
          <a:p>
            <a:pPr algn="ctr"/>
            <a:r>
              <a:rPr lang="en-GB" sz="1500" b="1" dirty="0">
                <a:solidFill>
                  <a:srgbClr val="005F72"/>
                </a:solidFill>
                <a:latin typeface="Arial" panose="020B0604020202020204" pitchFamily="34" charset="0"/>
                <a:cs typeface="Arial" panose="020B0604020202020204" pitchFamily="34" charset="0"/>
              </a:rPr>
              <a:t>Of those sitting Highers in 2023, 54% were female and 46% male</a:t>
            </a:r>
          </a:p>
        </p:txBody>
      </p:sp>
      <p:sp>
        <p:nvSpPr>
          <p:cNvPr id="25" name="Rectangle 24">
            <a:extLst>
              <a:ext uri="{FF2B5EF4-FFF2-40B4-BE49-F238E27FC236}">
                <a16:creationId xmlns:a16="http://schemas.microsoft.com/office/drawing/2014/main" id="{8CD67A8A-E368-4146-940B-6105B67D975A}"/>
              </a:ext>
            </a:extLst>
          </p:cNvPr>
          <p:cNvSpPr/>
          <p:nvPr/>
        </p:nvSpPr>
        <p:spPr>
          <a:xfrm>
            <a:off x="1524000" y="2356555"/>
            <a:ext cx="9144000" cy="323165"/>
          </a:xfrm>
          <a:prstGeom prst="rect">
            <a:avLst/>
          </a:prstGeom>
        </p:spPr>
        <p:txBody>
          <a:bodyPr wrap="square">
            <a:spAutoFit/>
          </a:bodyPr>
          <a:lstStyle/>
          <a:p>
            <a:pPr algn="ctr"/>
            <a:r>
              <a:rPr lang="en-GB" sz="1500" b="1" dirty="0">
                <a:solidFill>
                  <a:srgbClr val="035F89"/>
                </a:solidFill>
                <a:latin typeface="Arial" panose="020B0604020202020204" pitchFamily="34" charset="0"/>
                <a:cs typeface="Arial" panose="020B0604020202020204" pitchFamily="34" charset="0"/>
              </a:rPr>
              <a:t>Some subjects were still dominated by one gender:</a:t>
            </a:r>
          </a:p>
        </p:txBody>
      </p:sp>
      <p:pic>
        <p:nvPicPr>
          <p:cNvPr id="3" name="Graphic 2" descr="Home">
            <a:hlinkClick r:id="" action="ppaction://noaction"/>
            <a:extLst>
              <a:ext uri="{FF2B5EF4-FFF2-40B4-BE49-F238E27FC236}">
                <a16:creationId xmlns:a16="http://schemas.microsoft.com/office/drawing/2014/main" id="{F7FE36D7-A583-19FE-B3FA-8C3395F0C1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4001" y="5753296"/>
            <a:ext cx="247454" cy="247454"/>
          </a:xfrm>
          <a:prstGeom prst="rect">
            <a:avLst/>
          </a:prstGeom>
        </p:spPr>
      </p:pic>
      <p:sp>
        <p:nvSpPr>
          <p:cNvPr id="4" name="TextBox 3">
            <a:extLst>
              <a:ext uri="{FF2B5EF4-FFF2-40B4-BE49-F238E27FC236}">
                <a16:creationId xmlns:a16="http://schemas.microsoft.com/office/drawing/2014/main" id="{C4378949-870C-BA7B-FA4A-D6477EBA3E32}"/>
              </a:ext>
            </a:extLst>
          </p:cNvPr>
          <p:cNvSpPr txBox="1"/>
          <p:nvPr/>
        </p:nvSpPr>
        <p:spPr>
          <a:xfrm>
            <a:off x="1524000" y="1542939"/>
            <a:ext cx="9144000" cy="784830"/>
          </a:xfrm>
          <a:prstGeom prst="rect">
            <a:avLst/>
          </a:prstGeom>
          <a:noFill/>
        </p:spPr>
        <p:txBody>
          <a:bodyPr wrap="square" rtlCol="0">
            <a:spAutoFit/>
          </a:bodyPr>
          <a:lstStyle/>
          <a:p>
            <a:pPr algn="ctr"/>
            <a:r>
              <a:rPr lang="en-GB" sz="1500" b="1" dirty="0">
                <a:solidFill>
                  <a:srgbClr val="005F72"/>
                </a:solidFill>
                <a:latin typeface="Arial" panose="020B0604020202020204" pitchFamily="34" charset="0"/>
                <a:cs typeface="Arial" panose="020B0604020202020204" pitchFamily="34" charset="0"/>
              </a:rPr>
              <a:t>Most subjects had reasonable gender balance, including: </a:t>
            </a:r>
          </a:p>
          <a:p>
            <a:pPr algn="ctr"/>
            <a:r>
              <a:rPr lang="en-GB" sz="1500" b="1" dirty="0">
                <a:solidFill>
                  <a:srgbClr val="005F72"/>
                </a:solidFill>
                <a:latin typeface="Arial" panose="020B0604020202020204" pitchFamily="34" charset="0"/>
                <a:cs typeface="Arial" panose="020B0604020202020204" pitchFamily="34" charset="0"/>
              </a:rPr>
              <a:t>English – 56% female and 44% male</a:t>
            </a:r>
          </a:p>
          <a:p>
            <a:pPr algn="ctr"/>
            <a:r>
              <a:rPr lang="en-GB" sz="1500" b="1" dirty="0">
                <a:solidFill>
                  <a:srgbClr val="005F72"/>
                </a:solidFill>
                <a:latin typeface="Arial" panose="020B0604020202020204" pitchFamily="34" charset="0"/>
                <a:cs typeface="Arial" panose="020B0604020202020204" pitchFamily="34" charset="0"/>
              </a:rPr>
              <a:t>&amp; Maths – 54% male and 46% female  </a:t>
            </a:r>
          </a:p>
        </p:txBody>
      </p:sp>
      <p:graphicFrame>
        <p:nvGraphicFramePr>
          <p:cNvPr id="15" name="Chart 14">
            <a:extLst>
              <a:ext uri="{FF2B5EF4-FFF2-40B4-BE49-F238E27FC236}">
                <a16:creationId xmlns:a16="http://schemas.microsoft.com/office/drawing/2014/main" id="{0785AFAD-40A5-C68C-5C3E-E8042C9F89FA}"/>
              </a:ext>
            </a:extLst>
          </p:cNvPr>
          <p:cNvGraphicFramePr/>
          <p:nvPr/>
        </p:nvGraphicFramePr>
        <p:xfrm>
          <a:off x="274019" y="3346819"/>
          <a:ext cx="5032874" cy="29517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8462F42C-0315-9BC7-6000-5221DB49BEBA}"/>
              </a:ext>
            </a:extLst>
          </p:cNvPr>
          <p:cNvGraphicFramePr/>
          <p:nvPr/>
        </p:nvGraphicFramePr>
        <p:xfrm>
          <a:off x="6885109" y="3317794"/>
          <a:ext cx="5158032" cy="2825780"/>
        </p:xfrm>
        <a:graphic>
          <a:graphicData uri="http://schemas.openxmlformats.org/drawingml/2006/chart">
            <c:chart xmlns:c="http://schemas.openxmlformats.org/drawingml/2006/chart" xmlns:r="http://schemas.openxmlformats.org/officeDocument/2006/relationships" r:id="rId6"/>
          </a:graphicData>
        </a:graphic>
      </p:graphicFrame>
      <p:pic>
        <p:nvPicPr>
          <p:cNvPr id="22" name="Picture 21">
            <a:extLst>
              <a:ext uri="{FF2B5EF4-FFF2-40B4-BE49-F238E27FC236}">
                <a16:creationId xmlns:a16="http://schemas.microsoft.com/office/drawing/2014/main" id="{04281843-A1C7-223F-817B-EA9AE2715752}"/>
              </a:ext>
            </a:extLst>
          </p:cNvPr>
          <p:cNvPicPr>
            <a:picLocks noChangeAspect="1"/>
          </p:cNvPicPr>
          <p:nvPr/>
        </p:nvPicPr>
        <p:blipFill rotWithShape="1">
          <a:blip r:embed="rId7"/>
          <a:srcRect l="36985" t="72030" r="37918" b="22136"/>
          <a:stretch/>
        </p:blipFill>
        <p:spPr>
          <a:xfrm>
            <a:off x="4597951" y="2915467"/>
            <a:ext cx="2815794" cy="368200"/>
          </a:xfrm>
          <a:prstGeom prst="rect">
            <a:avLst/>
          </a:prstGeom>
        </p:spPr>
      </p:pic>
    </p:spTree>
    <p:extLst>
      <p:ext uri="{BB962C8B-B14F-4D97-AF65-F5344CB8AC3E}">
        <p14:creationId xmlns:p14="http://schemas.microsoft.com/office/powerpoint/2010/main" val="2964040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E9B9B-960D-4C94-0581-3EBD09825BA6}"/>
              </a:ext>
            </a:extLst>
          </p:cNvPr>
          <p:cNvPicPr>
            <a:picLocks noChangeAspect="1"/>
          </p:cNvPicPr>
          <p:nvPr/>
        </p:nvPicPr>
        <p:blipFill>
          <a:blip r:embed="rId3"/>
          <a:srcRect t="4568" b="4568"/>
          <a:stretch/>
        </p:blipFill>
        <p:spPr>
          <a:xfrm>
            <a:off x="326335" y="211667"/>
            <a:ext cx="11552398" cy="6560621"/>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7C619CD7-B0F2-5FC9-792E-C9A75C9E1BC5}"/>
                  </a:ext>
                </a:extLst>
              </p14:cNvPr>
              <p14:cNvContentPartPr/>
              <p14:nvPr/>
            </p14:nvContentPartPr>
            <p14:xfrm>
              <a:off x="930187" y="2853093"/>
              <a:ext cx="2783520" cy="48960"/>
            </p14:xfrm>
          </p:contentPart>
        </mc:Choice>
        <mc:Fallback xmlns="">
          <p:pic>
            <p:nvPicPr>
              <p:cNvPr id="9" name="Ink 8">
                <a:extLst>
                  <a:ext uri="{FF2B5EF4-FFF2-40B4-BE49-F238E27FC236}">
                    <a16:creationId xmlns:a16="http://schemas.microsoft.com/office/drawing/2014/main" id="{7C619CD7-B0F2-5FC9-792E-C9A75C9E1BC5}"/>
                  </a:ext>
                </a:extLst>
              </p:cNvPr>
              <p:cNvPicPr/>
              <p:nvPr/>
            </p:nvPicPr>
            <p:blipFill>
              <a:blip r:embed="rId5"/>
              <a:stretch>
                <a:fillRect/>
              </a:stretch>
            </p:blipFill>
            <p:spPr>
              <a:xfrm>
                <a:off x="894187" y="2817356"/>
                <a:ext cx="2855160" cy="120077"/>
              </a:xfrm>
              <a:prstGeom prst="rect">
                <a:avLst/>
              </a:prstGeom>
            </p:spPr>
          </p:pic>
        </mc:Fallback>
      </mc:AlternateContent>
    </p:spTree>
    <p:extLst>
      <p:ext uri="{BB962C8B-B14F-4D97-AF65-F5344CB8AC3E}">
        <p14:creationId xmlns:p14="http://schemas.microsoft.com/office/powerpoint/2010/main" val="197613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CA0489-7A73-7965-E372-B07E700FAA3D}"/>
              </a:ext>
            </a:extLst>
          </p:cNvPr>
          <p:cNvPicPr>
            <a:picLocks noChangeAspect="1"/>
          </p:cNvPicPr>
          <p:nvPr/>
        </p:nvPicPr>
        <p:blipFill>
          <a:blip r:embed="rId3"/>
          <a:srcRect t="5185" b="6297"/>
          <a:stretch/>
        </p:blipFill>
        <p:spPr>
          <a:xfrm>
            <a:off x="196397" y="262467"/>
            <a:ext cx="11580735" cy="6406934"/>
          </a:xfrm>
          <a:prstGeom prst="rect">
            <a:avLst/>
          </a:prstGeom>
        </p:spPr>
      </p:pic>
    </p:spTree>
    <p:extLst>
      <p:ext uri="{BB962C8B-B14F-4D97-AF65-F5344CB8AC3E}">
        <p14:creationId xmlns:p14="http://schemas.microsoft.com/office/powerpoint/2010/main" val="2261583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6A7A3-B92C-6B10-CAF3-05D7F5853729}"/>
              </a:ext>
            </a:extLst>
          </p:cNvPr>
          <p:cNvPicPr>
            <a:picLocks noChangeAspect="1"/>
          </p:cNvPicPr>
          <p:nvPr/>
        </p:nvPicPr>
        <p:blipFill>
          <a:blip r:embed="rId2"/>
          <a:stretch>
            <a:fillRect/>
          </a:stretch>
        </p:blipFill>
        <p:spPr>
          <a:xfrm>
            <a:off x="89768" y="862596"/>
            <a:ext cx="12012464" cy="5132808"/>
          </a:xfrm>
          <a:prstGeom prst="rect">
            <a:avLst/>
          </a:prstGeom>
        </p:spPr>
      </p:pic>
    </p:spTree>
    <p:extLst>
      <p:ext uri="{BB962C8B-B14F-4D97-AF65-F5344CB8AC3E}">
        <p14:creationId xmlns:p14="http://schemas.microsoft.com/office/powerpoint/2010/main" val="2428305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53789-D024-4F18-49D0-786257A390FF}"/>
              </a:ext>
            </a:extLst>
          </p:cNvPr>
          <p:cNvPicPr>
            <a:picLocks noChangeAspect="1"/>
          </p:cNvPicPr>
          <p:nvPr/>
        </p:nvPicPr>
        <p:blipFill rotWithShape="1">
          <a:blip r:embed="rId3"/>
          <a:srcRect t="4059" b="4000"/>
          <a:stretch/>
        </p:blipFill>
        <p:spPr>
          <a:xfrm>
            <a:off x="0" y="214685"/>
            <a:ext cx="12192000" cy="6305385"/>
          </a:xfrm>
          <a:prstGeom prst="rect">
            <a:avLst/>
          </a:prstGeom>
        </p:spPr>
      </p:pic>
      <p:sp>
        <p:nvSpPr>
          <p:cNvPr id="6" name="TextBox 5">
            <a:extLst>
              <a:ext uri="{FF2B5EF4-FFF2-40B4-BE49-F238E27FC236}">
                <a16:creationId xmlns:a16="http://schemas.microsoft.com/office/drawing/2014/main" id="{41A11681-FD28-46F4-ABE2-7E4BA710F5E6}"/>
              </a:ext>
            </a:extLst>
          </p:cNvPr>
          <p:cNvSpPr txBox="1"/>
          <p:nvPr/>
        </p:nvSpPr>
        <p:spPr>
          <a:xfrm>
            <a:off x="222637" y="2266122"/>
            <a:ext cx="2409245" cy="2862322"/>
          </a:xfrm>
          <a:prstGeom prst="rect">
            <a:avLst/>
          </a:prstGeom>
          <a:noFill/>
        </p:spPr>
        <p:txBody>
          <a:bodyPr wrap="square" rtlCol="0">
            <a:spAutoFit/>
          </a:bodyPr>
          <a:lstStyle/>
          <a:p>
            <a:r>
              <a:rPr lang="en-GB" b="1" dirty="0">
                <a:solidFill>
                  <a:srgbClr val="FF0000"/>
                </a:solidFill>
              </a:rPr>
              <a:t>My world of Work </a:t>
            </a:r>
          </a:p>
          <a:p>
            <a:r>
              <a:rPr lang="en-GB" dirty="0"/>
              <a:t>                 ⬇</a:t>
            </a:r>
          </a:p>
          <a:p>
            <a:r>
              <a:rPr lang="en-GB" dirty="0"/>
              <a:t>Explore Careers</a:t>
            </a:r>
          </a:p>
          <a:p>
            <a:r>
              <a:rPr lang="en-GB" dirty="0"/>
              <a:t>                 ⬇</a:t>
            </a:r>
          </a:p>
          <a:p>
            <a:r>
              <a:rPr lang="en-GB" dirty="0"/>
              <a:t>Industries Section</a:t>
            </a:r>
          </a:p>
          <a:p>
            <a:endParaRPr lang="en-GB" dirty="0"/>
          </a:p>
          <a:p>
            <a:endParaRPr lang="en-GB" dirty="0"/>
          </a:p>
          <a:p>
            <a:r>
              <a:rPr lang="en-GB" dirty="0"/>
              <a:t>For career inspiration &amp; Subjects needed for the industry or sector </a:t>
            </a:r>
          </a:p>
        </p:txBody>
      </p:sp>
    </p:spTree>
    <p:extLst>
      <p:ext uri="{BB962C8B-B14F-4D97-AF65-F5344CB8AC3E}">
        <p14:creationId xmlns:p14="http://schemas.microsoft.com/office/powerpoint/2010/main" val="1086952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52E192-1A12-99EF-37A8-8B4D90CE00BE}"/>
              </a:ext>
            </a:extLst>
          </p:cNvPr>
          <p:cNvPicPr>
            <a:picLocks noGrp="1" noChangeAspect="1"/>
          </p:cNvPicPr>
          <p:nvPr>
            <p:ph idx="1"/>
          </p:nvPr>
        </p:nvPicPr>
        <p:blipFill rotWithShape="1">
          <a:blip r:embed="rId3"/>
          <a:srcRect b="25633"/>
          <a:stretch/>
        </p:blipFill>
        <p:spPr>
          <a:xfrm>
            <a:off x="3550024" y="379000"/>
            <a:ext cx="8503600" cy="2119395"/>
          </a:xfrm>
        </p:spPr>
      </p:pic>
      <p:pic>
        <p:nvPicPr>
          <p:cNvPr id="7" name="Picture 6">
            <a:extLst>
              <a:ext uri="{FF2B5EF4-FFF2-40B4-BE49-F238E27FC236}">
                <a16:creationId xmlns:a16="http://schemas.microsoft.com/office/drawing/2014/main" id="{F3E2DBD9-61DF-940D-1DFB-2915E42ABC18}"/>
              </a:ext>
            </a:extLst>
          </p:cNvPr>
          <p:cNvPicPr>
            <a:picLocks noChangeAspect="1"/>
          </p:cNvPicPr>
          <p:nvPr/>
        </p:nvPicPr>
        <p:blipFill>
          <a:blip r:embed="rId4"/>
          <a:stretch>
            <a:fillRect/>
          </a:stretch>
        </p:blipFill>
        <p:spPr>
          <a:xfrm>
            <a:off x="3664577" y="2864224"/>
            <a:ext cx="8389045" cy="3993776"/>
          </a:xfrm>
          <a:prstGeom prst="rect">
            <a:avLst/>
          </a:prstGeom>
        </p:spPr>
      </p:pic>
      <p:pic>
        <p:nvPicPr>
          <p:cNvPr id="3" name="Picture 2">
            <a:extLst>
              <a:ext uri="{FF2B5EF4-FFF2-40B4-BE49-F238E27FC236}">
                <a16:creationId xmlns:a16="http://schemas.microsoft.com/office/drawing/2014/main" id="{F4FC3CB1-C6A4-F711-BB06-8345540515DA}"/>
              </a:ext>
            </a:extLst>
          </p:cNvPr>
          <p:cNvPicPr>
            <a:picLocks noChangeAspect="1"/>
          </p:cNvPicPr>
          <p:nvPr/>
        </p:nvPicPr>
        <p:blipFill>
          <a:blip r:embed="rId5"/>
          <a:stretch>
            <a:fillRect/>
          </a:stretch>
        </p:blipFill>
        <p:spPr>
          <a:xfrm>
            <a:off x="0" y="1019455"/>
            <a:ext cx="3689537" cy="3689537"/>
          </a:xfrm>
          <a:prstGeom prst="rect">
            <a:avLst/>
          </a:prstGeom>
        </p:spPr>
      </p:pic>
    </p:spTree>
    <p:extLst>
      <p:ext uri="{BB962C8B-B14F-4D97-AF65-F5344CB8AC3E}">
        <p14:creationId xmlns:p14="http://schemas.microsoft.com/office/powerpoint/2010/main" val="1268555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CB96D-734D-4273-49BD-63F1D3DAE7B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D896B76-7876-87D6-FF60-D0439441CC87}"/>
              </a:ext>
            </a:extLst>
          </p:cNvPr>
          <p:cNvSpPr txBox="1"/>
          <p:nvPr/>
        </p:nvSpPr>
        <p:spPr>
          <a:xfrm>
            <a:off x="67377" y="143921"/>
            <a:ext cx="4923217" cy="3908586"/>
          </a:xfrm>
          <a:prstGeom prst="rect">
            <a:avLst/>
          </a:prstGeom>
        </p:spPr>
        <p:txBody>
          <a:bodyPr vert="horz" lIns="91440" tIns="45720" rIns="91440" bIns="45720" rtlCol="0">
            <a:noAutofit/>
          </a:bodyPr>
          <a:lstStyle/>
          <a:p>
            <a:pPr fontAlgn="base">
              <a:lnSpc>
                <a:spcPct val="90000"/>
              </a:lnSpc>
              <a:spcAft>
                <a:spcPts val="600"/>
              </a:spcAft>
            </a:pPr>
            <a:endParaRPr lang="en-US" sz="2800" dirty="0"/>
          </a:p>
          <a:p>
            <a:pPr fontAlgn="base">
              <a:lnSpc>
                <a:spcPct val="90000"/>
              </a:lnSpc>
              <a:spcAft>
                <a:spcPts val="600"/>
              </a:spcAft>
            </a:pPr>
            <a:endParaRPr lang="en-US" sz="2800" dirty="0"/>
          </a:p>
          <a:p>
            <a:pPr fontAlgn="base">
              <a:lnSpc>
                <a:spcPct val="90000"/>
              </a:lnSpc>
              <a:spcAft>
                <a:spcPts val="600"/>
              </a:spcAft>
            </a:pPr>
            <a:endParaRPr lang="en-US" sz="2800" dirty="0"/>
          </a:p>
          <a:p>
            <a:pPr indent="-228600" fontAlgn="base">
              <a:lnSpc>
                <a:spcPct val="90000"/>
              </a:lnSpc>
              <a:spcAft>
                <a:spcPts val="600"/>
              </a:spcAft>
              <a:buFont typeface="Arial" panose="020B0604020202020204" pitchFamily="34" charset="0"/>
              <a:buChar char="•"/>
            </a:pPr>
            <a:r>
              <a:rPr lang="en-GB" sz="2800" dirty="0">
                <a:hlinkClick r:id="rId2"/>
              </a:rPr>
              <a:t>Search - UCAS</a:t>
            </a:r>
            <a:endParaRPr lang="en-US" sz="2800" dirty="0"/>
          </a:p>
        </p:txBody>
      </p:sp>
      <p:pic>
        <p:nvPicPr>
          <p:cNvPr id="5" name="Picture 4" descr="A close-up of a message&#10;&#10;AI-generated content may be incorrect.">
            <a:extLst>
              <a:ext uri="{FF2B5EF4-FFF2-40B4-BE49-F238E27FC236}">
                <a16:creationId xmlns:a16="http://schemas.microsoft.com/office/drawing/2014/main" id="{B8BD6615-3DFD-7805-52D4-42DA2D3D0BB2}"/>
              </a:ext>
            </a:extLst>
          </p:cNvPr>
          <p:cNvPicPr>
            <a:picLocks noChangeAspect="1"/>
          </p:cNvPicPr>
          <p:nvPr/>
        </p:nvPicPr>
        <p:blipFill>
          <a:blip r:embed="rId3"/>
          <a:stretch>
            <a:fillRect/>
          </a:stretch>
        </p:blipFill>
        <p:spPr>
          <a:xfrm>
            <a:off x="5794049" y="1966467"/>
            <a:ext cx="5943110" cy="1914525"/>
          </a:xfrm>
          <a:prstGeom prst="rect">
            <a:avLst/>
          </a:prstGeom>
        </p:spPr>
      </p:pic>
      <p:sp>
        <p:nvSpPr>
          <p:cNvPr id="7" name="Rectangle 6">
            <a:extLst>
              <a:ext uri="{FF2B5EF4-FFF2-40B4-BE49-F238E27FC236}">
                <a16:creationId xmlns:a16="http://schemas.microsoft.com/office/drawing/2014/main" id="{EAEF6CCE-A0DC-D88F-B890-37E15612FB3B}"/>
              </a:ext>
            </a:extLst>
          </p:cNvPr>
          <p:cNvSpPr/>
          <p:nvPr/>
        </p:nvSpPr>
        <p:spPr>
          <a:xfrm>
            <a:off x="67377" y="2449182"/>
            <a:ext cx="5452217"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Edinburgh Napier – Degree in Criminology</a:t>
            </a:r>
          </a:p>
        </p:txBody>
      </p:sp>
      <p:sp>
        <p:nvSpPr>
          <p:cNvPr id="10" name="TextBox 9">
            <a:extLst>
              <a:ext uri="{FF2B5EF4-FFF2-40B4-BE49-F238E27FC236}">
                <a16:creationId xmlns:a16="http://schemas.microsoft.com/office/drawing/2014/main" id="{D5F0C65F-6972-529C-C4AF-2CD70C432186}"/>
              </a:ext>
            </a:extLst>
          </p:cNvPr>
          <p:cNvSpPr txBox="1"/>
          <p:nvPr/>
        </p:nvSpPr>
        <p:spPr>
          <a:xfrm>
            <a:off x="175189" y="4082389"/>
            <a:ext cx="6127334" cy="523220"/>
          </a:xfrm>
          <a:prstGeom prst="rect">
            <a:avLst/>
          </a:prstGeom>
          <a:noFill/>
        </p:spPr>
        <p:txBody>
          <a:bodyPr wrap="square">
            <a:spAutoFit/>
          </a:bodyPr>
          <a:lstStyle/>
          <a:p>
            <a:r>
              <a:rPr lang="en-GB" sz="2800" dirty="0">
                <a:hlinkClick r:id="rId4"/>
              </a:rPr>
              <a:t>Full-time courses | Edinburgh College</a:t>
            </a:r>
            <a:endParaRPr lang="en-GB" sz="2800" dirty="0"/>
          </a:p>
        </p:txBody>
      </p:sp>
      <p:sp>
        <p:nvSpPr>
          <p:cNvPr id="11" name="Rectangle 10">
            <a:extLst>
              <a:ext uri="{FF2B5EF4-FFF2-40B4-BE49-F238E27FC236}">
                <a16:creationId xmlns:a16="http://schemas.microsoft.com/office/drawing/2014/main" id="{C80EE4C6-0597-D2CD-03A0-CA51239CAACC}"/>
              </a:ext>
            </a:extLst>
          </p:cNvPr>
          <p:cNvSpPr/>
          <p:nvPr/>
        </p:nvSpPr>
        <p:spPr>
          <a:xfrm>
            <a:off x="175189" y="5324416"/>
            <a:ext cx="4713005"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Edinburgh College – HNC in Social Science </a:t>
            </a:r>
          </a:p>
        </p:txBody>
      </p:sp>
      <p:pic>
        <p:nvPicPr>
          <p:cNvPr id="17" name="Picture 16" descr="A close-up of a white background&#10;&#10;AI-generated content may be incorrect.">
            <a:extLst>
              <a:ext uri="{FF2B5EF4-FFF2-40B4-BE49-F238E27FC236}">
                <a16:creationId xmlns:a16="http://schemas.microsoft.com/office/drawing/2014/main" id="{B39DA06A-EB5C-67CF-9FED-6F1897E3A788}"/>
              </a:ext>
            </a:extLst>
          </p:cNvPr>
          <p:cNvPicPr>
            <a:picLocks noChangeAspect="1"/>
          </p:cNvPicPr>
          <p:nvPr/>
        </p:nvPicPr>
        <p:blipFill>
          <a:blip r:embed="rId5"/>
          <a:stretch>
            <a:fillRect/>
          </a:stretch>
        </p:blipFill>
        <p:spPr>
          <a:xfrm>
            <a:off x="6129246" y="4541905"/>
            <a:ext cx="5943111" cy="2170500"/>
          </a:xfrm>
          <a:prstGeom prst="rect">
            <a:avLst/>
          </a:prstGeom>
        </p:spPr>
      </p:pic>
      <p:sp>
        <p:nvSpPr>
          <p:cNvPr id="3" name="TextBox 2">
            <a:extLst>
              <a:ext uri="{FF2B5EF4-FFF2-40B4-BE49-F238E27FC236}">
                <a16:creationId xmlns:a16="http://schemas.microsoft.com/office/drawing/2014/main" id="{6C64ECBC-7363-B482-62B9-02EEC2F0AECE}"/>
              </a:ext>
            </a:extLst>
          </p:cNvPr>
          <p:cNvSpPr txBox="1"/>
          <p:nvPr/>
        </p:nvSpPr>
        <p:spPr>
          <a:xfrm>
            <a:off x="1350236" y="443780"/>
            <a:ext cx="8887626" cy="861774"/>
          </a:xfrm>
          <a:prstGeom prst="rect">
            <a:avLst/>
          </a:prstGeom>
          <a:noFill/>
        </p:spPr>
        <p:txBody>
          <a:bodyPr wrap="square" rtlCol="0">
            <a:spAutoFit/>
          </a:bodyPr>
          <a:lstStyle/>
          <a:p>
            <a:r>
              <a:rPr lang="en-US" sz="3200" dirty="0"/>
              <a:t>The Big Picture: Pathways and Qualifications</a:t>
            </a:r>
          </a:p>
          <a:p>
            <a:endParaRPr lang="en-GB" dirty="0"/>
          </a:p>
        </p:txBody>
      </p:sp>
    </p:spTree>
    <p:extLst>
      <p:ext uri="{BB962C8B-B14F-4D97-AF65-F5344CB8AC3E}">
        <p14:creationId xmlns:p14="http://schemas.microsoft.com/office/powerpoint/2010/main" val="105189596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D00D9F-BC51-4931-94DF-92128075AD09}"/>
              </a:ext>
            </a:extLst>
          </p:cNvPr>
          <p:cNvSpPr txBox="1"/>
          <p:nvPr/>
        </p:nvSpPr>
        <p:spPr>
          <a:xfrm>
            <a:off x="5958766" y="870817"/>
            <a:ext cx="3685179" cy="369332"/>
          </a:xfrm>
          <a:prstGeom prst="rect">
            <a:avLst/>
          </a:prstGeom>
          <a:noFill/>
        </p:spPr>
        <p:txBody>
          <a:bodyPr wrap="square" lIns="91440" tIns="45720" rIns="91440" bIns="45720" rtlCol="0" anchor="t">
            <a:spAutoFit/>
          </a:bodyPr>
          <a:lstStyle/>
          <a:p>
            <a:r>
              <a:rPr lang="en-GB" dirty="0"/>
              <a:t>Jen Menzies - DHT </a:t>
            </a:r>
          </a:p>
        </p:txBody>
      </p:sp>
      <p:pic>
        <p:nvPicPr>
          <p:cNvPr id="14" name="Picture 13">
            <a:extLst>
              <a:ext uri="{FF2B5EF4-FFF2-40B4-BE49-F238E27FC236}">
                <a16:creationId xmlns:a16="http://schemas.microsoft.com/office/drawing/2014/main" id="{36A17481-5009-4D63-838D-972574B5AB95}"/>
              </a:ext>
            </a:extLst>
          </p:cNvPr>
          <p:cNvPicPr>
            <a:picLocks noChangeAspect="1"/>
          </p:cNvPicPr>
          <p:nvPr/>
        </p:nvPicPr>
        <p:blipFill>
          <a:blip r:embed="rId2"/>
          <a:stretch>
            <a:fillRect/>
          </a:stretch>
        </p:blipFill>
        <p:spPr>
          <a:xfrm>
            <a:off x="0" y="33691"/>
            <a:ext cx="3619734" cy="6857835"/>
          </a:xfrm>
          <a:prstGeom prst="rect">
            <a:avLst/>
          </a:prstGeom>
        </p:spPr>
      </p:pic>
      <p:sp>
        <p:nvSpPr>
          <p:cNvPr id="17" name="TextBox 16">
            <a:extLst>
              <a:ext uri="{FF2B5EF4-FFF2-40B4-BE49-F238E27FC236}">
                <a16:creationId xmlns:a16="http://schemas.microsoft.com/office/drawing/2014/main" id="{C8A0AC36-D97F-4461-8693-EC45342748E2}"/>
              </a:ext>
            </a:extLst>
          </p:cNvPr>
          <p:cNvSpPr txBox="1"/>
          <p:nvPr/>
        </p:nvSpPr>
        <p:spPr>
          <a:xfrm>
            <a:off x="3721742" y="199954"/>
            <a:ext cx="3013333" cy="369332"/>
          </a:xfrm>
          <a:prstGeom prst="rect">
            <a:avLst/>
          </a:prstGeom>
          <a:noFill/>
        </p:spPr>
        <p:txBody>
          <a:bodyPr wrap="square" lIns="91440" tIns="45720" rIns="91440" bIns="45720" rtlCol="0" anchor="t">
            <a:spAutoFit/>
          </a:bodyPr>
          <a:lstStyle/>
          <a:p>
            <a:r>
              <a:rPr lang="en-GB" dirty="0"/>
              <a:t>Pauline Walker - Head Teacher</a:t>
            </a:r>
            <a:endParaRPr lang="en-GB" dirty="0">
              <a:ea typeface="Calibri"/>
              <a:cs typeface="Calibri"/>
            </a:endParaRPr>
          </a:p>
        </p:txBody>
      </p:sp>
      <p:pic>
        <p:nvPicPr>
          <p:cNvPr id="4" name="Picture 3" descr="A person smiling at the camera&#10;&#10;Description automatically generated">
            <a:extLst>
              <a:ext uri="{FF2B5EF4-FFF2-40B4-BE49-F238E27FC236}">
                <a16:creationId xmlns:a16="http://schemas.microsoft.com/office/drawing/2014/main" id="{A57AC39E-0B82-BBCE-96FA-5667B004CC1E}"/>
              </a:ext>
            </a:extLst>
          </p:cNvPr>
          <p:cNvPicPr>
            <a:picLocks noChangeAspect="1"/>
          </p:cNvPicPr>
          <p:nvPr/>
        </p:nvPicPr>
        <p:blipFill>
          <a:blip r:embed="rId3"/>
          <a:stretch>
            <a:fillRect/>
          </a:stretch>
        </p:blipFill>
        <p:spPr>
          <a:xfrm>
            <a:off x="5955382" y="1396138"/>
            <a:ext cx="1663372" cy="2038920"/>
          </a:xfrm>
          <a:prstGeom prst="rect">
            <a:avLst/>
          </a:prstGeom>
        </p:spPr>
      </p:pic>
      <p:sp>
        <p:nvSpPr>
          <p:cNvPr id="2" name="TextBox 1">
            <a:extLst>
              <a:ext uri="{FF2B5EF4-FFF2-40B4-BE49-F238E27FC236}">
                <a16:creationId xmlns:a16="http://schemas.microsoft.com/office/drawing/2014/main" id="{5DB21FE3-154F-8F28-5040-0742D48D1D96}"/>
              </a:ext>
            </a:extLst>
          </p:cNvPr>
          <p:cNvSpPr txBox="1"/>
          <p:nvPr/>
        </p:nvSpPr>
        <p:spPr>
          <a:xfrm>
            <a:off x="3625274" y="3808972"/>
            <a:ext cx="8551749" cy="4801314"/>
          </a:xfrm>
          <a:prstGeom prst="rect">
            <a:avLst/>
          </a:prstGeom>
          <a:noFill/>
        </p:spPr>
        <p:txBody>
          <a:bodyPr wrap="square" lIns="91440" tIns="45720" rIns="91440" bIns="45720" rtlCol="0" anchor="t">
            <a:spAutoFit/>
          </a:bodyPr>
          <a:lstStyle/>
          <a:p>
            <a:pPr algn="ctr"/>
            <a:r>
              <a:rPr lang="en-GB" dirty="0"/>
              <a:t>Outline </a:t>
            </a:r>
          </a:p>
          <a:p>
            <a:pPr algn="ctr"/>
            <a:endParaRPr lang="en-GB" dirty="0"/>
          </a:p>
          <a:p>
            <a:pPr marL="285750" indent="-285750" algn="ctr">
              <a:buFont typeface="Arial" panose="020B0604020202020204" pitchFamily="34" charset="0"/>
              <a:buChar char="•"/>
            </a:pPr>
            <a:r>
              <a:rPr lang="en-GB" dirty="0"/>
              <a:t>Skills Development Scotland</a:t>
            </a:r>
          </a:p>
          <a:p>
            <a:pPr marL="285750" indent="-285750" algn="ctr">
              <a:buFont typeface="Arial" panose="020B0604020202020204" pitchFamily="34" charset="0"/>
              <a:buChar char="•"/>
            </a:pPr>
            <a:r>
              <a:rPr lang="en-GB" dirty="0"/>
              <a:t>The Big Picture: Pathways and Qualifications</a:t>
            </a:r>
          </a:p>
          <a:p>
            <a:pPr marL="285750" indent="-285750" algn="ctr">
              <a:buFont typeface="Arial" panose="020B0604020202020204" pitchFamily="34" charset="0"/>
              <a:buChar char="•"/>
            </a:pPr>
            <a:r>
              <a:rPr lang="en-GB" sz="1800" dirty="0"/>
              <a:t>Progression from the Broad General Education (S1-S3) to the Senior Phase (S4-S6)</a:t>
            </a:r>
            <a:endParaRPr lang="en-GB" dirty="0">
              <a:ea typeface="Calibri"/>
              <a:cs typeface="Calibri"/>
            </a:endParaRPr>
          </a:p>
          <a:p>
            <a:pPr marL="285750" indent="-285750" algn="ctr">
              <a:buFont typeface="Arial" panose="020B0604020202020204" pitchFamily="34" charset="0"/>
              <a:buChar char="•"/>
            </a:pPr>
            <a:r>
              <a:rPr lang="en-GB" dirty="0"/>
              <a:t>Your child’s report (Monday 6 January)</a:t>
            </a:r>
            <a:endParaRPr lang="en-GB" dirty="0">
              <a:ea typeface="Calibri"/>
              <a:cs typeface="Calibri"/>
            </a:endParaRPr>
          </a:p>
          <a:p>
            <a:pPr marL="285750" indent="-285750" algn="ctr">
              <a:buFont typeface="Arial" panose="020B0604020202020204" pitchFamily="34" charset="0"/>
              <a:buChar char="•"/>
            </a:pPr>
            <a:r>
              <a:rPr lang="en-GB" dirty="0"/>
              <a:t>Maximising Parents Evening (Wednesday 15 January)</a:t>
            </a:r>
            <a:endParaRPr lang="en-GB" dirty="0">
              <a:ea typeface="Calibri"/>
              <a:cs typeface="Calibri"/>
            </a:endParaRPr>
          </a:p>
          <a:p>
            <a:pPr marL="285750" indent="-285750" algn="ctr">
              <a:buFont typeface="Arial" panose="020B0604020202020204" pitchFamily="34" charset="0"/>
              <a:buChar char="•"/>
            </a:pPr>
            <a:r>
              <a:rPr lang="en-GB" dirty="0"/>
              <a:t>Course Choice Process (Mon 19 and Tues 20 January)</a:t>
            </a:r>
            <a:endParaRPr lang="en-GB" dirty="0">
              <a:ea typeface="Calibri"/>
              <a:cs typeface="Calibri"/>
            </a:endParaRPr>
          </a:p>
          <a:p>
            <a:pPr marL="285750" indent="-285750" algn="ctr">
              <a:buFont typeface="Arial" panose="020B0604020202020204" pitchFamily="34" charset="0"/>
              <a:buChar char="•"/>
            </a:pPr>
            <a:r>
              <a:rPr lang="en-GB" dirty="0">
                <a:ea typeface="Calibri"/>
                <a:cs typeface="Calibri"/>
              </a:rPr>
              <a:t>Questions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ea typeface="Calibri" panose="020F0502020204030204"/>
              <a:cs typeface="Calibri" panose="020F0502020204030204"/>
            </a:endParaRPr>
          </a:p>
          <a:p>
            <a:endParaRPr lang="en-GB" dirty="0"/>
          </a:p>
          <a:p>
            <a:endParaRPr lang="en-GB" dirty="0">
              <a:ea typeface="Calibri" panose="020F0502020204030204"/>
              <a:cs typeface="Calibri" panose="020F0502020204030204"/>
            </a:endParaRPr>
          </a:p>
        </p:txBody>
      </p:sp>
      <p:pic>
        <p:nvPicPr>
          <p:cNvPr id="1026" name="Picture 2">
            <a:extLst>
              <a:ext uri="{FF2B5EF4-FFF2-40B4-BE49-F238E27FC236}">
                <a16:creationId xmlns:a16="http://schemas.microsoft.com/office/drawing/2014/main" id="{C371E014-099F-E260-F018-4C3FD326B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962" y="574154"/>
            <a:ext cx="1665302" cy="20469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3B3BFE-7AB2-C76F-4BA5-26D1FCBE0AAD}"/>
              </a:ext>
            </a:extLst>
          </p:cNvPr>
          <p:cNvSpPr txBox="1"/>
          <p:nvPr/>
        </p:nvSpPr>
        <p:spPr>
          <a:xfrm>
            <a:off x="7757768" y="310551"/>
            <a:ext cx="3161775" cy="369332"/>
          </a:xfrm>
          <a:prstGeom prst="rect">
            <a:avLst/>
          </a:prstGeom>
          <a:noFill/>
        </p:spPr>
        <p:txBody>
          <a:bodyPr wrap="square" lIns="91440" tIns="45720" rIns="91440" bIns="45720" rtlCol="0" anchor="t">
            <a:spAutoFit/>
          </a:bodyPr>
          <a:lstStyle/>
          <a:p>
            <a:r>
              <a:rPr lang="en-GB" dirty="0"/>
              <a:t>Louise Winser – Careers Adviser</a:t>
            </a:r>
            <a:endParaRPr lang="en-GB" dirty="0">
              <a:ea typeface="Calibri"/>
              <a:cs typeface="Calibri"/>
            </a:endParaRPr>
          </a:p>
        </p:txBody>
      </p:sp>
      <p:pic>
        <p:nvPicPr>
          <p:cNvPr id="5" name="Picture 4" descr="A person smiling at camera&#10;&#10;AI-generated content may be incorrect.">
            <a:extLst>
              <a:ext uri="{FF2B5EF4-FFF2-40B4-BE49-F238E27FC236}">
                <a16:creationId xmlns:a16="http://schemas.microsoft.com/office/drawing/2014/main" id="{52E71A5A-9ED2-82C6-353C-FC27A9A87D4D}"/>
              </a:ext>
            </a:extLst>
          </p:cNvPr>
          <p:cNvPicPr>
            <a:picLocks noChangeAspect="1"/>
          </p:cNvPicPr>
          <p:nvPr/>
        </p:nvPicPr>
        <p:blipFill>
          <a:blip r:embed="rId5"/>
          <a:stretch>
            <a:fillRect/>
          </a:stretch>
        </p:blipFill>
        <p:spPr>
          <a:xfrm>
            <a:off x="8052044" y="679680"/>
            <a:ext cx="2219826" cy="2163177"/>
          </a:xfrm>
          <a:prstGeom prst="rect">
            <a:avLst/>
          </a:prstGeom>
        </p:spPr>
      </p:pic>
    </p:spTree>
    <p:extLst>
      <p:ext uri="{BB962C8B-B14F-4D97-AF65-F5344CB8AC3E}">
        <p14:creationId xmlns:p14="http://schemas.microsoft.com/office/powerpoint/2010/main" val="2207644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506914-B3BE-4EA0-9038-014C91441F71}"/>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FE87CCB8-0A02-821C-FBD8-40E7F2DE4CD7}"/>
              </a:ext>
            </a:extLst>
          </p:cNvPr>
          <p:cNvSpPr txBox="1"/>
          <p:nvPr/>
        </p:nvSpPr>
        <p:spPr>
          <a:xfrm>
            <a:off x="67377" y="143921"/>
            <a:ext cx="4923217" cy="3908586"/>
          </a:xfrm>
          <a:prstGeom prst="rect">
            <a:avLst/>
          </a:prstGeom>
        </p:spPr>
        <p:txBody>
          <a:bodyPr vert="horz" lIns="91440" tIns="45720" rIns="91440" bIns="45720" rtlCol="0">
            <a:noAutofit/>
          </a:bodyPr>
          <a:lstStyle/>
          <a:p>
            <a:pPr fontAlgn="base">
              <a:lnSpc>
                <a:spcPct val="90000"/>
              </a:lnSpc>
              <a:spcAft>
                <a:spcPts val="600"/>
              </a:spcAft>
            </a:pPr>
            <a:r>
              <a:rPr lang="en-US" sz="2800" dirty="0"/>
              <a:t>The Big Picture: Pathways and Qualifications</a:t>
            </a:r>
          </a:p>
          <a:p>
            <a:pPr fontAlgn="base">
              <a:lnSpc>
                <a:spcPct val="90000"/>
              </a:lnSpc>
              <a:spcAft>
                <a:spcPts val="600"/>
              </a:spcAft>
            </a:pPr>
            <a:endParaRPr lang="en-US" sz="2800" dirty="0"/>
          </a:p>
          <a:p>
            <a:pPr indent="-228600" fontAlgn="base">
              <a:lnSpc>
                <a:spcPct val="90000"/>
              </a:lnSpc>
              <a:spcAft>
                <a:spcPts val="600"/>
              </a:spcAft>
              <a:buFont typeface="Arial" panose="020B0604020202020204" pitchFamily="34" charset="0"/>
              <a:buChar char="•"/>
            </a:pPr>
            <a:endParaRPr lang="en-US" sz="2800" dirty="0"/>
          </a:p>
          <a:p>
            <a:pPr fontAlgn="base">
              <a:lnSpc>
                <a:spcPct val="90000"/>
              </a:lnSpc>
              <a:spcAft>
                <a:spcPts val="600"/>
              </a:spcAft>
            </a:pPr>
            <a:r>
              <a:rPr lang="en-US" sz="2800" dirty="0">
                <a:hlinkClick r:id="rId2"/>
              </a:rPr>
              <a:t>nutshells_pathway_E.pdf</a:t>
            </a:r>
            <a:endParaRPr lang="en-US" sz="2800" dirty="0"/>
          </a:p>
        </p:txBody>
      </p:sp>
      <p:pic>
        <p:nvPicPr>
          <p:cNvPr id="3" name="Picture 2" descr="A purple and black background with white text&#10;&#10;AI-generated content may be incorrect.">
            <a:extLst>
              <a:ext uri="{FF2B5EF4-FFF2-40B4-BE49-F238E27FC236}">
                <a16:creationId xmlns:a16="http://schemas.microsoft.com/office/drawing/2014/main" id="{3C5E7355-E37B-4371-9064-9E68AC779D11}"/>
              </a:ext>
            </a:extLst>
          </p:cNvPr>
          <p:cNvPicPr>
            <a:picLocks noChangeAspect="1"/>
          </p:cNvPicPr>
          <p:nvPr/>
        </p:nvPicPr>
        <p:blipFill>
          <a:blip r:embed="rId3"/>
          <a:stretch>
            <a:fillRect/>
          </a:stretch>
        </p:blipFill>
        <p:spPr>
          <a:xfrm>
            <a:off x="5549447" y="3267200"/>
            <a:ext cx="6155141" cy="3446879"/>
          </a:xfrm>
          <a:prstGeom prst="rect">
            <a:avLst/>
          </a:prstGeom>
        </p:spPr>
      </p:pic>
      <p:pic>
        <p:nvPicPr>
          <p:cNvPr id="4" name="Picture 3" descr="A chart of a credit&#10;&#10;AI-generated content may be incorrect.">
            <a:extLst>
              <a:ext uri="{FF2B5EF4-FFF2-40B4-BE49-F238E27FC236}">
                <a16:creationId xmlns:a16="http://schemas.microsoft.com/office/drawing/2014/main" id="{CA03D3D0-41E4-B0DD-017C-61C2A71D7A25}"/>
              </a:ext>
            </a:extLst>
          </p:cNvPr>
          <p:cNvPicPr>
            <a:picLocks noChangeAspect="1"/>
          </p:cNvPicPr>
          <p:nvPr/>
        </p:nvPicPr>
        <p:blipFill>
          <a:blip r:embed="rId4"/>
          <a:stretch>
            <a:fillRect/>
          </a:stretch>
        </p:blipFill>
        <p:spPr>
          <a:xfrm>
            <a:off x="5513727" y="18793"/>
            <a:ext cx="6155141" cy="3274935"/>
          </a:xfrm>
          <a:prstGeom prst="rect">
            <a:avLst/>
          </a:prstGeom>
        </p:spPr>
      </p:pic>
      <p:sp>
        <p:nvSpPr>
          <p:cNvPr id="6" name="TextBox 5">
            <a:extLst>
              <a:ext uri="{FF2B5EF4-FFF2-40B4-BE49-F238E27FC236}">
                <a16:creationId xmlns:a16="http://schemas.microsoft.com/office/drawing/2014/main" id="{44C29ACC-4B69-FAC8-023A-74E5A3E3D3C1}"/>
              </a:ext>
            </a:extLst>
          </p:cNvPr>
          <p:cNvSpPr txBox="1"/>
          <p:nvPr/>
        </p:nvSpPr>
        <p:spPr>
          <a:xfrm>
            <a:off x="-30480" y="4556674"/>
            <a:ext cx="6126480" cy="867930"/>
          </a:xfrm>
          <a:prstGeom prst="rect">
            <a:avLst/>
          </a:prstGeom>
          <a:noFill/>
        </p:spPr>
        <p:txBody>
          <a:bodyPr wrap="square">
            <a:spAutoFit/>
          </a:bodyPr>
          <a:lstStyle/>
          <a:p>
            <a:pPr fontAlgn="base">
              <a:lnSpc>
                <a:spcPct val="90000"/>
              </a:lnSpc>
              <a:spcAft>
                <a:spcPts val="600"/>
              </a:spcAft>
            </a:pPr>
            <a:r>
              <a:rPr lang="en-US" sz="2800" dirty="0">
                <a:hlinkClick r:id="rId5"/>
              </a:rPr>
              <a:t>Our Curriculum Pathways – The Royal High School</a:t>
            </a:r>
            <a:endParaRPr lang="en-US" sz="2800" dirty="0"/>
          </a:p>
        </p:txBody>
      </p:sp>
    </p:spTree>
    <p:extLst>
      <p:ext uri="{BB962C8B-B14F-4D97-AF65-F5344CB8AC3E}">
        <p14:creationId xmlns:p14="http://schemas.microsoft.com/office/powerpoint/2010/main" val="19633381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A black and white background  Description automatically generated"/>
          <p:cNvPicPr/>
          <p:nvPr/>
        </p:nvPicPr>
        <p:blipFill>
          <a:blip r:embed="rId2" cstate="print"/>
          <a:stretch>
            <a:fillRect/>
          </a:stretch>
        </p:blipFill>
        <p:spPr>
          <a:xfrm>
            <a:off x="5857875" y="-50"/>
            <a:ext cx="6334124" cy="6689598"/>
          </a:xfrm>
          <a:prstGeom prst="rect">
            <a:avLst/>
          </a:prstGeom>
        </p:spPr>
      </p:pic>
      <p:pic>
        <p:nvPicPr>
          <p:cNvPr id="3" name="object 3" descr="A white circle with black text and a black and white logo  Description automatically generated"/>
          <p:cNvPicPr/>
          <p:nvPr/>
        </p:nvPicPr>
        <p:blipFill>
          <a:blip r:embed="rId3" cstate="print"/>
          <a:stretch>
            <a:fillRect/>
          </a:stretch>
        </p:blipFill>
        <p:spPr>
          <a:xfrm>
            <a:off x="326212" y="168529"/>
            <a:ext cx="1335786" cy="1335786"/>
          </a:xfrm>
          <a:prstGeom prst="rect">
            <a:avLst/>
          </a:prstGeom>
        </p:spPr>
      </p:pic>
      <p:sp>
        <p:nvSpPr>
          <p:cNvPr id="4" name="object 4" descr="$PPTXTitle"/>
          <p:cNvSpPr txBox="1">
            <a:spLocks noGrp="1"/>
          </p:cNvSpPr>
          <p:nvPr>
            <p:ph type="title"/>
          </p:nvPr>
        </p:nvSpPr>
        <p:spPr>
          <a:xfrm>
            <a:off x="1795329" y="-454080"/>
            <a:ext cx="10515600" cy="2378984"/>
          </a:xfrm>
          <a:prstGeom prst="rect">
            <a:avLst/>
          </a:prstGeom>
        </p:spPr>
        <p:txBody>
          <a:bodyPr vert="horz" wrap="square" lIns="0" tIns="527176" rIns="0" bIns="0" rtlCol="0">
            <a:spAutoFit/>
          </a:bodyPr>
          <a:lstStyle/>
          <a:p>
            <a:pPr marL="612775">
              <a:lnSpc>
                <a:spcPct val="100000"/>
              </a:lnSpc>
              <a:spcBef>
                <a:spcPts val="95"/>
              </a:spcBef>
            </a:pPr>
            <a:r>
              <a:rPr lang="en-GB" sz="4000" dirty="0"/>
              <a:t>Progression from the Broad General Education (S1-S3) to the Senior Phase (S4-S6)</a:t>
            </a:r>
            <a:br>
              <a:rPr lang="en-GB" sz="4000" dirty="0">
                <a:ea typeface="Calibri"/>
                <a:cs typeface="Calibri"/>
              </a:rPr>
            </a:br>
            <a:endParaRPr sz="4000" dirty="0"/>
          </a:p>
        </p:txBody>
      </p:sp>
      <p:graphicFrame>
        <p:nvGraphicFramePr>
          <p:cNvPr id="5" name="object 5"/>
          <p:cNvGraphicFramePr>
            <a:graphicFrameLocks noGrp="1"/>
          </p:cNvGraphicFramePr>
          <p:nvPr>
            <p:extLst>
              <p:ext uri="{D42A27DB-BD31-4B8C-83A1-F6EECF244321}">
                <p14:modId xmlns:p14="http://schemas.microsoft.com/office/powerpoint/2010/main" val="2467023905"/>
              </p:ext>
            </p:extLst>
          </p:nvPr>
        </p:nvGraphicFramePr>
        <p:xfrm>
          <a:off x="434896" y="1850058"/>
          <a:ext cx="2442210" cy="4490720"/>
        </p:xfrm>
        <a:graphic>
          <a:graphicData uri="http://schemas.openxmlformats.org/drawingml/2006/table">
            <a:tbl>
              <a:tblPr firstRow="1" bandRow="1">
                <a:tableStyleId>{2D5ABB26-0587-4C30-8999-92F81FD0307C}</a:tableStyleId>
              </a:tblPr>
              <a:tblGrid>
                <a:gridCol w="2442210">
                  <a:extLst>
                    <a:ext uri="{9D8B030D-6E8A-4147-A177-3AD203B41FA5}">
                      <a16:colId xmlns:a16="http://schemas.microsoft.com/office/drawing/2014/main" val="20000"/>
                    </a:ext>
                  </a:extLst>
                </a:gridCol>
              </a:tblGrid>
              <a:tr h="345440">
                <a:tc>
                  <a:txBody>
                    <a:bodyPr/>
                    <a:lstStyle/>
                    <a:p>
                      <a:pPr marL="17780" algn="ctr">
                        <a:lnSpc>
                          <a:spcPct val="100000"/>
                        </a:lnSpc>
                        <a:spcBef>
                          <a:spcPts val="700"/>
                        </a:spcBef>
                      </a:pPr>
                      <a:r>
                        <a:rPr sz="1550" b="1" spc="-25" dirty="0">
                          <a:latin typeface="Calibri"/>
                          <a:cs typeface="Calibri"/>
                        </a:rPr>
                        <a:t>S3</a:t>
                      </a:r>
                      <a:endParaRPr sz="1550">
                        <a:latin typeface="Calibri"/>
                        <a:cs typeface="Calibri"/>
                      </a:endParaRPr>
                    </a:p>
                  </a:txBody>
                  <a:tcPr marL="0" marR="0" marT="8890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345440">
                <a:tc>
                  <a:txBody>
                    <a:bodyPr/>
                    <a:lstStyle/>
                    <a:p>
                      <a:pPr marL="5080" algn="ctr">
                        <a:lnSpc>
                          <a:spcPct val="100000"/>
                        </a:lnSpc>
                        <a:spcBef>
                          <a:spcPts val="490"/>
                        </a:spcBef>
                      </a:pPr>
                      <a:r>
                        <a:rPr sz="1550" spc="-35" dirty="0">
                          <a:latin typeface="Calibri"/>
                          <a:cs typeface="Calibri"/>
                        </a:rPr>
                        <a:t>English</a:t>
                      </a:r>
                      <a:r>
                        <a:rPr sz="1550" spc="-55" dirty="0">
                          <a:latin typeface="Calibri"/>
                          <a:cs typeface="Calibri"/>
                        </a:rPr>
                        <a:t> </a:t>
                      </a:r>
                      <a:r>
                        <a:rPr sz="1550" spc="-25" dirty="0">
                          <a:latin typeface="Calibri"/>
                          <a:cs typeface="Calibri"/>
                        </a:rPr>
                        <a:t>(4)</a:t>
                      </a:r>
                      <a:endParaRPr sz="1550">
                        <a:latin typeface="Calibri"/>
                        <a:cs typeface="Calibri"/>
                      </a:endParaRPr>
                    </a:p>
                  </a:txBody>
                  <a:tcPr marL="0" marR="0" marT="6223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1"/>
                  </a:ext>
                </a:extLst>
              </a:tr>
              <a:tr h="345440">
                <a:tc>
                  <a:txBody>
                    <a:bodyPr/>
                    <a:lstStyle/>
                    <a:p>
                      <a:pPr marL="5715" algn="ctr">
                        <a:lnSpc>
                          <a:spcPct val="100000"/>
                        </a:lnSpc>
                        <a:spcBef>
                          <a:spcPts val="484"/>
                        </a:spcBef>
                      </a:pPr>
                      <a:r>
                        <a:rPr sz="1550" spc="-80" dirty="0">
                          <a:latin typeface="Calibri"/>
                          <a:cs typeface="Calibri"/>
                        </a:rPr>
                        <a:t>Maths</a:t>
                      </a:r>
                      <a:r>
                        <a:rPr sz="1550" spc="-50" dirty="0">
                          <a:latin typeface="Calibri"/>
                          <a:cs typeface="Calibri"/>
                        </a:rPr>
                        <a:t> </a:t>
                      </a:r>
                      <a:r>
                        <a:rPr sz="1550" spc="-25" dirty="0">
                          <a:latin typeface="Calibri"/>
                          <a:cs typeface="Calibri"/>
                        </a:rPr>
                        <a:t>(4)</a:t>
                      </a:r>
                      <a:endParaRPr sz="1550">
                        <a:latin typeface="Calibri"/>
                        <a:cs typeface="Calibri"/>
                      </a:endParaRPr>
                    </a:p>
                  </a:txBody>
                  <a:tcPr marL="0" marR="0" marT="61594"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2"/>
                  </a:ext>
                </a:extLst>
              </a:tr>
              <a:tr h="345440">
                <a:tc>
                  <a:txBody>
                    <a:bodyPr/>
                    <a:lstStyle/>
                    <a:p>
                      <a:pPr algn="ctr">
                        <a:lnSpc>
                          <a:spcPct val="100000"/>
                        </a:lnSpc>
                        <a:spcBef>
                          <a:spcPts val="385"/>
                        </a:spcBef>
                      </a:pPr>
                      <a:r>
                        <a:rPr lang="en-GB" sz="1550" spc="-40" dirty="0">
                          <a:latin typeface="Calibri"/>
                          <a:cs typeface="Calibri"/>
                        </a:rPr>
                        <a:t>Choice 1</a:t>
                      </a:r>
                      <a:r>
                        <a:rPr lang="en-GB" sz="1550" spc="-45" dirty="0">
                          <a:latin typeface="Calibri"/>
                          <a:cs typeface="Calibri"/>
                        </a:rPr>
                        <a:t> </a:t>
                      </a:r>
                      <a:r>
                        <a:rPr sz="1550" spc="-25" dirty="0">
                          <a:latin typeface="Calibri"/>
                          <a:cs typeface="Calibri"/>
                        </a:rPr>
                        <a:t>(3)</a:t>
                      </a:r>
                      <a:endParaRPr sz="1550">
                        <a:latin typeface="Calibri"/>
                        <a:cs typeface="Calibri"/>
                      </a:endParaRPr>
                    </a:p>
                  </a:txBody>
                  <a:tcPr marL="0" marR="0" marT="4889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3"/>
                  </a:ext>
                </a:extLst>
              </a:tr>
              <a:tr h="345440">
                <a:tc>
                  <a:txBody>
                    <a:bodyPr/>
                    <a:lstStyle/>
                    <a:p>
                      <a:pPr marL="3810" algn="ctr">
                        <a:lnSpc>
                          <a:spcPct val="100000"/>
                        </a:lnSpc>
                        <a:spcBef>
                          <a:spcPts val="385"/>
                        </a:spcBef>
                      </a:pPr>
                      <a:r>
                        <a:rPr lang="en-GB" sz="1550" spc="-75" dirty="0">
                          <a:latin typeface="Calibri"/>
                          <a:cs typeface="Calibri"/>
                        </a:rPr>
                        <a:t>Choice 2</a:t>
                      </a:r>
                      <a:r>
                        <a:rPr lang="en-GB" sz="1550" spc="-15" dirty="0">
                          <a:latin typeface="Calibri"/>
                          <a:cs typeface="Calibri"/>
                        </a:rPr>
                        <a:t> </a:t>
                      </a:r>
                      <a:r>
                        <a:rPr sz="1550" spc="-25" dirty="0">
                          <a:latin typeface="Calibri"/>
                          <a:cs typeface="Calibri"/>
                        </a:rPr>
                        <a:t>(3)</a:t>
                      </a:r>
                      <a:endParaRPr sz="1550">
                        <a:latin typeface="Calibri"/>
                        <a:cs typeface="Calibri"/>
                      </a:endParaRPr>
                    </a:p>
                  </a:txBody>
                  <a:tcPr marL="0" marR="0" marT="4889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4"/>
                  </a:ext>
                </a:extLst>
              </a:tr>
              <a:tr h="345440">
                <a:tc>
                  <a:txBody>
                    <a:bodyPr/>
                    <a:lstStyle/>
                    <a:p>
                      <a:pPr marL="4445" algn="ctr">
                        <a:lnSpc>
                          <a:spcPct val="100000"/>
                        </a:lnSpc>
                        <a:spcBef>
                          <a:spcPts val="384"/>
                        </a:spcBef>
                      </a:pPr>
                      <a:r>
                        <a:rPr lang="en-GB" sz="1550" spc="-35" dirty="0">
                          <a:latin typeface="Calibri"/>
                          <a:cs typeface="Calibri"/>
                        </a:rPr>
                        <a:t>Choice 3</a:t>
                      </a:r>
                      <a:r>
                        <a:rPr sz="1550" spc="-40" dirty="0">
                          <a:latin typeface="Calibri"/>
                          <a:cs typeface="Calibri"/>
                        </a:rPr>
                        <a:t> </a:t>
                      </a:r>
                      <a:r>
                        <a:rPr sz="1550" spc="-25" dirty="0">
                          <a:latin typeface="Calibri"/>
                          <a:cs typeface="Calibri"/>
                        </a:rPr>
                        <a:t>(3)</a:t>
                      </a:r>
                      <a:endParaRPr sz="1550">
                        <a:latin typeface="Calibri"/>
                        <a:cs typeface="Calibri"/>
                      </a:endParaRPr>
                    </a:p>
                  </a:txBody>
                  <a:tcPr marL="0" marR="0" marT="48894"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5"/>
                  </a:ext>
                </a:extLst>
              </a:tr>
              <a:tr h="345440">
                <a:tc>
                  <a:txBody>
                    <a:bodyPr/>
                    <a:lstStyle/>
                    <a:p>
                      <a:pPr algn="ctr">
                        <a:lnSpc>
                          <a:spcPct val="100000"/>
                        </a:lnSpc>
                        <a:spcBef>
                          <a:spcPts val="385"/>
                        </a:spcBef>
                      </a:pPr>
                      <a:r>
                        <a:rPr lang="en-GB" sz="1550" spc="-35" dirty="0">
                          <a:latin typeface="Calibri"/>
                          <a:cs typeface="Calibri"/>
                        </a:rPr>
                        <a:t>Choice 4</a:t>
                      </a:r>
                      <a:r>
                        <a:rPr lang="en-GB" sz="1550" spc="-55" dirty="0">
                          <a:latin typeface="Calibri"/>
                          <a:cs typeface="Calibri"/>
                        </a:rPr>
                        <a:t> </a:t>
                      </a:r>
                      <a:r>
                        <a:rPr sz="1550" spc="-25" dirty="0">
                          <a:latin typeface="Calibri"/>
                          <a:cs typeface="Calibri"/>
                        </a:rPr>
                        <a:t>(3)</a:t>
                      </a:r>
                      <a:endParaRPr sz="1550">
                        <a:latin typeface="Calibri"/>
                        <a:cs typeface="Calibri"/>
                      </a:endParaRPr>
                    </a:p>
                  </a:txBody>
                  <a:tcPr marL="0" marR="0" marT="4889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6"/>
                  </a:ext>
                </a:extLst>
              </a:tr>
              <a:tr h="345440">
                <a:tc>
                  <a:txBody>
                    <a:bodyPr/>
                    <a:lstStyle/>
                    <a:p>
                      <a:pPr marL="3175" algn="ctr">
                        <a:lnSpc>
                          <a:spcPct val="100000"/>
                        </a:lnSpc>
                        <a:spcBef>
                          <a:spcPts val="385"/>
                        </a:spcBef>
                      </a:pPr>
                      <a:r>
                        <a:rPr lang="en-GB" sz="1550" spc="-40" dirty="0">
                          <a:latin typeface="Calibri"/>
                          <a:cs typeface="Calibri"/>
                        </a:rPr>
                        <a:t>Choice</a:t>
                      </a:r>
                      <a:r>
                        <a:rPr sz="1550" spc="-40" dirty="0">
                          <a:latin typeface="Calibri"/>
                          <a:cs typeface="Calibri"/>
                        </a:rPr>
                        <a:t> </a:t>
                      </a:r>
                      <a:r>
                        <a:rPr lang="en-GB" sz="1550" spc="-40" dirty="0">
                          <a:latin typeface="Calibri"/>
                          <a:cs typeface="Calibri"/>
                        </a:rPr>
                        <a:t>5</a:t>
                      </a:r>
                      <a:r>
                        <a:rPr lang="en-GB" sz="1550" spc="-15" dirty="0">
                          <a:latin typeface="Calibri"/>
                          <a:cs typeface="Calibri"/>
                        </a:rPr>
                        <a:t> </a:t>
                      </a:r>
                      <a:r>
                        <a:rPr sz="1550" spc="-25" dirty="0">
                          <a:latin typeface="Calibri"/>
                          <a:cs typeface="Calibri"/>
                        </a:rPr>
                        <a:t>(3)</a:t>
                      </a:r>
                      <a:endParaRPr sz="1550">
                        <a:latin typeface="Calibri"/>
                        <a:cs typeface="Calibri"/>
                      </a:endParaRPr>
                    </a:p>
                  </a:txBody>
                  <a:tcPr marL="0" marR="0" marT="4889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7"/>
                  </a:ext>
                </a:extLst>
              </a:tr>
              <a:tr h="345440">
                <a:tc>
                  <a:txBody>
                    <a:bodyPr/>
                    <a:lstStyle/>
                    <a:p>
                      <a:pPr algn="ctr">
                        <a:lnSpc>
                          <a:spcPct val="100000"/>
                        </a:lnSpc>
                        <a:spcBef>
                          <a:spcPts val="384"/>
                        </a:spcBef>
                      </a:pPr>
                      <a:r>
                        <a:rPr sz="1550" spc="-45" dirty="0">
                          <a:latin typeface="Calibri"/>
                          <a:cs typeface="Calibri"/>
                        </a:rPr>
                        <a:t>Choice </a:t>
                      </a:r>
                      <a:r>
                        <a:rPr lang="en-GB" sz="1550" spc="-45" dirty="0">
                          <a:latin typeface="Calibri"/>
                          <a:cs typeface="Calibri"/>
                        </a:rPr>
                        <a:t>6 </a:t>
                      </a:r>
                      <a:r>
                        <a:rPr lang="en-GB" sz="1550" spc="-25" dirty="0">
                          <a:latin typeface="Calibri"/>
                          <a:cs typeface="Calibri"/>
                        </a:rPr>
                        <a:t>(3</a:t>
                      </a:r>
                      <a:r>
                        <a:rPr sz="1550" spc="-25" dirty="0">
                          <a:latin typeface="Calibri"/>
                          <a:cs typeface="Calibri"/>
                        </a:rPr>
                        <a:t>)</a:t>
                      </a:r>
                      <a:endParaRPr sz="1550" dirty="0">
                        <a:latin typeface="Calibri"/>
                        <a:cs typeface="Calibri"/>
                      </a:endParaRPr>
                    </a:p>
                  </a:txBody>
                  <a:tcPr marL="0" marR="0" marT="48894"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8CAAC"/>
                    </a:solidFill>
                  </a:tcPr>
                </a:tc>
                <a:extLst>
                  <a:ext uri="{0D108BD9-81ED-4DB2-BD59-A6C34878D82A}">
                    <a16:rowId xmlns:a16="http://schemas.microsoft.com/office/drawing/2014/main" val="10008"/>
                  </a:ext>
                </a:extLst>
              </a:tr>
              <a:tr h="345440">
                <a:tc>
                  <a:txBody>
                    <a:bodyPr/>
                    <a:lstStyle/>
                    <a:p>
                      <a:pPr marL="3810" algn="ctr">
                        <a:lnSpc>
                          <a:spcPct val="100000"/>
                        </a:lnSpc>
                        <a:spcBef>
                          <a:spcPts val="700"/>
                        </a:spcBef>
                      </a:pPr>
                      <a:r>
                        <a:rPr sz="1550" spc="-45" dirty="0">
                          <a:latin typeface="Calibri"/>
                          <a:cs typeface="Calibri"/>
                        </a:rPr>
                        <a:t>Academies</a:t>
                      </a:r>
                      <a:r>
                        <a:rPr sz="1550" spc="-35" dirty="0">
                          <a:latin typeface="Calibri"/>
                          <a:cs typeface="Calibri"/>
                        </a:rPr>
                        <a:t> </a:t>
                      </a:r>
                      <a:r>
                        <a:rPr sz="1550" spc="-25" dirty="0">
                          <a:latin typeface="Calibri"/>
                          <a:cs typeface="Calibri"/>
                        </a:rPr>
                        <a:t>(2)</a:t>
                      </a:r>
                      <a:endParaRPr sz="1550">
                        <a:latin typeface="Calibri"/>
                        <a:cs typeface="Calibri"/>
                      </a:endParaRPr>
                    </a:p>
                  </a:txBody>
                  <a:tcPr marL="0" marR="0" marT="8890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FE699"/>
                    </a:solidFill>
                  </a:tcPr>
                </a:tc>
                <a:extLst>
                  <a:ext uri="{0D108BD9-81ED-4DB2-BD59-A6C34878D82A}">
                    <a16:rowId xmlns:a16="http://schemas.microsoft.com/office/drawing/2014/main" val="10009"/>
                  </a:ext>
                </a:extLst>
              </a:tr>
              <a:tr h="345440">
                <a:tc>
                  <a:txBody>
                    <a:bodyPr/>
                    <a:lstStyle/>
                    <a:p>
                      <a:pPr marR="36830" algn="ctr">
                        <a:lnSpc>
                          <a:spcPct val="100000"/>
                        </a:lnSpc>
                        <a:spcBef>
                          <a:spcPts val="700"/>
                        </a:spcBef>
                      </a:pPr>
                      <a:r>
                        <a:rPr sz="1550" spc="-35" dirty="0">
                          <a:latin typeface="Calibri"/>
                          <a:cs typeface="Calibri"/>
                        </a:rPr>
                        <a:t>Physical</a:t>
                      </a:r>
                      <a:r>
                        <a:rPr sz="1550" dirty="0">
                          <a:latin typeface="Calibri"/>
                          <a:cs typeface="Calibri"/>
                        </a:rPr>
                        <a:t> </a:t>
                      </a:r>
                      <a:r>
                        <a:rPr sz="1550" spc="-60" dirty="0">
                          <a:latin typeface="Calibri"/>
                          <a:cs typeface="Calibri"/>
                        </a:rPr>
                        <a:t>Education</a:t>
                      </a:r>
                      <a:r>
                        <a:rPr sz="1550" spc="-50" dirty="0">
                          <a:latin typeface="Calibri"/>
                          <a:cs typeface="Calibri"/>
                        </a:rPr>
                        <a:t> </a:t>
                      </a:r>
                      <a:r>
                        <a:rPr sz="1550" spc="-25" dirty="0">
                          <a:latin typeface="Calibri"/>
                          <a:cs typeface="Calibri"/>
                        </a:rPr>
                        <a:t>(2)</a:t>
                      </a:r>
                      <a:endParaRPr sz="1550">
                        <a:latin typeface="Calibri"/>
                        <a:cs typeface="Calibri"/>
                      </a:endParaRPr>
                    </a:p>
                  </a:txBody>
                  <a:tcPr marL="0" marR="0" marT="8890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BEBEBE"/>
                    </a:solidFill>
                  </a:tcPr>
                </a:tc>
                <a:extLst>
                  <a:ext uri="{0D108BD9-81ED-4DB2-BD59-A6C34878D82A}">
                    <a16:rowId xmlns:a16="http://schemas.microsoft.com/office/drawing/2014/main" val="10010"/>
                  </a:ext>
                </a:extLst>
              </a:tr>
              <a:tr h="345440">
                <a:tc>
                  <a:txBody>
                    <a:bodyPr/>
                    <a:lstStyle/>
                    <a:p>
                      <a:pPr marL="3810" algn="ctr">
                        <a:lnSpc>
                          <a:spcPct val="100000"/>
                        </a:lnSpc>
                        <a:spcBef>
                          <a:spcPts val="700"/>
                        </a:spcBef>
                      </a:pPr>
                      <a:r>
                        <a:rPr sz="1550" spc="-35" dirty="0">
                          <a:latin typeface="Calibri"/>
                          <a:cs typeface="Calibri"/>
                        </a:rPr>
                        <a:t>Social</a:t>
                      </a:r>
                      <a:r>
                        <a:rPr sz="1550" spc="-5" dirty="0">
                          <a:latin typeface="Calibri"/>
                          <a:cs typeface="Calibri"/>
                        </a:rPr>
                        <a:t> </a:t>
                      </a:r>
                      <a:r>
                        <a:rPr sz="1550" spc="-60" dirty="0">
                          <a:latin typeface="Calibri"/>
                          <a:cs typeface="Calibri"/>
                        </a:rPr>
                        <a:t>Education</a:t>
                      </a:r>
                      <a:r>
                        <a:rPr sz="1550" spc="-45" dirty="0">
                          <a:latin typeface="Calibri"/>
                          <a:cs typeface="Calibri"/>
                        </a:rPr>
                        <a:t> </a:t>
                      </a:r>
                      <a:r>
                        <a:rPr sz="1550" spc="-25" dirty="0">
                          <a:latin typeface="Calibri"/>
                          <a:cs typeface="Calibri"/>
                        </a:rPr>
                        <a:t>(1)</a:t>
                      </a:r>
                      <a:endParaRPr sz="1550">
                        <a:latin typeface="Calibri"/>
                        <a:cs typeface="Calibri"/>
                      </a:endParaRPr>
                    </a:p>
                  </a:txBody>
                  <a:tcPr marL="0" marR="0" marT="8890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BEBEBE"/>
                    </a:solidFill>
                  </a:tcPr>
                </a:tc>
                <a:extLst>
                  <a:ext uri="{0D108BD9-81ED-4DB2-BD59-A6C34878D82A}">
                    <a16:rowId xmlns:a16="http://schemas.microsoft.com/office/drawing/2014/main" val="10011"/>
                  </a:ext>
                </a:extLst>
              </a:tr>
              <a:tr h="345440">
                <a:tc>
                  <a:txBody>
                    <a:bodyPr/>
                    <a:lstStyle/>
                    <a:p>
                      <a:pPr marR="1270" algn="ctr">
                        <a:lnSpc>
                          <a:spcPct val="100000"/>
                        </a:lnSpc>
                        <a:spcBef>
                          <a:spcPts val="700"/>
                        </a:spcBef>
                      </a:pPr>
                      <a:r>
                        <a:rPr sz="1550" spc="-25" dirty="0">
                          <a:latin typeface="Calibri"/>
                          <a:cs typeface="Calibri"/>
                        </a:rPr>
                        <a:t>Religious</a:t>
                      </a:r>
                      <a:r>
                        <a:rPr sz="1550" spc="-15" dirty="0">
                          <a:latin typeface="Calibri"/>
                          <a:cs typeface="Calibri"/>
                        </a:rPr>
                        <a:t> </a:t>
                      </a:r>
                      <a:r>
                        <a:rPr sz="1550" spc="-60" dirty="0">
                          <a:latin typeface="Calibri"/>
                          <a:cs typeface="Calibri"/>
                        </a:rPr>
                        <a:t>Education</a:t>
                      </a:r>
                      <a:r>
                        <a:rPr sz="1550" spc="-20" dirty="0">
                          <a:latin typeface="Calibri"/>
                          <a:cs typeface="Calibri"/>
                        </a:rPr>
                        <a:t> </a:t>
                      </a:r>
                      <a:r>
                        <a:rPr sz="1550" spc="-25" dirty="0">
                          <a:latin typeface="Calibri"/>
                          <a:cs typeface="Calibri"/>
                        </a:rPr>
                        <a:t>(1)</a:t>
                      </a:r>
                      <a:endParaRPr sz="1550">
                        <a:latin typeface="Calibri"/>
                        <a:cs typeface="Calibri"/>
                      </a:endParaRPr>
                    </a:p>
                  </a:txBody>
                  <a:tcPr marL="0" marR="0" marT="8890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BEBEBE"/>
                    </a:solidFill>
                  </a:tcPr>
                </a:tc>
                <a:extLst>
                  <a:ext uri="{0D108BD9-81ED-4DB2-BD59-A6C34878D82A}">
                    <a16:rowId xmlns:a16="http://schemas.microsoft.com/office/drawing/2014/main" val="10012"/>
                  </a:ext>
                </a:extLst>
              </a:tr>
            </a:tbl>
          </a:graphicData>
        </a:graphic>
      </p:graphicFrame>
      <p:graphicFrame>
        <p:nvGraphicFramePr>
          <p:cNvPr id="6" name="object 6"/>
          <p:cNvGraphicFramePr>
            <a:graphicFrameLocks noGrp="1"/>
          </p:cNvGraphicFramePr>
          <p:nvPr/>
        </p:nvGraphicFramePr>
        <p:xfrm>
          <a:off x="3232109" y="1850132"/>
          <a:ext cx="2736215" cy="4120515"/>
        </p:xfrm>
        <a:graphic>
          <a:graphicData uri="http://schemas.openxmlformats.org/drawingml/2006/table">
            <a:tbl>
              <a:tblPr firstRow="1" bandRow="1">
                <a:tableStyleId>{2D5ABB26-0587-4C30-8999-92F81FD0307C}</a:tableStyleId>
              </a:tblPr>
              <a:tblGrid>
                <a:gridCol w="2736215">
                  <a:extLst>
                    <a:ext uri="{9D8B030D-6E8A-4147-A177-3AD203B41FA5}">
                      <a16:colId xmlns:a16="http://schemas.microsoft.com/office/drawing/2014/main" val="20000"/>
                    </a:ext>
                  </a:extLst>
                </a:gridCol>
              </a:tblGrid>
              <a:tr h="374650">
                <a:tc>
                  <a:txBody>
                    <a:bodyPr/>
                    <a:lstStyle/>
                    <a:p>
                      <a:pPr marL="17780" algn="ctr">
                        <a:lnSpc>
                          <a:spcPct val="100000"/>
                        </a:lnSpc>
                        <a:spcBef>
                          <a:spcPts val="740"/>
                        </a:spcBef>
                      </a:pPr>
                      <a:r>
                        <a:rPr sz="1700" b="1" spc="-25" dirty="0">
                          <a:latin typeface="Calibri"/>
                          <a:cs typeface="Calibri"/>
                        </a:rPr>
                        <a:t>S4</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374650">
                <a:tc>
                  <a:txBody>
                    <a:bodyPr/>
                    <a:lstStyle/>
                    <a:p>
                      <a:pPr marL="5080" algn="ctr">
                        <a:lnSpc>
                          <a:spcPct val="100000"/>
                        </a:lnSpc>
                        <a:spcBef>
                          <a:spcPts val="509"/>
                        </a:spcBef>
                      </a:pPr>
                      <a:r>
                        <a:rPr sz="1700" spc="-135" dirty="0">
                          <a:latin typeface="Calibri"/>
                          <a:cs typeface="Calibri"/>
                        </a:rPr>
                        <a:t>Choice</a:t>
                      </a:r>
                      <a:r>
                        <a:rPr sz="1700" spc="-20" dirty="0">
                          <a:latin typeface="Calibri"/>
                          <a:cs typeface="Calibri"/>
                        </a:rPr>
                        <a:t> </a:t>
                      </a:r>
                      <a:r>
                        <a:rPr sz="1700" spc="-145" dirty="0">
                          <a:latin typeface="Calibri"/>
                          <a:cs typeface="Calibri"/>
                        </a:rPr>
                        <a:t>1</a:t>
                      </a:r>
                      <a:r>
                        <a:rPr sz="1700" spc="-130" dirty="0">
                          <a:latin typeface="Calibri"/>
                          <a:cs typeface="Calibri"/>
                        </a:rPr>
                        <a:t> </a:t>
                      </a:r>
                      <a:r>
                        <a:rPr sz="1700" spc="-25" dirty="0">
                          <a:latin typeface="Calibri"/>
                          <a:cs typeface="Calibri"/>
                        </a:rPr>
                        <a:t>(4)</a:t>
                      </a:r>
                      <a:endParaRPr sz="1700">
                        <a:latin typeface="Calibri"/>
                        <a:cs typeface="Calibri"/>
                      </a:endParaRPr>
                    </a:p>
                  </a:txBody>
                  <a:tcPr marL="0" marR="0" marT="64769"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374650">
                <a:tc>
                  <a:txBody>
                    <a:bodyPr/>
                    <a:lstStyle/>
                    <a:p>
                      <a:pPr marL="5080" algn="ctr">
                        <a:lnSpc>
                          <a:spcPct val="100000"/>
                        </a:lnSpc>
                        <a:spcBef>
                          <a:spcPts val="515"/>
                        </a:spcBef>
                      </a:pPr>
                      <a:r>
                        <a:rPr sz="1700" spc="-135" dirty="0">
                          <a:latin typeface="Calibri"/>
                          <a:cs typeface="Calibri"/>
                        </a:rPr>
                        <a:t>Choice</a:t>
                      </a:r>
                      <a:r>
                        <a:rPr sz="1700" spc="-20" dirty="0">
                          <a:latin typeface="Calibri"/>
                          <a:cs typeface="Calibri"/>
                        </a:rPr>
                        <a:t> </a:t>
                      </a:r>
                      <a:r>
                        <a:rPr sz="1700" spc="-145" dirty="0">
                          <a:latin typeface="Calibri"/>
                          <a:cs typeface="Calibri"/>
                        </a:rPr>
                        <a:t>2</a:t>
                      </a:r>
                      <a:r>
                        <a:rPr sz="1700" spc="-130" dirty="0">
                          <a:latin typeface="Calibri"/>
                          <a:cs typeface="Calibri"/>
                        </a:rPr>
                        <a:t> </a:t>
                      </a:r>
                      <a:r>
                        <a:rPr sz="1700" spc="-25" dirty="0">
                          <a:latin typeface="Calibri"/>
                          <a:cs typeface="Calibri"/>
                        </a:rPr>
                        <a:t>(4)</a:t>
                      </a:r>
                      <a:endParaRPr sz="1700">
                        <a:latin typeface="Calibri"/>
                        <a:cs typeface="Calibri"/>
                      </a:endParaRPr>
                    </a:p>
                  </a:txBody>
                  <a:tcPr marL="0" marR="0" marT="65405"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374650">
                <a:tc>
                  <a:txBody>
                    <a:bodyPr/>
                    <a:lstStyle/>
                    <a:p>
                      <a:pPr marL="5080" algn="ctr">
                        <a:lnSpc>
                          <a:spcPct val="100000"/>
                        </a:lnSpc>
                        <a:spcBef>
                          <a:spcPts val="509"/>
                        </a:spcBef>
                      </a:pPr>
                      <a:r>
                        <a:rPr sz="1700" spc="-135" dirty="0">
                          <a:latin typeface="Calibri"/>
                          <a:cs typeface="Calibri"/>
                        </a:rPr>
                        <a:t>Choice</a:t>
                      </a:r>
                      <a:r>
                        <a:rPr sz="1700" spc="-20" dirty="0">
                          <a:latin typeface="Calibri"/>
                          <a:cs typeface="Calibri"/>
                        </a:rPr>
                        <a:t> </a:t>
                      </a:r>
                      <a:r>
                        <a:rPr sz="1700" spc="-145" dirty="0">
                          <a:latin typeface="Calibri"/>
                          <a:cs typeface="Calibri"/>
                        </a:rPr>
                        <a:t>3</a:t>
                      </a:r>
                      <a:r>
                        <a:rPr sz="1700" spc="-130" dirty="0">
                          <a:latin typeface="Calibri"/>
                          <a:cs typeface="Calibri"/>
                        </a:rPr>
                        <a:t> </a:t>
                      </a:r>
                      <a:r>
                        <a:rPr sz="1700" spc="-25" dirty="0">
                          <a:latin typeface="Calibri"/>
                          <a:cs typeface="Calibri"/>
                        </a:rPr>
                        <a:t>(4)</a:t>
                      </a:r>
                      <a:endParaRPr sz="1700">
                        <a:latin typeface="Calibri"/>
                        <a:cs typeface="Calibri"/>
                      </a:endParaRPr>
                    </a:p>
                  </a:txBody>
                  <a:tcPr marL="0" marR="0" marT="64769"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374650">
                <a:tc>
                  <a:txBody>
                    <a:bodyPr/>
                    <a:lstStyle/>
                    <a:p>
                      <a:pPr marL="5080" algn="ctr">
                        <a:lnSpc>
                          <a:spcPct val="100000"/>
                        </a:lnSpc>
                        <a:spcBef>
                          <a:spcPts val="740"/>
                        </a:spcBef>
                      </a:pPr>
                      <a:r>
                        <a:rPr sz="1700" spc="-135" dirty="0">
                          <a:latin typeface="Calibri"/>
                          <a:cs typeface="Calibri"/>
                        </a:rPr>
                        <a:t>Choice</a:t>
                      </a:r>
                      <a:r>
                        <a:rPr sz="1700" spc="-20" dirty="0">
                          <a:latin typeface="Calibri"/>
                          <a:cs typeface="Calibri"/>
                        </a:rPr>
                        <a:t> </a:t>
                      </a:r>
                      <a:r>
                        <a:rPr sz="1700" spc="-145" dirty="0">
                          <a:latin typeface="Calibri"/>
                          <a:cs typeface="Calibri"/>
                        </a:rPr>
                        <a:t>4</a:t>
                      </a:r>
                      <a:r>
                        <a:rPr sz="1700" spc="-130" dirty="0">
                          <a:latin typeface="Calibri"/>
                          <a:cs typeface="Calibri"/>
                        </a:rPr>
                        <a:t> </a:t>
                      </a:r>
                      <a:r>
                        <a:rPr sz="1700" spc="-25" dirty="0">
                          <a:latin typeface="Calibri"/>
                          <a:cs typeface="Calibri"/>
                        </a:rPr>
                        <a:t>(4)</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374015">
                <a:tc>
                  <a:txBody>
                    <a:bodyPr/>
                    <a:lstStyle/>
                    <a:p>
                      <a:pPr marL="5080" algn="ctr">
                        <a:lnSpc>
                          <a:spcPct val="100000"/>
                        </a:lnSpc>
                        <a:spcBef>
                          <a:spcPts val="740"/>
                        </a:spcBef>
                      </a:pPr>
                      <a:r>
                        <a:rPr sz="1700" spc="-135" dirty="0">
                          <a:latin typeface="Calibri"/>
                          <a:cs typeface="Calibri"/>
                        </a:rPr>
                        <a:t>Choice</a:t>
                      </a:r>
                      <a:r>
                        <a:rPr sz="1700" spc="-20" dirty="0">
                          <a:latin typeface="Calibri"/>
                          <a:cs typeface="Calibri"/>
                        </a:rPr>
                        <a:t> </a:t>
                      </a:r>
                      <a:r>
                        <a:rPr sz="1700" spc="-145" dirty="0">
                          <a:latin typeface="Calibri"/>
                          <a:cs typeface="Calibri"/>
                        </a:rPr>
                        <a:t>5</a:t>
                      </a:r>
                      <a:r>
                        <a:rPr sz="1700" spc="-130" dirty="0">
                          <a:latin typeface="Calibri"/>
                          <a:cs typeface="Calibri"/>
                        </a:rPr>
                        <a:t> </a:t>
                      </a:r>
                      <a:r>
                        <a:rPr sz="1700" spc="-25" dirty="0">
                          <a:latin typeface="Calibri"/>
                          <a:cs typeface="Calibri"/>
                        </a:rPr>
                        <a:t>(4)</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r h="374650">
                <a:tc>
                  <a:txBody>
                    <a:bodyPr/>
                    <a:lstStyle/>
                    <a:p>
                      <a:pPr marL="5715" algn="ctr">
                        <a:lnSpc>
                          <a:spcPct val="100000"/>
                        </a:lnSpc>
                        <a:spcBef>
                          <a:spcPts val="509"/>
                        </a:spcBef>
                      </a:pPr>
                      <a:r>
                        <a:rPr sz="1700" spc="-110" dirty="0">
                          <a:latin typeface="Calibri"/>
                          <a:cs typeface="Calibri"/>
                        </a:rPr>
                        <a:t>English</a:t>
                      </a:r>
                      <a:r>
                        <a:rPr sz="1700" spc="-30" dirty="0">
                          <a:latin typeface="Calibri"/>
                          <a:cs typeface="Calibri"/>
                        </a:rPr>
                        <a:t> </a:t>
                      </a:r>
                      <a:r>
                        <a:rPr sz="1700" spc="-25" dirty="0">
                          <a:latin typeface="Calibri"/>
                          <a:cs typeface="Calibri"/>
                        </a:rPr>
                        <a:t>(4)</a:t>
                      </a:r>
                      <a:endParaRPr sz="1700">
                        <a:latin typeface="Calibri"/>
                        <a:cs typeface="Calibri"/>
                      </a:endParaRPr>
                    </a:p>
                  </a:txBody>
                  <a:tcPr marL="0" marR="0" marT="64769"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6"/>
                  </a:ext>
                </a:extLst>
              </a:tr>
              <a:tr h="374650">
                <a:tc>
                  <a:txBody>
                    <a:bodyPr/>
                    <a:lstStyle/>
                    <a:p>
                      <a:pPr marL="5715" algn="ctr">
                        <a:lnSpc>
                          <a:spcPct val="100000"/>
                        </a:lnSpc>
                        <a:spcBef>
                          <a:spcPts val="740"/>
                        </a:spcBef>
                      </a:pPr>
                      <a:r>
                        <a:rPr sz="1700" spc="-165" dirty="0">
                          <a:latin typeface="Calibri"/>
                          <a:cs typeface="Calibri"/>
                        </a:rPr>
                        <a:t>Maths</a:t>
                      </a:r>
                      <a:r>
                        <a:rPr sz="1700" spc="-70" dirty="0">
                          <a:latin typeface="Calibri"/>
                          <a:cs typeface="Calibri"/>
                        </a:rPr>
                        <a:t> </a:t>
                      </a:r>
                      <a:r>
                        <a:rPr sz="1700" spc="-25" dirty="0">
                          <a:latin typeface="Calibri"/>
                          <a:cs typeface="Calibri"/>
                        </a:rPr>
                        <a:t>(4)</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7"/>
                  </a:ext>
                </a:extLst>
              </a:tr>
              <a:tr h="374650">
                <a:tc>
                  <a:txBody>
                    <a:bodyPr/>
                    <a:lstStyle/>
                    <a:p>
                      <a:pPr marR="35560" algn="ctr">
                        <a:lnSpc>
                          <a:spcPct val="100000"/>
                        </a:lnSpc>
                        <a:spcBef>
                          <a:spcPts val="740"/>
                        </a:spcBef>
                      </a:pPr>
                      <a:r>
                        <a:rPr sz="1700" spc="-110" dirty="0">
                          <a:latin typeface="Calibri"/>
                          <a:cs typeface="Calibri"/>
                        </a:rPr>
                        <a:t>Physical</a:t>
                      </a:r>
                      <a:r>
                        <a:rPr sz="1700" spc="-5" dirty="0">
                          <a:latin typeface="Calibri"/>
                          <a:cs typeface="Calibri"/>
                        </a:rPr>
                        <a:t> </a:t>
                      </a:r>
                      <a:r>
                        <a:rPr sz="1700" spc="-135" dirty="0">
                          <a:latin typeface="Calibri"/>
                          <a:cs typeface="Calibri"/>
                        </a:rPr>
                        <a:t>Education</a:t>
                      </a:r>
                      <a:r>
                        <a:rPr sz="1700" spc="-50" dirty="0">
                          <a:latin typeface="Calibri"/>
                          <a:cs typeface="Calibri"/>
                        </a:rPr>
                        <a:t> </a:t>
                      </a:r>
                      <a:r>
                        <a:rPr sz="1700" spc="-25" dirty="0">
                          <a:latin typeface="Calibri"/>
                          <a:cs typeface="Calibri"/>
                        </a:rPr>
                        <a:t>(2)</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FD966"/>
                    </a:solidFill>
                  </a:tcPr>
                </a:tc>
                <a:extLst>
                  <a:ext uri="{0D108BD9-81ED-4DB2-BD59-A6C34878D82A}">
                    <a16:rowId xmlns:a16="http://schemas.microsoft.com/office/drawing/2014/main" val="10008"/>
                  </a:ext>
                </a:extLst>
              </a:tr>
              <a:tr h="374650">
                <a:tc>
                  <a:txBody>
                    <a:bodyPr/>
                    <a:lstStyle/>
                    <a:p>
                      <a:pPr marL="5080" algn="ctr">
                        <a:lnSpc>
                          <a:spcPct val="100000"/>
                        </a:lnSpc>
                        <a:spcBef>
                          <a:spcPts val="740"/>
                        </a:spcBef>
                      </a:pPr>
                      <a:r>
                        <a:rPr sz="1700" spc="-110" dirty="0">
                          <a:latin typeface="Calibri"/>
                          <a:cs typeface="Calibri"/>
                        </a:rPr>
                        <a:t>Social</a:t>
                      </a:r>
                      <a:r>
                        <a:rPr sz="1700" spc="-15" dirty="0">
                          <a:latin typeface="Calibri"/>
                          <a:cs typeface="Calibri"/>
                        </a:rPr>
                        <a:t> </a:t>
                      </a:r>
                      <a:r>
                        <a:rPr sz="1700" spc="-135" dirty="0">
                          <a:latin typeface="Calibri"/>
                          <a:cs typeface="Calibri"/>
                        </a:rPr>
                        <a:t>Education</a:t>
                      </a:r>
                      <a:r>
                        <a:rPr sz="1700" spc="-60" dirty="0">
                          <a:latin typeface="Calibri"/>
                          <a:cs typeface="Calibri"/>
                        </a:rPr>
                        <a:t> </a:t>
                      </a:r>
                      <a:r>
                        <a:rPr sz="1700" spc="-25" dirty="0">
                          <a:latin typeface="Calibri"/>
                          <a:cs typeface="Calibri"/>
                        </a:rPr>
                        <a:t>(1)</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FFD966"/>
                    </a:solidFill>
                  </a:tcPr>
                </a:tc>
                <a:extLst>
                  <a:ext uri="{0D108BD9-81ED-4DB2-BD59-A6C34878D82A}">
                    <a16:rowId xmlns:a16="http://schemas.microsoft.com/office/drawing/2014/main" val="10009"/>
                  </a:ext>
                </a:extLst>
              </a:tr>
              <a:tr h="374650">
                <a:tc>
                  <a:txBody>
                    <a:bodyPr/>
                    <a:lstStyle/>
                    <a:p>
                      <a:pPr algn="ctr">
                        <a:lnSpc>
                          <a:spcPct val="100000"/>
                        </a:lnSpc>
                        <a:spcBef>
                          <a:spcPts val="740"/>
                        </a:spcBef>
                      </a:pPr>
                      <a:r>
                        <a:rPr sz="1700" spc="-100" dirty="0">
                          <a:latin typeface="Calibri"/>
                          <a:cs typeface="Calibri"/>
                        </a:rPr>
                        <a:t>Religious</a:t>
                      </a:r>
                      <a:r>
                        <a:rPr sz="1700" spc="-30" dirty="0">
                          <a:latin typeface="Calibri"/>
                          <a:cs typeface="Calibri"/>
                        </a:rPr>
                        <a:t> </a:t>
                      </a:r>
                      <a:r>
                        <a:rPr sz="1700" spc="-135" dirty="0">
                          <a:latin typeface="Calibri"/>
                          <a:cs typeface="Calibri"/>
                        </a:rPr>
                        <a:t>Education</a:t>
                      </a:r>
                      <a:r>
                        <a:rPr sz="1700" spc="-30" dirty="0">
                          <a:latin typeface="Calibri"/>
                          <a:cs typeface="Calibri"/>
                        </a:rPr>
                        <a:t> </a:t>
                      </a:r>
                      <a:r>
                        <a:rPr sz="1700" spc="-25" dirty="0">
                          <a:latin typeface="Calibri"/>
                          <a:cs typeface="Calibri"/>
                        </a:rPr>
                        <a:t>(1)</a:t>
                      </a:r>
                      <a:endParaRPr sz="1700">
                        <a:latin typeface="Calibri"/>
                        <a:cs typeface="Calibri"/>
                      </a:endParaRPr>
                    </a:p>
                  </a:txBody>
                  <a:tcPr marL="0" marR="0" marT="93980" marB="0">
                    <a:lnL w="12700">
                      <a:solidFill>
                        <a:srgbClr val="000000"/>
                      </a:solidFill>
                      <a:prstDash val="solid"/>
                    </a:lnL>
                    <a:lnR w="12700">
                      <a:solidFill>
                        <a:srgbClr val="000000"/>
                      </a:solidFill>
                      <a:prstDash val="solid"/>
                    </a:lnR>
                    <a:lnT w="19050">
                      <a:solidFill>
                        <a:srgbClr val="000000"/>
                      </a:solidFill>
                      <a:prstDash val="solid"/>
                    </a:lnT>
                    <a:lnB w="19050">
                      <a:solidFill>
                        <a:srgbClr val="000000"/>
                      </a:solidFill>
                      <a:prstDash val="solid"/>
                    </a:lnB>
                    <a:solidFill>
                      <a:srgbClr val="00AFEF"/>
                    </a:solidFill>
                  </a:tcPr>
                </a:tc>
                <a:extLst>
                  <a:ext uri="{0D108BD9-81ED-4DB2-BD59-A6C34878D82A}">
                    <a16:rowId xmlns:a16="http://schemas.microsoft.com/office/drawing/2014/main" val="10010"/>
                  </a:ext>
                </a:extLst>
              </a:tr>
            </a:tbl>
          </a:graphicData>
        </a:graphic>
      </p:graphicFrame>
      <p:graphicFrame>
        <p:nvGraphicFramePr>
          <p:cNvPr id="7" name="object 7"/>
          <p:cNvGraphicFramePr>
            <a:graphicFrameLocks noGrp="1"/>
          </p:cNvGraphicFramePr>
          <p:nvPr/>
        </p:nvGraphicFramePr>
        <p:xfrm>
          <a:off x="6187639" y="1849832"/>
          <a:ext cx="2651125" cy="3609975"/>
        </p:xfrm>
        <a:graphic>
          <a:graphicData uri="http://schemas.openxmlformats.org/drawingml/2006/table">
            <a:tbl>
              <a:tblPr firstRow="1" bandRow="1">
                <a:tableStyleId>{2D5ABB26-0587-4C30-8999-92F81FD0307C}</a:tableStyleId>
              </a:tblPr>
              <a:tblGrid>
                <a:gridCol w="2651125">
                  <a:extLst>
                    <a:ext uri="{9D8B030D-6E8A-4147-A177-3AD203B41FA5}">
                      <a16:colId xmlns:a16="http://schemas.microsoft.com/office/drawing/2014/main" val="20000"/>
                    </a:ext>
                  </a:extLst>
                </a:gridCol>
              </a:tblGrid>
              <a:tr h="407670">
                <a:tc>
                  <a:txBody>
                    <a:bodyPr/>
                    <a:lstStyle/>
                    <a:p>
                      <a:pPr marL="24130" algn="ctr">
                        <a:lnSpc>
                          <a:spcPct val="100000"/>
                        </a:lnSpc>
                        <a:spcBef>
                          <a:spcPts val="90"/>
                        </a:spcBef>
                      </a:pPr>
                      <a:r>
                        <a:rPr sz="2400" b="1" spc="-25" dirty="0">
                          <a:latin typeface="Calibri"/>
                          <a:cs typeface="Calibri"/>
                        </a:rPr>
                        <a:t>S5</a:t>
                      </a:r>
                      <a:endParaRPr sz="2400">
                        <a:latin typeface="Calibri"/>
                        <a:cs typeface="Calibri"/>
                      </a:endParaRPr>
                    </a:p>
                  </a:txBody>
                  <a:tcPr marL="0" marR="0" marT="1143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0"/>
                  </a:ext>
                </a:extLst>
              </a:tr>
              <a:tr h="408305">
                <a:tc>
                  <a:txBody>
                    <a:bodyPr/>
                    <a:lstStyle/>
                    <a:p>
                      <a:pPr marR="2540" algn="ctr">
                        <a:lnSpc>
                          <a:spcPct val="100000"/>
                        </a:lnSpc>
                        <a:spcBef>
                          <a:spcPts val="95"/>
                        </a:spcBef>
                      </a:pPr>
                      <a:r>
                        <a:rPr sz="2400" spc="-215" dirty="0">
                          <a:latin typeface="Calibri"/>
                          <a:cs typeface="Calibri"/>
                        </a:rPr>
                        <a:t>Choice</a:t>
                      </a:r>
                      <a:r>
                        <a:rPr sz="2400" spc="-90" dirty="0">
                          <a:latin typeface="Calibri"/>
                          <a:cs typeface="Calibri"/>
                        </a:rPr>
                        <a:t> </a:t>
                      </a:r>
                      <a:r>
                        <a:rPr sz="2400" spc="-250" dirty="0">
                          <a:latin typeface="Calibri"/>
                          <a:cs typeface="Calibri"/>
                        </a:rPr>
                        <a:t>1</a:t>
                      </a:r>
                      <a:r>
                        <a:rPr sz="2400" spc="-225" dirty="0">
                          <a:latin typeface="Calibri"/>
                          <a:cs typeface="Calibri"/>
                        </a:rPr>
                        <a:t> </a:t>
                      </a:r>
                      <a:r>
                        <a:rPr sz="2400" spc="-20" dirty="0">
                          <a:latin typeface="Calibri"/>
                          <a:cs typeface="Calibri"/>
                        </a:rPr>
                        <a:t>(4/6)</a:t>
                      </a:r>
                      <a:endParaRPr sz="2400">
                        <a:latin typeface="Calibri"/>
                        <a:cs typeface="Calibri"/>
                      </a:endParaRPr>
                    </a:p>
                  </a:txBody>
                  <a:tcPr marL="0" marR="0" marT="1206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r h="407670">
                <a:tc>
                  <a:txBody>
                    <a:bodyPr/>
                    <a:lstStyle/>
                    <a:p>
                      <a:pPr marR="2540" algn="ctr">
                        <a:lnSpc>
                          <a:spcPct val="100000"/>
                        </a:lnSpc>
                        <a:spcBef>
                          <a:spcPts val="90"/>
                        </a:spcBef>
                      </a:pPr>
                      <a:r>
                        <a:rPr sz="2400" spc="-215" dirty="0">
                          <a:latin typeface="Calibri"/>
                          <a:cs typeface="Calibri"/>
                        </a:rPr>
                        <a:t>Choice</a:t>
                      </a:r>
                      <a:r>
                        <a:rPr sz="2400" spc="-90" dirty="0">
                          <a:latin typeface="Calibri"/>
                          <a:cs typeface="Calibri"/>
                        </a:rPr>
                        <a:t> </a:t>
                      </a:r>
                      <a:r>
                        <a:rPr sz="2400" spc="-250" dirty="0">
                          <a:latin typeface="Calibri"/>
                          <a:cs typeface="Calibri"/>
                        </a:rPr>
                        <a:t>2</a:t>
                      </a:r>
                      <a:r>
                        <a:rPr sz="2400" spc="-225" dirty="0">
                          <a:latin typeface="Calibri"/>
                          <a:cs typeface="Calibri"/>
                        </a:rPr>
                        <a:t> </a:t>
                      </a:r>
                      <a:r>
                        <a:rPr sz="2400" spc="-20" dirty="0">
                          <a:latin typeface="Calibri"/>
                          <a:cs typeface="Calibri"/>
                        </a:rPr>
                        <a:t>(4/6)</a:t>
                      </a:r>
                      <a:endParaRPr sz="2400">
                        <a:latin typeface="Calibri"/>
                        <a:cs typeface="Calibri"/>
                      </a:endParaRPr>
                    </a:p>
                  </a:txBody>
                  <a:tcPr marL="0" marR="0" marT="1143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2"/>
                  </a:ext>
                </a:extLst>
              </a:tr>
              <a:tr h="407670">
                <a:tc>
                  <a:txBody>
                    <a:bodyPr/>
                    <a:lstStyle/>
                    <a:p>
                      <a:pPr marR="2540" algn="ctr">
                        <a:lnSpc>
                          <a:spcPct val="100000"/>
                        </a:lnSpc>
                        <a:spcBef>
                          <a:spcPts val="95"/>
                        </a:spcBef>
                      </a:pPr>
                      <a:r>
                        <a:rPr sz="2400" spc="-215" dirty="0">
                          <a:latin typeface="Calibri"/>
                          <a:cs typeface="Calibri"/>
                        </a:rPr>
                        <a:t>Choice</a:t>
                      </a:r>
                      <a:r>
                        <a:rPr sz="2400" spc="-90" dirty="0">
                          <a:latin typeface="Calibri"/>
                          <a:cs typeface="Calibri"/>
                        </a:rPr>
                        <a:t> </a:t>
                      </a:r>
                      <a:r>
                        <a:rPr sz="2400" spc="-250" dirty="0">
                          <a:latin typeface="Calibri"/>
                          <a:cs typeface="Calibri"/>
                        </a:rPr>
                        <a:t>3</a:t>
                      </a:r>
                      <a:r>
                        <a:rPr sz="2400" spc="-225" dirty="0">
                          <a:latin typeface="Calibri"/>
                          <a:cs typeface="Calibri"/>
                        </a:rPr>
                        <a:t> </a:t>
                      </a:r>
                      <a:r>
                        <a:rPr sz="2400" spc="-20" dirty="0">
                          <a:latin typeface="Calibri"/>
                          <a:cs typeface="Calibri"/>
                        </a:rPr>
                        <a:t>(4/6)</a:t>
                      </a:r>
                      <a:endParaRPr sz="2400">
                        <a:latin typeface="Calibri"/>
                        <a:cs typeface="Calibri"/>
                      </a:endParaRPr>
                    </a:p>
                  </a:txBody>
                  <a:tcPr marL="0" marR="0" marT="1206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3"/>
                  </a:ext>
                </a:extLst>
              </a:tr>
              <a:tr h="408305">
                <a:tc>
                  <a:txBody>
                    <a:bodyPr/>
                    <a:lstStyle/>
                    <a:p>
                      <a:pPr marR="2540" algn="ctr">
                        <a:lnSpc>
                          <a:spcPct val="100000"/>
                        </a:lnSpc>
                        <a:spcBef>
                          <a:spcPts val="95"/>
                        </a:spcBef>
                      </a:pPr>
                      <a:r>
                        <a:rPr sz="2400" spc="-215" dirty="0">
                          <a:latin typeface="Calibri"/>
                          <a:cs typeface="Calibri"/>
                        </a:rPr>
                        <a:t>Choice</a:t>
                      </a:r>
                      <a:r>
                        <a:rPr sz="2400" spc="-90" dirty="0">
                          <a:latin typeface="Calibri"/>
                          <a:cs typeface="Calibri"/>
                        </a:rPr>
                        <a:t> </a:t>
                      </a:r>
                      <a:r>
                        <a:rPr sz="2400" spc="-250" dirty="0">
                          <a:latin typeface="Calibri"/>
                          <a:cs typeface="Calibri"/>
                        </a:rPr>
                        <a:t>4</a:t>
                      </a:r>
                      <a:r>
                        <a:rPr sz="2400" spc="-225" dirty="0">
                          <a:latin typeface="Calibri"/>
                          <a:cs typeface="Calibri"/>
                        </a:rPr>
                        <a:t> </a:t>
                      </a:r>
                      <a:r>
                        <a:rPr sz="2400" spc="-20" dirty="0">
                          <a:latin typeface="Calibri"/>
                          <a:cs typeface="Calibri"/>
                        </a:rPr>
                        <a:t>(4/6)</a:t>
                      </a:r>
                      <a:endParaRPr sz="2400">
                        <a:latin typeface="Calibri"/>
                        <a:cs typeface="Calibri"/>
                      </a:endParaRPr>
                    </a:p>
                  </a:txBody>
                  <a:tcPr marL="0" marR="0" marT="1206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4"/>
                  </a:ext>
                </a:extLst>
              </a:tr>
              <a:tr h="407670">
                <a:tc>
                  <a:txBody>
                    <a:bodyPr/>
                    <a:lstStyle/>
                    <a:p>
                      <a:pPr marR="2540" algn="ctr">
                        <a:lnSpc>
                          <a:spcPct val="100000"/>
                        </a:lnSpc>
                        <a:spcBef>
                          <a:spcPts val="85"/>
                        </a:spcBef>
                      </a:pPr>
                      <a:r>
                        <a:rPr sz="2400" spc="-215" dirty="0">
                          <a:latin typeface="Calibri"/>
                          <a:cs typeface="Calibri"/>
                        </a:rPr>
                        <a:t>Choice</a:t>
                      </a:r>
                      <a:r>
                        <a:rPr sz="2400" spc="-90" dirty="0">
                          <a:latin typeface="Calibri"/>
                          <a:cs typeface="Calibri"/>
                        </a:rPr>
                        <a:t> </a:t>
                      </a:r>
                      <a:r>
                        <a:rPr sz="2400" spc="-250" dirty="0">
                          <a:latin typeface="Calibri"/>
                          <a:cs typeface="Calibri"/>
                        </a:rPr>
                        <a:t>5</a:t>
                      </a:r>
                      <a:r>
                        <a:rPr sz="2400" spc="-225" dirty="0">
                          <a:latin typeface="Calibri"/>
                          <a:cs typeface="Calibri"/>
                        </a:rPr>
                        <a:t> </a:t>
                      </a:r>
                      <a:r>
                        <a:rPr sz="2400" spc="-20" dirty="0">
                          <a:latin typeface="Calibri"/>
                          <a:cs typeface="Calibri"/>
                        </a:rPr>
                        <a:t>(4/6)</a:t>
                      </a:r>
                      <a:endParaRPr sz="2400">
                        <a:latin typeface="Calibri"/>
                        <a:cs typeface="Calibri"/>
                      </a:endParaRPr>
                    </a:p>
                  </a:txBody>
                  <a:tcPr marL="0" marR="0" marT="1079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r h="407670">
                <a:tc>
                  <a:txBody>
                    <a:bodyPr/>
                    <a:lstStyle/>
                    <a:p>
                      <a:pPr marR="33655" algn="ctr">
                        <a:lnSpc>
                          <a:spcPct val="100000"/>
                        </a:lnSpc>
                        <a:spcBef>
                          <a:spcPts val="95"/>
                        </a:spcBef>
                      </a:pPr>
                      <a:r>
                        <a:rPr sz="2400" spc="-254" dirty="0">
                          <a:latin typeface="Calibri"/>
                          <a:cs typeface="Calibri"/>
                        </a:rPr>
                        <a:t>Academy</a:t>
                      </a:r>
                      <a:r>
                        <a:rPr sz="2400" spc="-105" dirty="0">
                          <a:latin typeface="Calibri"/>
                          <a:cs typeface="Calibri"/>
                        </a:rPr>
                        <a:t> </a:t>
                      </a:r>
                      <a:r>
                        <a:rPr sz="2400" spc="-25" dirty="0">
                          <a:latin typeface="Calibri"/>
                          <a:cs typeface="Calibri"/>
                        </a:rPr>
                        <a:t>(1)</a:t>
                      </a:r>
                      <a:endParaRPr sz="2400">
                        <a:latin typeface="Calibri"/>
                        <a:cs typeface="Calibri"/>
                      </a:endParaRPr>
                    </a:p>
                  </a:txBody>
                  <a:tcPr marL="0" marR="0" marT="1206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solidFill>
                      <a:srgbClr val="F8CAAC"/>
                    </a:solidFill>
                  </a:tcPr>
                </a:tc>
                <a:extLst>
                  <a:ext uri="{0D108BD9-81ED-4DB2-BD59-A6C34878D82A}">
                    <a16:rowId xmlns:a16="http://schemas.microsoft.com/office/drawing/2014/main" val="10006"/>
                  </a:ext>
                </a:extLst>
              </a:tr>
              <a:tr h="408305">
                <a:tc>
                  <a:txBody>
                    <a:bodyPr/>
                    <a:lstStyle/>
                    <a:p>
                      <a:pPr marR="5715" algn="ctr">
                        <a:lnSpc>
                          <a:spcPct val="100000"/>
                        </a:lnSpc>
                        <a:spcBef>
                          <a:spcPts val="95"/>
                        </a:spcBef>
                      </a:pPr>
                      <a:r>
                        <a:rPr sz="2400" spc="-185" dirty="0">
                          <a:latin typeface="Calibri"/>
                          <a:cs typeface="Calibri"/>
                        </a:rPr>
                        <a:t>Social</a:t>
                      </a:r>
                      <a:r>
                        <a:rPr sz="2400" spc="-35" dirty="0">
                          <a:latin typeface="Calibri"/>
                          <a:cs typeface="Calibri"/>
                        </a:rPr>
                        <a:t> </a:t>
                      </a:r>
                      <a:r>
                        <a:rPr sz="2400" spc="-220" dirty="0">
                          <a:latin typeface="Calibri"/>
                          <a:cs typeface="Calibri"/>
                        </a:rPr>
                        <a:t>Education/Study</a:t>
                      </a:r>
                      <a:r>
                        <a:rPr sz="2400" spc="-80" dirty="0">
                          <a:latin typeface="Calibri"/>
                          <a:cs typeface="Calibri"/>
                        </a:rPr>
                        <a:t> </a:t>
                      </a:r>
                      <a:r>
                        <a:rPr sz="2400" spc="-100" dirty="0">
                          <a:latin typeface="Calibri"/>
                          <a:cs typeface="Calibri"/>
                        </a:rPr>
                        <a:t>(1)</a:t>
                      </a:r>
                      <a:endParaRPr sz="2400">
                        <a:latin typeface="Calibri"/>
                        <a:cs typeface="Calibri"/>
                      </a:endParaRPr>
                    </a:p>
                  </a:txBody>
                  <a:tcPr marL="0" marR="0" marT="1206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solidFill>
                      <a:srgbClr val="F8CAAC"/>
                    </a:solidFill>
                  </a:tcPr>
                </a:tc>
                <a:extLst>
                  <a:ext uri="{0D108BD9-81ED-4DB2-BD59-A6C34878D82A}">
                    <a16:rowId xmlns:a16="http://schemas.microsoft.com/office/drawing/2014/main" val="10007"/>
                  </a:ext>
                </a:extLst>
              </a:tr>
              <a:tr h="346710">
                <a:tc>
                  <a:txBody>
                    <a:bodyPr/>
                    <a:lstStyle/>
                    <a:p>
                      <a:pPr>
                        <a:lnSpc>
                          <a:spcPct val="100000"/>
                        </a:lnSpc>
                      </a:pPr>
                      <a:endParaRPr sz="1700">
                        <a:latin typeface="Times New Roman"/>
                        <a:cs typeface="Times New Roman"/>
                      </a:endParaRPr>
                    </a:p>
                  </a:txBody>
                  <a:tcPr marL="0" marR="0" marT="0" marB="0">
                    <a:lnL w="19050">
                      <a:solidFill>
                        <a:srgbClr val="D3D3D3"/>
                      </a:solidFill>
                      <a:prstDash val="solid"/>
                    </a:lnL>
                    <a:lnR w="19050">
                      <a:solidFill>
                        <a:srgbClr val="D3D3D3"/>
                      </a:solidFill>
                      <a:prstDash val="solid"/>
                    </a:lnR>
                    <a:lnT w="28575">
                      <a:solidFill>
                        <a:srgbClr val="000000"/>
                      </a:solidFill>
                      <a:prstDash val="solid"/>
                    </a:lnT>
                    <a:lnB w="28575">
                      <a:solidFill>
                        <a:srgbClr val="D3D3D3"/>
                      </a:solidFill>
                      <a:prstDash val="solid"/>
                    </a:lnB>
                  </a:tcPr>
                </a:tc>
                <a:extLst>
                  <a:ext uri="{0D108BD9-81ED-4DB2-BD59-A6C34878D82A}">
                    <a16:rowId xmlns:a16="http://schemas.microsoft.com/office/drawing/2014/main" val="10008"/>
                  </a:ext>
                </a:extLst>
              </a:tr>
            </a:tbl>
          </a:graphicData>
        </a:graphic>
      </p:graphicFrame>
      <p:graphicFrame>
        <p:nvGraphicFramePr>
          <p:cNvPr id="8" name="object 8"/>
          <p:cNvGraphicFramePr>
            <a:graphicFrameLocks noGrp="1"/>
          </p:cNvGraphicFramePr>
          <p:nvPr/>
        </p:nvGraphicFramePr>
        <p:xfrm>
          <a:off x="9143310" y="1850188"/>
          <a:ext cx="2651125" cy="3154045"/>
        </p:xfrm>
        <a:graphic>
          <a:graphicData uri="http://schemas.openxmlformats.org/drawingml/2006/table">
            <a:tbl>
              <a:tblPr firstRow="1" bandRow="1">
                <a:tableStyleId>{2D5ABB26-0587-4C30-8999-92F81FD0307C}</a:tableStyleId>
              </a:tblPr>
              <a:tblGrid>
                <a:gridCol w="2651125">
                  <a:extLst>
                    <a:ext uri="{9D8B030D-6E8A-4147-A177-3AD203B41FA5}">
                      <a16:colId xmlns:a16="http://schemas.microsoft.com/office/drawing/2014/main" val="20000"/>
                    </a:ext>
                  </a:extLst>
                </a:gridCol>
              </a:tblGrid>
              <a:tr h="450850">
                <a:tc>
                  <a:txBody>
                    <a:bodyPr/>
                    <a:lstStyle/>
                    <a:p>
                      <a:pPr marL="24130" algn="ctr">
                        <a:lnSpc>
                          <a:spcPct val="100000"/>
                        </a:lnSpc>
                        <a:spcBef>
                          <a:spcPts val="100"/>
                        </a:spcBef>
                      </a:pPr>
                      <a:r>
                        <a:rPr sz="2650" b="1" spc="-390" dirty="0">
                          <a:latin typeface="Calibri"/>
                          <a:cs typeface="Calibri"/>
                        </a:rPr>
                        <a:t>S6</a:t>
                      </a:r>
                      <a:endParaRPr sz="2650">
                        <a:latin typeface="Calibri"/>
                        <a:cs typeface="Calibri"/>
                      </a:endParaRPr>
                    </a:p>
                  </a:txBody>
                  <a:tcPr marL="0" marR="0" marT="1270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0"/>
                  </a:ext>
                </a:extLst>
              </a:tr>
              <a:tr h="450850">
                <a:tc>
                  <a:txBody>
                    <a:bodyPr/>
                    <a:lstStyle/>
                    <a:p>
                      <a:pPr marR="1905" algn="ctr">
                        <a:lnSpc>
                          <a:spcPct val="100000"/>
                        </a:lnSpc>
                        <a:spcBef>
                          <a:spcPts val="100"/>
                        </a:spcBef>
                      </a:pPr>
                      <a:r>
                        <a:rPr sz="2650" spc="-330" dirty="0">
                          <a:latin typeface="Calibri"/>
                          <a:cs typeface="Calibri"/>
                        </a:rPr>
                        <a:t>Choice</a:t>
                      </a:r>
                      <a:r>
                        <a:rPr sz="2650" spc="-145" dirty="0">
                          <a:latin typeface="Calibri"/>
                          <a:cs typeface="Calibri"/>
                        </a:rPr>
                        <a:t> </a:t>
                      </a:r>
                      <a:r>
                        <a:rPr sz="2650" spc="-365" dirty="0">
                          <a:latin typeface="Calibri"/>
                          <a:cs typeface="Calibri"/>
                        </a:rPr>
                        <a:t>1</a:t>
                      </a:r>
                      <a:r>
                        <a:rPr sz="2650" spc="-280" dirty="0">
                          <a:latin typeface="Calibri"/>
                          <a:cs typeface="Calibri"/>
                        </a:rPr>
                        <a:t> </a:t>
                      </a:r>
                      <a:r>
                        <a:rPr sz="2650" spc="-320" dirty="0">
                          <a:latin typeface="Calibri"/>
                          <a:cs typeface="Calibri"/>
                        </a:rPr>
                        <a:t>(4/6)</a:t>
                      </a:r>
                      <a:endParaRPr sz="2650">
                        <a:latin typeface="Calibri"/>
                        <a:cs typeface="Calibri"/>
                      </a:endParaRPr>
                    </a:p>
                  </a:txBody>
                  <a:tcPr marL="0" marR="0" marT="1270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r h="450215">
                <a:tc>
                  <a:txBody>
                    <a:bodyPr/>
                    <a:lstStyle/>
                    <a:p>
                      <a:pPr marR="1905" algn="ctr">
                        <a:lnSpc>
                          <a:spcPct val="100000"/>
                        </a:lnSpc>
                        <a:spcBef>
                          <a:spcPts val="100"/>
                        </a:spcBef>
                      </a:pPr>
                      <a:r>
                        <a:rPr sz="2650" spc="-330" dirty="0">
                          <a:latin typeface="Calibri"/>
                          <a:cs typeface="Calibri"/>
                        </a:rPr>
                        <a:t>Choice</a:t>
                      </a:r>
                      <a:r>
                        <a:rPr sz="2650" spc="-145" dirty="0">
                          <a:latin typeface="Calibri"/>
                          <a:cs typeface="Calibri"/>
                        </a:rPr>
                        <a:t> </a:t>
                      </a:r>
                      <a:r>
                        <a:rPr sz="2650" spc="-365" dirty="0">
                          <a:latin typeface="Calibri"/>
                          <a:cs typeface="Calibri"/>
                        </a:rPr>
                        <a:t>2</a:t>
                      </a:r>
                      <a:r>
                        <a:rPr sz="2650" spc="-280" dirty="0">
                          <a:latin typeface="Calibri"/>
                          <a:cs typeface="Calibri"/>
                        </a:rPr>
                        <a:t> </a:t>
                      </a:r>
                      <a:r>
                        <a:rPr sz="2650" spc="-320" dirty="0">
                          <a:latin typeface="Calibri"/>
                          <a:cs typeface="Calibri"/>
                        </a:rPr>
                        <a:t>(4/6)</a:t>
                      </a:r>
                      <a:endParaRPr sz="2650">
                        <a:latin typeface="Calibri"/>
                        <a:cs typeface="Calibri"/>
                      </a:endParaRPr>
                    </a:p>
                  </a:txBody>
                  <a:tcPr marL="0" marR="0" marT="1270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2"/>
                  </a:ext>
                </a:extLst>
              </a:tr>
              <a:tr h="450215">
                <a:tc>
                  <a:txBody>
                    <a:bodyPr/>
                    <a:lstStyle/>
                    <a:p>
                      <a:pPr marR="1905" algn="ctr">
                        <a:lnSpc>
                          <a:spcPct val="100000"/>
                        </a:lnSpc>
                        <a:spcBef>
                          <a:spcPts val="100"/>
                        </a:spcBef>
                      </a:pPr>
                      <a:r>
                        <a:rPr sz="2650" spc="-330" dirty="0">
                          <a:latin typeface="Calibri"/>
                          <a:cs typeface="Calibri"/>
                        </a:rPr>
                        <a:t>Choice</a:t>
                      </a:r>
                      <a:r>
                        <a:rPr sz="2650" spc="-145" dirty="0">
                          <a:latin typeface="Calibri"/>
                          <a:cs typeface="Calibri"/>
                        </a:rPr>
                        <a:t> </a:t>
                      </a:r>
                      <a:r>
                        <a:rPr sz="2650" spc="-365" dirty="0">
                          <a:latin typeface="Calibri"/>
                          <a:cs typeface="Calibri"/>
                        </a:rPr>
                        <a:t>3</a:t>
                      </a:r>
                      <a:r>
                        <a:rPr sz="2650" spc="-280" dirty="0">
                          <a:latin typeface="Calibri"/>
                          <a:cs typeface="Calibri"/>
                        </a:rPr>
                        <a:t> </a:t>
                      </a:r>
                      <a:r>
                        <a:rPr sz="2650" spc="-320" dirty="0">
                          <a:latin typeface="Calibri"/>
                          <a:cs typeface="Calibri"/>
                        </a:rPr>
                        <a:t>(4/6)</a:t>
                      </a:r>
                      <a:endParaRPr sz="2650">
                        <a:latin typeface="Calibri"/>
                        <a:cs typeface="Calibri"/>
                      </a:endParaRPr>
                    </a:p>
                  </a:txBody>
                  <a:tcPr marL="0" marR="0" marT="1270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3"/>
                  </a:ext>
                </a:extLst>
              </a:tr>
              <a:tr h="450850">
                <a:tc>
                  <a:txBody>
                    <a:bodyPr/>
                    <a:lstStyle/>
                    <a:p>
                      <a:pPr marR="1905" algn="ctr">
                        <a:lnSpc>
                          <a:spcPct val="100000"/>
                        </a:lnSpc>
                        <a:spcBef>
                          <a:spcPts val="105"/>
                        </a:spcBef>
                      </a:pPr>
                      <a:r>
                        <a:rPr sz="2650" spc="-330" dirty="0">
                          <a:latin typeface="Calibri"/>
                          <a:cs typeface="Calibri"/>
                        </a:rPr>
                        <a:t>Choice</a:t>
                      </a:r>
                      <a:r>
                        <a:rPr sz="2650" spc="-145" dirty="0">
                          <a:latin typeface="Calibri"/>
                          <a:cs typeface="Calibri"/>
                        </a:rPr>
                        <a:t> </a:t>
                      </a:r>
                      <a:r>
                        <a:rPr sz="2650" spc="-365" dirty="0">
                          <a:latin typeface="Calibri"/>
                          <a:cs typeface="Calibri"/>
                        </a:rPr>
                        <a:t>4</a:t>
                      </a:r>
                      <a:r>
                        <a:rPr sz="2650" spc="-280" dirty="0">
                          <a:latin typeface="Calibri"/>
                          <a:cs typeface="Calibri"/>
                        </a:rPr>
                        <a:t> </a:t>
                      </a:r>
                      <a:r>
                        <a:rPr sz="2650" spc="-320" dirty="0">
                          <a:latin typeface="Calibri"/>
                          <a:cs typeface="Calibri"/>
                        </a:rPr>
                        <a:t>(4/6)</a:t>
                      </a:r>
                      <a:endParaRPr sz="2650">
                        <a:latin typeface="Calibri"/>
                        <a:cs typeface="Calibri"/>
                      </a:endParaRPr>
                    </a:p>
                  </a:txBody>
                  <a:tcPr marL="0" marR="0" marT="1333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4"/>
                  </a:ext>
                </a:extLst>
              </a:tr>
              <a:tr h="450850">
                <a:tc>
                  <a:txBody>
                    <a:bodyPr/>
                    <a:lstStyle/>
                    <a:p>
                      <a:pPr marR="1270" algn="ctr">
                        <a:lnSpc>
                          <a:spcPct val="100000"/>
                        </a:lnSpc>
                        <a:spcBef>
                          <a:spcPts val="100"/>
                        </a:spcBef>
                      </a:pPr>
                      <a:r>
                        <a:rPr sz="2650" spc="-390" dirty="0">
                          <a:latin typeface="Calibri"/>
                          <a:cs typeface="Calibri"/>
                        </a:rPr>
                        <a:t>Academy</a:t>
                      </a:r>
                      <a:r>
                        <a:rPr sz="2650" spc="-165" dirty="0">
                          <a:latin typeface="Calibri"/>
                          <a:cs typeface="Calibri"/>
                        </a:rPr>
                        <a:t> </a:t>
                      </a:r>
                      <a:r>
                        <a:rPr sz="2650" spc="-300" dirty="0">
                          <a:latin typeface="Calibri"/>
                          <a:cs typeface="Calibri"/>
                        </a:rPr>
                        <a:t>(1)</a:t>
                      </a:r>
                      <a:endParaRPr sz="2650">
                        <a:latin typeface="Calibri"/>
                        <a:cs typeface="Calibri"/>
                      </a:endParaRPr>
                    </a:p>
                  </a:txBody>
                  <a:tcPr marL="0" marR="0" marT="1270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solidFill>
                      <a:srgbClr val="F8CAAC"/>
                    </a:solidFill>
                  </a:tcPr>
                </a:tc>
                <a:extLst>
                  <a:ext uri="{0D108BD9-81ED-4DB2-BD59-A6C34878D82A}">
                    <a16:rowId xmlns:a16="http://schemas.microsoft.com/office/drawing/2014/main" val="10005"/>
                  </a:ext>
                </a:extLst>
              </a:tr>
              <a:tr h="450215">
                <a:tc>
                  <a:txBody>
                    <a:bodyPr/>
                    <a:lstStyle/>
                    <a:p>
                      <a:pPr marR="5080" algn="ctr">
                        <a:lnSpc>
                          <a:spcPct val="100000"/>
                        </a:lnSpc>
                        <a:spcBef>
                          <a:spcPts val="100"/>
                        </a:spcBef>
                      </a:pPr>
                      <a:r>
                        <a:rPr sz="2650" spc="-290" dirty="0">
                          <a:latin typeface="Calibri"/>
                          <a:cs typeface="Calibri"/>
                        </a:rPr>
                        <a:t>Social</a:t>
                      </a:r>
                      <a:r>
                        <a:rPr sz="2650" spc="-110" dirty="0">
                          <a:latin typeface="Calibri"/>
                          <a:cs typeface="Calibri"/>
                        </a:rPr>
                        <a:t> </a:t>
                      </a:r>
                      <a:r>
                        <a:rPr sz="2650" spc="-330" dirty="0">
                          <a:latin typeface="Calibri"/>
                          <a:cs typeface="Calibri"/>
                        </a:rPr>
                        <a:t>Education/Study</a:t>
                      </a:r>
                      <a:r>
                        <a:rPr sz="2650" spc="-155" dirty="0">
                          <a:latin typeface="Calibri"/>
                          <a:cs typeface="Calibri"/>
                        </a:rPr>
                        <a:t> </a:t>
                      </a:r>
                      <a:r>
                        <a:rPr sz="2650" spc="-300" dirty="0">
                          <a:latin typeface="Calibri"/>
                          <a:cs typeface="Calibri"/>
                        </a:rPr>
                        <a:t>(1)</a:t>
                      </a:r>
                      <a:endParaRPr sz="2650">
                        <a:latin typeface="Calibri"/>
                        <a:cs typeface="Calibri"/>
                      </a:endParaRPr>
                    </a:p>
                  </a:txBody>
                  <a:tcPr marL="0" marR="0" marT="12700"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solidFill>
                      <a:srgbClr val="F8CAAC"/>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7" name="Rectangle 2076">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Rectangle 2077">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2CC164B-AD8D-48E1-8AB7-419A75856977}"/>
              </a:ext>
            </a:extLst>
          </p:cNvPr>
          <p:cNvPicPr>
            <a:picLocks noChangeAspect="1"/>
          </p:cNvPicPr>
          <p:nvPr/>
        </p:nvPicPr>
        <p:blipFill>
          <a:blip r:embed="rId2"/>
          <a:srcRect t="232" b="3421"/>
          <a:stretch>
            <a:fillRect/>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8" name="TextBox 7">
            <a:extLst>
              <a:ext uri="{FF2B5EF4-FFF2-40B4-BE49-F238E27FC236}">
                <a16:creationId xmlns:a16="http://schemas.microsoft.com/office/drawing/2014/main" id="{12EACE50-126D-EAC9-FFF2-81EA8A922D98}"/>
              </a:ext>
            </a:extLst>
          </p:cNvPr>
          <p:cNvSpPr txBox="1"/>
          <p:nvPr/>
        </p:nvSpPr>
        <p:spPr>
          <a:xfrm>
            <a:off x="4321744" y="1366464"/>
            <a:ext cx="6781800" cy="4543447"/>
          </a:xfrm>
          <a:prstGeom prst="rect">
            <a:avLst/>
          </a:prstGeom>
        </p:spPr>
        <p:txBody>
          <a:bodyPr vert="horz" lIns="91440" tIns="45720" rIns="91440" bIns="45720" rtlCol="0" anchor="t">
            <a:normAutofit fontScale="85000" lnSpcReduction="20000"/>
          </a:bodyPr>
          <a:lstStyle/>
          <a:p>
            <a:pPr fontAlgn="base">
              <a:lnSpc>
                <a:spcPct val="90000"/>
              </a:lnSpc>
            </a:pPr>
            <a:r>
              <a:rPr lang="en-US" sz="2100" b="0" i="0" dirty="0">
                <a:effectLst/>
              </a:rPr>
              <a:t>In S3, your child will study 8 subjects in total. </a:t>
            </a:r>
          </a:p>
          <a:p>
            <a:pPr indent="-228600" fontAlgn="base">
              <a:lnSpc>
                <a:spcPct val="90000"/>
              </a:lnSpc>
              <a:buFont typeface="Arial" panose="020B0604020202020204" pitchFamily="34" charset="0"/>
              <a:buChar char="•"/>
            </a:pPr>
            <a:endParaRPr lang="en-US" sz="2100" dirty="0"/>
          </a:p>
          <a:p>
            <a:pPr indent="-228600" fontAlgn="base">
              <a:lnSpc>
                <a:spcPct val="90000"/>
              </a:lnSpc>
              <a:buFont typeface="Arial" panose="020B0604020202020204" pitchFamily="34" charset="0"/>
              <a:buChar char="•"/>
            </a:pPr>
            <a:endParaRPr lang="en-US" sz="2100" b="0" i="0" dirty="0">
              <a:effectLst/>
            </a:endParaRPr>
          </a:p>
          <a:p>
            <a:pPr fontAlgn="base">
              <a:lnSpc>
                <a:spcPct val="90000"/>
              </a:lnSpc>
            </a:pPr>
            <a:r>
              <a:rPr lang="en-US" sz="2100" b="0" i="0" dirty="0">
                <a:effectLst/>
              </a:rPr>
              <a:t>These subjects will form the basis for </a:t>
            </a:r>
            <a:r>
              <a:rPr lang="en-US" sz="2100" dirty="0"/>
              <a:t>their</a:t>
            </a:r>
            <a:r>
              <a:rPr lang="en-US" sz="2100" b="0" i="0" dirty="0">
                <a:effectLst/>
              </a:rPr>
              <a:t> National Qualifications in S4, where </a:t>
            </a:r>
            <a:r>
              <a:rPr lang="en-US" sz="2100" dirty="0"/>
              <a:t>they</a:t>
            </a:r>
            <a:r>
              <a:rPr lang="en-US" sz="2100" b="0" i="0" dirty="0">
                <a:effectLst/>
              </a:rPr>
              <a:t> will continue with 7 of them at National level. </a:t>
            </a:r>
          </a:p>
          <a:p>
            <a:pPr indent="-228600" fontAlgn="base">
              <a:lnSpc>
                <a:spcPct val="90000"/>
              </a:lnSpc>
              <a:buFont typeface="Arial" panose="020B0604020202020204" pitchFamily="34" charset="0"/>
              <a:buChar char="•"/>
            </a:pPr>
            <a:endParaRPr lang="en-US" sz="2100" b="0" i="0" dirty="0">
              <a:effectLst/>
            </a:endParaRPr>
          </a:p>
          <a:p>
            <a:pPr fontAlgn="base">
              <a:lnSpc>
                <a:spcPct val="90000"/>
              </a:lnSpc>
              <a:spcBef>
                <a:spcPts val="800"/>
              </a:spcBef>
              <a:spcAft>
                <a:spcPts val="400"/>
              </a:spcAft>
            </a:pPr>
            <a:r>
              <a:rPr lang="en-US" sz="2100" b="1" i="0" dirty="0">
                <a:effectLst/>
              </a:rPr>
              <a:t>Subjects </a:t>
            </a:r>
            <a:r>
              <a:rPr lang="en-US" sz="2100" b="1" dirty="0"/>
              <a:t>offered</a:t>
            </a:r>
          </a:p>
          <a:p>
            <a:pPr indent="-228600" fontAlgn="base">
              <a:lnSpc>
                <a:spcPct val="90000"/>
              </a:lnSpc>
              <a:spcBef>
                <a:spcPts val="800"/>
              </a:spcBef>
              <a:spcAft>
                <a:spcPts val="400"/>
              </a:spcAft>
              <a:buFont typeface="Arial" panose="020B0604020202020204" pitchFamily="34" charset="0"/>
              <a:buChar char="•"/>
            </a:pPr>
            <a:endParaRPr lang="en-US" sz="2100" b="0" i="0" dirty="0">
              <a:effectLst/>
            </a:endParaRPr>
          </a:p>
          <a:p>
            <a:pPr fontAlgn="base">
              <a:lnSpc>
                <a:spcPct val="90000"/>
              </a:lnSpc>
            </a:pPr>
            <a:r>
              <a:rPr lang="en-US" sz="2100" b="0" i="0" dirty="0">
                <a:effectLst/>
              </a:rPr>
              <a:t>English and Mathematics are compulsory and will continue automatically. </a:t>
            </a:r>
          </a:p>
          <a:p>
            <a:pPr indent="-228600" fontAlgn="base">
              <a:lnSpc>
                <a:spcPct val="90000"/>
              </a:lnSpc>
              <a:buFont typeface="Arial" panose="020B0604020202020204" pitchFamily="34" charset="0"/>
              <a:buChar char="•"/>
            </a:pPr>
            <a:endParaRPr lang="en-US" sz="2100" b="0" i="0" dirty="0">
              <a:effectLst/>
            </a:endParaRPr>
          </a:p>
          <a:p>
            <a:pPr fontAlgn="base">
              <a:lnSpc>
                <a:spcPct val="90000"/>
              </a:lnSpc>
            </a:pPr>
            <a:endParaRPr lang="en-US" sz="2100" b="0" i="0" dirty="0">
              <a:effectLst/>
            </a:endParaRPr>
          </a:p>
          <a:p>
            <a:pPr fontAlgn="base">
              <a:lnSpc>
                <a:spcPct val="90000"/>
              </a:lnSpc>
            </a:pPr>
            <a:r>
              <a:rPr lang="en-US" sz="2100" b="0" i="0" dirty="0">
                <a:effectLst/>
              </a:rPr>
              <a:t>Your child will then choose 6 other subjects to study in S3.</a:t>
            </a:r>
          </a:p>
          <a:p>
            <a:pPr fontAlgn="base">
              <a:lnSpc>
                <a:spcPct val="90000"/>
              </a:lnSpc>
            </a:pPr>
            <a:r>
              <a:rPr lang="en-US" sz="2100" b="0" i="0" dirty="0">
                <a:effectLst/>
              </a:rPr>
              <a:t> </a:t>
            </a:r>
          </a:p>
          <a:p>
            <a:pPr indent="-228600" fontAlgn="base">
              <a:lnSpc>
                <a:spcPct val="90000"/>
              </a:lnSpc>
              <a:buFont typeface="Arial" panose="020B0604020202020204" pitchFamily="34" charset="0"/>
              <a:buChar char="•"/>
            </a:pPr>
            <a:endParaRPr lang="en-US" sz="2100" b="0" i="0" dirty="0">
              <a:effectLst/>
            </a:endParaRPr>
          </a:p>
          <a:p>
            <a:pPr fontAlgn="base">
              <a:lnSpc>
                <a:spcPct val="90000"/>
              </a:lnSpc>
            </a:pPr>
            <a:r>
              <a:rPr lang="en-US" sz="2100" b="0" i="0" dirty="0">
                <a:effectLst/>
              </a:rPr>
              <a:t>We strongly recommend that your child's 6 choices come from a wide range of curricular areas. </a:t>
            </a:r>
          </a:p>
          <a:p>
            <a:pPr indent="-228600" fontAlgn="base">
              <a:lnSpc>
                <a:spcPct val="90000"/>
              </a:lnSpc>
              <a:buFont typeface="Arial" panose="020B0604020202020204" pitchFamily="34" charset="0"/>
              <a:buChar char="•"/>
            </a:pPr>
            <a:endParaRPr lang="en-US" sz="2100" dirty="0"/>
          </a:p>
          <a:p>
            <a:pPr fontAlgn="base">
              <a:lnSpc>
                <a:spcPct val="90000"/>
              </a:lnSpc>
            </a:pPr>
            <a:r>
              <a:rPr lang="en-US" sz="2100" b="0" i="0" dirty="0">
                <a:effectLst/>
              </a:rPr>
              <a:t>This helps keep </a:t>
            </a:r>
            <a:r>
              <a:rPr lang="en-US" sz="2100" dirty="0"/>
              <a:t>their</a:t>
            </a:r>
            <a:r>
              <a:rPr lang="en-US" sz="2100" b="0" i="0" dirty="0">
                <a:effectLst/>
              </a:rPr>
              <a:t> future options open and supports a smooth transition into S4 and then onto future pathways. </a:t>
            </a:r>
          </a:p>
          <a:p>
            <a:pPr indent="-228600" fontAlgn="base">
              <a:lnSpc>
                <a:spcPct val="90000"/>
              </a:lnSpc>
              <a:buFont typeface="Arial" panose="020B0604020202020204" pitchFamily="34" charset="0"/>
              <a:buChar char="•"/>
            </a:pPr>
            <a:endParaRPr lang="en-US" sz="1400" dirty="0"/>
          </a:p>
        </p:txBody>
      </p:sp>
    </p:spTree>
    <p:extLst>
      <p:ext uri="{BB962C8B-B14F-4D97-AF65-F5344CB8AC3E}">
        <p14:creationId xmlns:p14="http://schemas.microsoft.com/office/powerpoint/2010/main" val="68585223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890CF4-ECAE-45E4-91B9-B81085D1709A}"/>
              </a:ext>
            </a:extLst>
          </p:cNvPr>
          <p:cNvSpPr txBox="1"/>
          <p:nvPr/>
        </p:nvSpPr>
        <p:spPr>
          <a:xfrm>
            <a:off x="1809867" y="211939"/>
            <a:ext cx="8572266" cy="461665"/>
          </a:xfrm>
          <a:prstGeom prst="rect">
            <a:avLst/>
          </a:prstGeom>
          <a:noFill/>
        </p:spPr>
        <p:txBody>
          <a:bodyPr wrap="square" rtlCol="0">
            <a:spAutoFit/>
          </a:bodyPr>
          <a:lstStyle/>
          <a:p>
            <a:pPr algn="ctr"/>
            <a:r>
              <a:rPr lang="en-GB" sz="2400" dirty="0"/>
              <a:t>S3 Broad General Education – 6 Free Choice</a:t>
            </a:r>
          </a:p>
        </p:txBody>
      </p:sp>
      <p:graphicFrame>
        <p:nvGraphicFramePr>
          <p:cNvPr id="4" name="Object 3">
            <a:extLst>
              <a:ext uri="{FF2B5EF4-FFF2-40B4-BE49-F238E27FC236}">
                <a16:creationId xmlns:a16="http://schemas.microsoft.com/office/drawing/2014/main" id="{E4BE52FA-C15C-D5E7-530E-E17729152BC4}"/>
              </a:ext>
            </a:extLst>
          </p:cNvPr>
          <p:cNvGraphicFramePr>
            <a:graphicFrameLocks noChangeAspect="1"/>
          </p:cNvGraphicFramePr>
          <p:nvPr>
            <p:extLst>
              <p:ext uri="{D42A27DB-BD31-4B8C-83A1-F6EECF244321}">
                <p14:modId xmlns:p14="http://schemas.microsoft.com/office/powerpoint/2010/main" val="63419053"/>
              </p:ext>
            </p:extLst>
          </p:nvPr>
        </p:nvGraphicFramePr>
        <p:xfrm>
          <a:off x="1036638" y="1112838"/>
          <a:ext cx="10120312" cy="4629150"/>
        </p:xfrm>
        <a:graphic>
          <a:graphicData uri="http://schemas.openxmlformats.org/presentationml/2006/ole">
            <mc:AlternateContent xmlns:mc="http://schemas.openxmlformats.org/markup-compatibility/2006">
              <mc:Choice xmlns:v="urn:schemas-microsoft-com:vml" Requires="v">
                <p:oleObj name="Document" r:id="rId2" imgW="10120119" imgH="4629785" progId="Word.Document.12">
                  <p:embed/>
                </p:oleObj>
              </mc:Choice>
              <mc:Fallback>
                <p:oleObj name="Document" r:id="rId2" imgW="10120119" imgH="4629785" progId="Word.Document.12">
                  <p:embed/>
                  <p:pic>
                    <p:nvPicPr>
                      <p:cNvPr id="4" name="Object 3">
                        <a:extLst>
                          <a:ext uri="{FF2B5EF4-FFF2-40B4-BE49-F238E27FC236}">
                            <a16:creationId xmlns:a16="http://schemas.microsoft.com/office/drawing/2014/main" id="{E4BE52FA-C15C-D5E7-530E-E17729152BC4}"/>
                          </a:ext>
                        </a:extLst>
                      </p:cNvPr>
                      <p:cNvPicPr/>
                      <p:nvPr/>
                    </p:nvPicPr>
                    <p:blipFill>
                      <a:blip r:embed="rId3"/>
                      <a:stretch>
                        <a:fillRect/>
                      </a:stretch>
                    </p:blipFill>
                    <p:spPr>
                      <a:xfrm>
                        <a:off x="1036638" y="1112838"/>
                        <a:ext cx="10120312" cy="462915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F7B3E6C2-2D34-7334-4805-54754393FB14}"/>
              </a:ext>
            </a:extLst>
          </p:cNvPr>
          <p:cNvSpPr txBox="1"/>
          <p:nvPr/>
        </p:nvSpPr>
        <p:spPr>
          <a:xfrm>
            <a:off x="1036638" y="5895666"/>
            <a:ext cx="6097424" cy="369332"/>
          </a:xfrm>
          <a:prstGeom prst="rect">
            <a:avLst/>
          </a:prstGeom>
          <a:noFill/>
        </p:spPr>
        <p:txBody>
          <a:bodyPr wrap="square">
            <a:spAutoFit/>
          </a:bodyPr>
          <a:lstStyle/>
          <a:p>
            <a:r>
              <a:rPr lang="en-GB" dirty="0">
                <a:hlinkClick r:id="rId4"/>
              </a:rPr>
              <a:t>Course Choice – The Royal High School</a:t>
            </a:r>
            <a:endParaRPr lang="en-GB" dirty="0"/>
          </a:p>
        </p:txBody>
      </p:sp>
    </p:spTree>
    <p:extLst>
      <p:ext uri="{BB962C8B-B14F-4D97-AF65-F5344CB8AC3E}">
        <p14:creationId xmlns:p14="http://schemas.microsoft.com/office/powerpoint/2010/main" val="378599542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988AD-5FCA-0D35-C858-19135A014F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86D5143-3E86-616C-8F27-8D270A9283F4}"/>
              </a:ext>
            </a:extLst>
          </p:cNvPr>
          <p:cNvSpPr txBox="1"/>
          <p:nvPr/>
        </p:nvSpPr>
        <p:spPr>
          <a:xfrm>
            <a:off x="1809867" y="254668"/>
            <a:ext cx="8572266" cy="461665"/>
          </a:xfrm>
          <a:prstGeom prst="rect">
            <a:avLst/>
          </a:prstGeom>
          <a:noFill/>
        </p:spPr>
        <p:txBody>
          <a:bodyPr wrap="square" rtlCol="0">
            <a:spAutoFit/>
          </a:bodyPr>
          <a:lstStyle/>
          <a:p>
            <a:pPr algn="ctr"/>
            <a:r>
              <a:rPr lang="en-GB" sz="2400" dirty="0"/>
              <a:t>S3 Broad General Education – Academies</a:t>
            </a:r>
          </a:p>
        </p:txBody>
      </p:sp>
      <p:sp>
        <p:nvSpPr>
          <p:cNvPr id="7" name="TextBox 6">
            <a:extLst>
              <a:ext uri="{FF2B5EF4-FFF2-40B4-BE49-F238E27FC236}">
                <a16:creationId xmlns:a16="http://schemas.microsoft.com/office/drawing/2014/main" id="{41A6FE9E-1A4A-79D8-4D77-E1FC451B424D}"/>
              </a:ext>
            </a:extLst>
          </p:cNvPr>
          <p:cNvSpPr txBox="1"/>
          <p:nvPr/>
        </p:nvSpPr>
        <p:spPr>
          <a:xfrm>
            <a:off x="356431" y="716333"/>
            <a:ext cx="11479138" cy="2149306"/>
          </a:xfrm>
          <a:prstGeom prst="rect">
            <a:avLst/>
          </a:prstGeom>
          <a:noFill/>
        </p:spPr>
        <p:txBody>
          <a:bodyPr wrap="square">
            <a:spAutoFit/>
          </a:bodyPr>
          <a:lstStyle/>
          <a:p>
            <a:pPr>
              <a:lnSpc>
                <a:spcPct val="106000"/>
              </a:lnSpc>
              <a:spcAft>
                <a:spcPts val="800"/>
              </a:spcAft>
              <a:buNone/>
              <a:tabLst>
                <a:tab pos="2495550" algn="l"/>
              </a:tabLst>
            </a:pPr>
            <a:r>
              <a:rPr lang="en-GB" sz="1800" b="1" dirty="0">
                <a:effectLst/>
                <a:latin typeface="Calibri" panose="020F0502020204030204" pitchFamily="34" charset="0"/>
                <a:ea typeface="Calibri" panose="020F0502020204030204" pitchFamily="34" charset="0"/>
                <a:cs typeface="Calibri" panose="020F0502020204030204" pitchFamily="34" charset="0"/>
              </a:rPr>
              <a:t>Academies Option: </a:t>
            </a: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Skills and Future Pathways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buNone/>
              <a:tabLst>
                <a:tab pos="249555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Your child also needs to choose an Academies option. This will help develop knowledge and skills in subjects that will become available as </a:t>
            </a:r>
            <a:r>
              <a:rPr lang="en-GB" dirty="0">
                <a:latin typeface="Calibri" panose="020F0502020204030204" pitchFamily="34" charset="0"/>
                <a:ea typeface="Calibri" panose="020F0502020204030204" pitchFamily="34" charset="0"/>
                <a:cs typeface="Calibri" panose="020F0502020204030204" pitchFamily="34" charset="0"/>
              </a:rPr>
              <a:t>they</a:t>
            </a:r>
            <a:r>
              <a:rPr lang="en-GB" sz="1800" dirty="0">
                <a:effectLst/>
                <a:latin typeface="Calibri" panose="020F0502020204030204" pitchFamily="34" charset="0"/>
                <a:ea typeface="Calibri" panose="020F0502020204030204" pitchFamily="34" charset="0"/>
                <a:cs typeface="Calibri" panose="020F0502020204030204" pitchFamily="34" charset="0"/>
              </a:rPr>
              <a:t> progress into National Qualifications.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buNone/>
              <a:tabLst>
                <a:tab pos="249555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In the boxes provided, your child will list  </a:t>
            </a:r>
            <a:r>
              <a:rPr lang="en-GB" sz="1800" b="1" dirty="0">
                <a:effectLst/>
                <a:latin typeface="Calibri" panose="020F0502020204030204" pitchFamily="34" charset="0"/>
                <a:ea typeface="Calibri" panose="020F0502020204030204" pitchFamily="34" charset="0"/>
                <a:cs typeface="Calibri" panose="020F0502020204030204" pitchFamily="34" charset="0"/>
              </a:rPr>
              <a:t>3 chosen subjects in rank order (1–3)</a:t>
            </a:r>
            <a:r>
              <a:rPr lang="en-GB" sz="1800" dirty="0">
                <a:effectLst/>
                <a:latin typeface="Calibri" panose="020F0502020204030204" pitchFamily="34" charset="0"/>
                <a:ea typeface="Calibri" panose="020F0502020204030204" pitchFamily="34" charset="0"/>
                <a:cs typeface="Calibri" panose="020F0502020204030204" pitchFamily="34" charset="0"/>
              </a:rPr>
              <a:t> — with </a:t>
            </a:r>
            <a:r>
              <a:rPr lang="en-GB" sz="1800" b="1" dirty="0">
                <a:effectLst/>
                <a:latin typeface="Calibri" panose="020F0502020204030204" pitchFamily="34" charset="0"/>
                <a:ea typeface="Calibri" panose="020F0502020204030204" pitchFamily="34" charset="0"/>
                <a:cs typeface="Calibri" panose="020F0502020204030204" pitchFamily="34" charset="0"/>
              </a:rPr>
              <a:t>1 being their top choice</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dirty="0">
                <a:latin typeface="Calibri" panose="020F0502020204030204" pitchFamily="34" charset="0"/>
                <a:ea typeface="Calibri" panose="020F0502020204030204" pitchFamily="34" charset="0"/>
                <a:cs typeface="Calibri" panose="020F0502020204030204" pitchFamily="34" charset="0"/>
              </a:rPr>
              <a:t>They</a:t>
            </a:r>
            <a:r>
              <a:rPr lang="en-GB" sz="1800" dirty="0">
                <a:effectLst/>
                <a:latin typeface="Calibri" panose="020F0502020204030204" pitchFamily="34" charset="0"/>
                <a:ea typeface="Calibri" panose="020F0502020204030204" pitchFamily="34" charset="0"/>
                <a:cs typeface="Calibri" panose="020F0502020204030204" pitchFamily="34" charset="0"/>
              </a:rPr>
              <a:t> will be allocated 1 of the 3 chosen.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buNone/>
              <a:tabLst>
                <a:tab pos="2495550" algn="l"/>
              </a:tabLst>
            </a:pPr>
            <a:r>
              <a:rPr lang="en-GB" sz="1800" dirty="0">
                <a:effectLst/>
                <a:latin typeface="Calibri" panose="020F0502020204030204" pitchFamily="34" charset="0"/>
                <a:ea typeface="Calibri" panose="020F0502020204030204" pitchFamily="34" charset="0"/>
                <a:cs typeface="Calibri" panose="020F0502020204030204" pitchFamily="34" charset="0"/>
              </a:rPr>
              <a:t>Not all subjects will run as it will be dependent on numbers and staff being available on their Timetable.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8746DA3A-D3CE-81C1-3D36-9B07FF6D9F11}"/>
              </a:ext>
            </a:extLst>
          </p:cNvPr>
          <p:cNvGraphicFramePr>
            <a:graphicFrameLocks noGrp="1"/>
          </p:cNvGraphicFramePr>
          <p:nvPr>
            <p:extLst>
              <p:ext uri="{D42A27DB-BD31-4B8C-83A1-F6EECF244321}">
                <p14:modId xmlns:p14="http://schemas.microsoft.com/office/powerpoint/2010/main" val="1692528159"/>
              </p:ext>
            </p:extLst>
          </p:nvPr>
        </p:nvGraphicFramePr>
        <p:xfrm>
          <a:off x="2000250" y="2865639"/>
          <a:ext cx="8191500" cy="3429000"/>
        </p:xfrm>
        <a:graphic>
          <a:graphicData uri="http://schemas.openxmlformats.org/drawingml/2006/table">
            <a:tbl>
              <a:tblPr firstRow="1" firstCol="1" bandRow="1"/>
              <a:tblGrid>
                <a:gridCol w="2184400">
                  <a:extLst>
                    <a:ext uri="{9D8B030D-6E8A-4147-A177-3AD203B41FA5}">
                      <a16:colId xmlns:a16="http://schemas.microsoft.com/office/drawing/2014/main" val="206872868"/>
                    </a:ext>
                  </a:extLst>
                </a:gridCol>
                <a:gridCol w="673100">
                  <a:extLst>
                    <a:ext uri="{9D8B030D-6E8A-4147-A177-3AD203B41FA5}">
                      <a16:colId xmlns:a16="http://schemas.microsoft.com/office/drawing/2014/main" val="2025193180"/>
                    </a:ext>
                  </a:extLst>
                </a:gridCol>
                <a:gridCol w="2184400">
                  <a:extLst>
                    <a:ext uri="{9D8B030D-6E8A-4147-A177-3AD203B41FA5}">
                      <a16:colId xmlns:a16="http://schemas.microsoft.com/office/drawing/2014/main" val="297407198"/>
                    </a:ext>
                  </a:extLst>
                </a:gridCol>
                <a:gridCol w="609600">
                  <a:extLst>
                    <a:ext uri="{9D8B030D-6E8A-4147-A177-3AD203B41FA5}">
                      <a16:colId xmlns:a16="http://schemas.microsoft.com/office/drawing/2014/main" val="1993918032"/>
                    </a:ext>
                  </a:extLst>
                </a:gridCol>
                <a:gridCol w="1930400">
                  <a:extLst>
                    <a:ext uri="{9D8B030D-6E8A-4147-A177-3AD203B41FA5}">
                      <a16:colId xmlns:a16="http://schemas.microsoft.com/office/drawing/2014/main" val="3082452330"/>
                    </a:ext>
                  </a:extLst>
                </a:gridCol>
                <a:gridCol w="609600">
                  <a:extLst>
                    <a:ext uri="{9D8B030D-6E8A-4147-A177-3AD203B41FA5}">
                      <a16:colId xmlns:a16="http://schemas.microsoft.com/office/drawing/2014/main" val="739347665"/>
                    </a:ext>
                  </a:extLst>
                </a:gridCol>
              </a:tblGrid>
              <a:tr h="381000">
                <a:tc>
                  <a:txBody>
                    <a:bodyPr/>
                    <a:lstStyle/>
                    <a:p>
                      <a:pPr algn="ctr">
                        <a:lnSpc>
                          <a:spcPct val="106000"/>
                        </a:lnSpc>
                        <a:spcAft>
                          <a:spcPts val="800"/>
                        </a:spcAft>
                        <a:buNone/>
                      </a:pPr>
                      <a:r>
                        <a:rPr lang="en-GB" sz="11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Subject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a:lnSpc>
                          <a:spcPct val="106000"/>
                        </a:lnSpc>
                        <a:spcAft>
                          <a:spcPts val="800"/>
                        </a:spcAft>
                        <a:buNone/>
                      </a:pPr>
                      <a:r>
                        <a:rPr lang="en-GB" sz="11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Rank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a:lnSpc>
                          <a:spcPct val="106000"/>
                        </a:lnSpc>
                        <a:spcAft>
                          <a:spcPts val="800"/>
                        </a:spcAft>
                        <a:buNone/>
                      </a:pPr>
                      <a:r>
                        <a:rPr lang="en-GB" sz="11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Subject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a:lnSpc>
                          <a:spcPct val="106000"/>
                        </a:lnSpc>
                        <a:spcAft>
                          <a:spcPts val="800"/>
                        </a:spcAft>
                        <a:buNone/>
                      </a:pPr>
                      <a:r>
                        <a:rPr lang="en-GB" sz="11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Rank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a:lnSpc>
                          <a:spcPct val="106000"/>
                        </a:lnSpc>
                        <a:spcAft>
                          <a:spcPts val="800"/>
                        </a:spcAft>
                        <a:buNone/>
                      </a:pPr>
                      <a:r>
                        <a:rPr lang="en-GB" sz="11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Subject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a:lnSpc>
                          <a:spcPct val="106000"/>
                        </a:lnSpc>
                        <a:spcAft>
                          <a:spcPts val="800"/>
                        </a:spcAft>
                        <a:buNone/>
                      </a:pPr>
                      <a:r>
                        <a:rPr lang="en-GB" sz="11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Rank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2948415922"/>
                  </a:ext>
                </a:extLst>
              </a:tr>
              <a:tr h="381000">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Aquademy Development and Leading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Experimenting in Art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Netball Leadership and Umpiring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6204826"/>
                  </a:ext>
                </a:extLst>
              </a:tr>
              <a:tr h="381000">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Criminology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Film and Screen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People and Society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6509727"/>
                  </a:ext>
                </a:extLst>
              </a:tr>
              <a:tr h="381000">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Cycle Maintenance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Football Development and Coaching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Rugby Development and Coaching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8124930"/>
                  </a:ext>
                </a:extLst>
              </a:tr>
              <a:tr h="381000">
                <a:tc>
                  <a:txBody>
                    <a:bodyPr/>
                    <a:lstStyle/>
                    <a:p>
                      <a:pPr algn="ctr">
                        <a:lnSpc>
                          <a:spcPct val="106000"/>
                        </a:lnSpc>
                        <a:spcAft>
                          <a:spcPts val="80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Dance Leaders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Jewellery Making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Scottish Studies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2287440"/>
                  </a:ext>
                </a:extLst>
              </a:tr>
              <a:tr h="381000">
                <a:tc>
                  <a:txBody>
                    <a:bodyPr/>
                    <a:lstStyle/>
                    <a:p>
                      <a:pPr algn="ctr">
                        <a:lnSpc>
                          <a:spcPct val="106000"/>
                        </a:lnSpc>
                        <a:spcAft>
                          <a:spcPts val="80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Duke of Edinburgh Bronze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Junk Kouture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buNone/>
                      </a:pPr>
                      <a:r>
                        <a:rPr lang="en-GB" sz="1100">
                          <a:solidFill>
                            <a:srgbClr val="000000"/>
                          </a:solidFill>
                          <a:effectLst/>
                          <a:latin typeface="Aptos Narrow"/>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Social Anthropology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5149104"/>
                  </a:ext>
                </a:extLst>
              </a:tr>
              <a:tr h="381000">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Enterprise &amp; 3D Print Club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Latin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buNone/>
                      </a:pPr>
                      <a:r>
                        <a:rPr lang="en-GB" sz="1100">
                          <a:solidFill>
                            <a:srgbClr val="000000"/>
                          </a:solidFill>
                          <a:effectLst/>
                          <a:latin typeface="Aptos Narrow"/>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Young Stem Leader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9738297"/>
                  </a:ext>
                </a:extLst>
              </a:tr>
              <a:tr h="381000">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ESOL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Multi-Sport Development and Coaching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6000"/>
                        </a:lnSpc>
                        <a:spcAft>
                          <a:spcPts val="800"/>
                        </a:spcAft>
                        <a:buNone/>
                      </a:pPr>
                      <a:r>
                        <a:rPr lang="en-GB" sz="1100">
                          <a:solidFill>
                            <a:srgbClr val="000000"/>
                          </a:solidFill>
                          <a:effectLst/>
                          <a:latin typeface="Aptos Narrow"/>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049663727"/>
                  </a:ext>
                </a:extLst>
              </a:tr>
              <a:tr h="381000">
                <a:tc>
                  <a:txBody>
                    <a:bodyPr/>
                    <a:lstStyle/>
                    <a:p>
                      <a:pPr algn="ctr">
                        <a:lnSpc>
                          <a:spcPct val="106000"/>
                        </a:lnSpc>
                        <a:spcAft>
                          <a:spcPts val="800"/>
                        </a:spcAft>
                        <a:buNone/>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Event Organisation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000">
                          <a:effectLst/>
                          <a:latin typeface="Calibri" panose="020F0502020204030204" pitchFamily="34" charset="0"/>
                          <a:ea typeface="Times New Roman" panose="02020603050405020304" pitchFamily="18" charset="0"/>
                          <a:cs typeface="Calibri" panose="020F0502020204030204" pitchFamily="34" charset="0"/>
                        </a:rPr>
                        <a:t>Musical Theatre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buNone/>
                      </a:pPr>
                      <a:endParaRPr lang="en-GB" sz="110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nSpc>
                          <a:spcPct val="107000"/>
                        </a:lnSpc>
                        <a:buNone/>
                      </a:pPr>
                      <a:endParaRPr lang="en-GB" sz="1100" dirty="0">
                        <a:effectLst/>
                        <a:latin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105291950"/>
                  </a:ext>
                </a:extLst>
              </a:tr>
            </a:tbl>
          </a:graphicData>
        </a:graphic>
      </p:graphicFrame>
    </p:spTree>
    <p:extLst>
      <p:ext uri="{BB962C8B-B14F-4D97-AF65-F5344CB8AC3E}">
        <p14:creationId xmlns:p14="http://schemas.microsoft.com/office/powerpoint/2010/main" val="214976186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p:nvPr/>
        </p:nvSpPr>
        <p:spPr>
          <a:xfrm>
            <a:off x="1812711" y="2062164"/>
            <a:ext cx="3397024" cy="120032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buSzPct val="100000"/>
            </a:pPr>
            <a:endParaRPr lang="en-GB" sz="2400" dirty="0">
              <a:latin typeface="Arial"/>
              <a:ea typeface="Arial"/>
              <a:cs typeface="Arial"/>
              <a:sym typeface="Arial"/>
            </a:endParaRPr>
          </a:p>
          <a:p>
            <a:pPr marL="214313" indent="-214313">
              <a:buSzPct val="100000"/>
              <a:buFont typeface="Arial"/>
              <a:buChar char="•"/>
            </a:pPr>
            <a:endParaRPr lang="en-GB" sz="2400" dirty="0">
              <a:latin typeface="Arial"/>
              <a:ea typeface="Arial"/>
              <a:cs typeface="Arial"/>
              <a:sym typeface="Arial"/>
            </a:endParaRPr>
          </a:p>
          <a:p>
            <a:pPr marL="342900" indent="-342900">
              <a:buSzPct val="100000"/>
              <a:buFont typeface="Arial" panose="020B0604020202020204" pitchFamily="34" charset="0"/>
              <a:buChar char="•"/>
            </a:pPr>
            <a:endParaRPr sz="2400" dirty="0">
              <a:latin typeface="Arial"/>
              <a:ea typeface="Arial"/>
              <a:cs typeface="Arial"/>
              <a:sym typeface="Arial"/>
            </a:endParaRPr>
          </a:p>
        </p:txBody>
      </p:sp>
      <p:graphicFrame>
        <p:nvGraphicFramePr>
          <p:cNvPr id="2" name="Object 1">
            <a:extLst>
              <a:ext uri="{FF2B5EF4-FFF2-40B4-BE49-F238E27FC236}">
                <a16:creationId xmlns:a16="http://schemas.microsoft.com/office/drawing/2014/main" id="{982697FD-ED14-4CC4-89AD-CD5535989C95}"/>
              </a:ext>
            </a:extLst>
          </p:cNvPr>
          <p:cNvGraphicFramePr>
            <a:graphicFrameLocks noChangeAspect="1"/>
          </p:cNvGraphicFramePr>
          <p:nvPr>
            <p:extLst>
              <p:ext uri="{D42A27DB-BD31-4B8C-83A1-F6EECF244321}">
                <p14:modId xmlns:p14="http://schemas.microsoft.com/office/powerpoint/2010/main" val="3868291600"/>
              </p:ext>
            </p:extLst>
          </p:nvPr>
        </p:nvGraphicFramePr>
        <p:xfrm>
          <a:off x="7642892" y="1804270"/>
          <a:ext cx="3545583" cy="5053730"/>
        </p:xfrm>
        <a:graphic>
          <a:graphicData uri="http://schemas.openxmlformats.org/presentationml/2006/ole">
            <mc:AlternateContent xmlns:mc="http://schemas.openxmlformats.org/markup-compatibility/2006">
              <mc:Choice xmlns:v="urn:schemas-microsoft-com:vml" Requires="v">
                <p:oleObj name="Worksheet" r:id="rId2" imgW="2162209" imgH="2733686" progId="Excel.Sheet.8">
                  <p:embed/>
                </p:oleObj>
              </mc:Choice>
              <mc:Fallback>
                <p:oleObj name="Worksheet" r:id="rId2" imgW="2162209" imgH="2733686" progId="Excel.Sheet.8">
                  <p:embed/>
                  <p:pic>
                    <p:nvPicPr>
                      <p:cNvPr id="2" name="Object 1">
                        <a:extLst>
                          <a:ext uri="{FF2B5EF4-FFF2-40B4-BE49-F238E27FC236}">
                            <a16:creationId xmlns:a16="http://schemas.microsoft.com/office/drawing/2014/main" id="{982697FD-ED14-4CC4-89AD-CD5535989C95}"/>
                          </a:ext>
                        </a:extLst>
                      </p:cNvPr>
                      <p:cNvPicPr/>
                      <p:nvPr/>
                    </p:nvPicPr>
                    <p:blipFill>
                      <a:blip r:embed="rId3"/>
                      <a:stretch>
                        <a:fillRect/>
                      </a:stretch>
                    </p:blipFill>
                    <p:spPr>
                      <a:xfrm>
                        <a:off x="7642892" y="1804270"/>
                        <a:ext cx="3545583" cy="5053730"/>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AC9031EF-69B5-4522-9EFE-5C7DDADB20FF}"/>
              </a:ext>
            </a:extLst>
          </p:cNvPr>
          <p:cNvPicPr>
            <a:picLocks noChangeAspect="1"/>
          </p:cNvPicPr>
          <p:nvPr/>
        </p:nvPicPr>
        <p:blipFill>
          <a:blip r:embed="rId4"/>
          <a:stretch>
            <a:fillRect/>
          </a:stretch>
        </p:blipFill>
        <p:spPr>
          <a:xfrm>
            <a:off x="0" y="165"/>
            <a:ext cx="3619734" cy="6857835"/>
          </a:xfrm>
          <a:prstGeom prst="rect">
            <a:avLst/>
          </a:prstGeom>
        </p:spPr>
      </p:pic>
      <p:sp>
        <p:nvSpPr>
          <p:cNvPr id="3" name="TextBox 2">
            <a:extLst>
              <a:ext uri="{FF2B5EF4-FFF2-40B4-BE49-F238E27FC236}">
                <a16:creationId xmlns:a16="http://schemas.microsoft.com/office/drawing/2014/main" id="{51689DF5-78BA-4DB9-8D7D-175CC752A577}"/>
              </a:ext>
            </a:extLst>
          </p:cNvPr>
          <p:cNvSpPr txBox="1"/>
          <p:nvPr/>
        </p:nvSpPr>
        <p:spPr>
          <a:xfrm>
            <a:off x="4323208" y="234610"/>
            <a:ext cx="7484478" cy="1938992"/>
          </a:xfrm>
          <a:prstGeom prst="rect">
            <a:avLst/>
          </a:prstGeom>
          <a:noFill/>
        </p:spPr>
        <p:txBody>
          <a:bodyPr wrap="square" rtlCol="0">
            <a:spAutoFit/>
          </a:bodyPr>
          <a:lstStyle/>
          <a:p>
            <a:r>
              <a:rPr lang="en-GB" sz="2400" dirty="0">
                <a:solidFill>
                  <a:schemeClr val="tx1"/>
                </a:solidFill>
              </a:rPr>
              <a:t>Senior Phase S4 – </a:t>
            </a:r>
            <a:r>
              <a:rPr lang="en-GB" sz="2400" dirty="0">
                <a:cs typeface="Arial"/>
                <a:sym typeface="Arial"/>
              </a:rPr>
              <a:t>Almost all will continue</a:t>
            </a:r>
            <a:r>
              <a:rPr lang="en-GB" sz="2400" dirty="0">
                <a:ea typeface="Arial"/>
                <a:cs typeface="Arial"/>
                <a:sym typeface="Arial"/>
              </a:rPr>
              <a:t> with 7 of the 8 subjects selected in S3.</a:t>
            </a:r>
          </a:p>
          <a:p>
            <a:endParaRPr lang="en-GB" sz="2400" dirty="0"/>
          </a:p>
          <a:p>
            <a:r>
              <a:rPr lang="en-GB" sz="2400" dirty="0"/>
              <a:t>Opportunity to achieve 7 SQA National Qualifications by the end of S4.</a:t>
            </a:r>
          </a:p>
        </p:txBody>
      </p:sp>
    </p:spTree>
    <p:extLst>
      <p:ext uri="{BB962C8B-B14F-4D97-AF65-F5344CB8AC3E}">
        <p14:creationId xmlns:p14="http://schemas.microsoft.com/office/powerpoint/2010/main" val="45468102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4F299-438A-1BD1-9D24-BBF3F45313F8}"/>
            </a:ext>
          </a:extLst>
        </p:cNvPr>
        <p:cNvGrpSpPr/>
        <p:nvPr/>
      </p:nvGrpSpPr>
      <p:grpSpPr>
        <a:xfrm>
          <a:off x="0" y="0"/>
          <a:ext cx="0" cy="0"/>
          <a:chOff x="0" y="0"/>
          <a:chExt cx="0" cy="0"/>
        </a:xfrm>
      </p:grpSpPr>
      <p:sp>
        <p:nvSpPr>
          <p:cNvPr id="7" name="Shape 173">
            <a:extLst>
              <a:ext uri="{FF2B5EF4-FFF2-40B4-BE49-F238E27FC236}">
                <a16:creationId xmlns:a16="http://schemas.microsoft.com/office/drawing/2014/main" id="{1F67FB4D-AF80-F009-48E6-9B4C096F0CFF}"/>
              </a:ext>
            </a:extLst>
          </p:cNvPr>
          <p:cNvSpPr/>
          <p:nvPr/>
        </p:nvSpPr>
        <p:spPr>
          <a:xfrm>
            <a:off x="2065568" y="2644173"/>
            <a:ext cx="3397743" cy="46166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lvl="0">
              <a:buSzPct val="100000"/>
            </a:pPr>
            <a:endParaRPr sz="2400" dirty="0">
              <a:latin typeface="Arial"/>
              <a:ea typeface="Arial"/>
              <a:cs typeface="Arial"/>
              <a:sym typeface="Arial"/>
            </a:endParaRPr>
          </a:p>
        </p:txBody>
      </p:sp>
      <p:pic>
        <p:nvPicPr>
          <p:cNvPr id="9" name="Picture 8">
            <a:extLst>
              <a:ext uri="{FF2B5EF4-FFF2-40B4-BE49-F238E27FC236}">
                <a16:creationId xmlns:a16="http://schemas.microsoft.com/office/drawing/2014/main" id="{3E81259B-7E46-3816-E521-7F4B2E89ADE0}"/>
              </a:ext>
            </a:extLst>
          </p:cNvPr>
          <p:cNvPicPr>
            <a:picLocks noChangeAspect="1"/>
          </p:cNvPicPr>
          <p:nvPr/>
        </p:nvPicPr>
        <p:blipFill>
          <a:blip r:embed="rId2"/>
          <a:stretch>
            <a:fillRect/>
          </a:stretch>
        </p:blipFill>
        <p:spPr>
          <a:xfrm>
            <a:off x="0" y="165"/>
            <a:ext cx="3619734" cy="6857835"/>
          </a:xfrm>
          <a:prstGeom prst="rect">
            <a:avLst/>
          </a:prstGeom>
        </p:spPr>
      </p:pic>
      <p:sp>
        <p:nvSpPr>
          <p:cNvPr id="5" name="TextBox 4">
            <a:extLst>
              <a:ext uri="{FF2B5EF4-FFF2-40B4-BE49-F238E27FC236}">
                <a16:creationId xmlns:a16="http://schemas.microsoft.com/office/drawing/2014/main" id="{FB055856-2BB5-B092-08F8-32DBD2DFD83E}"/>
              </a:ext>
            </a:extLst>
          </p:cNvPr>
          <p:cNvSpPr txBox="1"/>
          <p:nvPr/>
        </p:nvSpPr>
        <p:spPr>
          <a:xfrm>
            <a:off x="3546504" y="629672"/>
            <a:ext cx="8645495" cy="461665"/>
          </a:xfrm>
          <a:prstGeom prst="rect">
            <a:avLst/>
          </a:prstGeom>
          <a:noFill/>
        </p:spPr>
        <p:txBody>
          <a:bodyPr wrap="square" rtlCol="0">
            <a:spAutoFit/>
          </a:bodyPr>
          <a:lstStyle/>
          <a:p>
            <a:pPr algn="ctr"/>
            <a:r>
              <a:rPr lang="en-GB" sz="2400" dirty="0"/>
              <a:t>Alternative pathways from S3 into the Senior Phase</a:t>
            </a:r>
          </a:p>
        </p:txBody>
      </p:sp>
      <p:graphicFrame>
        <p:nvGraphicFramePr>
          <p:cNvPr id="2" name="Table 1">
            <a:extLst>
              <a:ext uri="{FF2B5EF4-FFF2-40B4-BE49-F238E27FC236}">
                <a16:creationId xmlns:a16="http://schemas.microsoft.com/office/drawing/2014/main" id="{7CC7060A-AD24-60B8-CA03-ACF4DAE63495}"/>
              </a:ext>
            </a:extLst>
          </p:cNvPr>
          <p:cNvGraphicFramePr>
            <a:graphicFrameLocks noGrp="1"/>
          </p:cNvGraphicFramePr>
          <p:nvPr>
            <p:extLst>
              <p:ext uri="{D42A27DB-BD31-4B8C-83A1-F6EECF244321}">
                <p14:modId xmlns:p14="http://schemas.microsoft.com/office/powerpoint/2010/main" val="3526492640"/>
              </p:ext>
            </p:extLst>
          </p:nvPr>
        </p:nvGraphicFramePr>
        <p:xfrm>
          <a:off x="5269015" y="1720844"/>
          <a:ext cx="5200472" cy="4093210"/>
        </p:xfrm>
        <a:graphic>
          <a:graphicData uri="http://schemas.openxmlformats.org/drawingml/2006/table">
            <a:tbl>
              <a:tblPr/>
              <a:tblGrid>
                <a:gridCol w="5200472">
                  <a:extLst>
                    <a:ext uri="{9D8B030D-6E8A-4147-A177-3AD203B41FA5}">
                      <a16:colId xmlns:a16="http://schemas.microsoft.com/office/drawing/2014/main" val="3875453942"/>
                    </a:ext>
                  </a:extLst>
                </a:gridCol>
              </a:tblGrid>
              <a:tr h="354754">
                <a:tc>
                  <a:txBody>
                    <a:bodyPr/>
                    <a:lstStyle/>
                    <a:p>
                      <a:pPr algn="ctr" fontAlgn="b">
                        <a:buNone/>
                      </a:pPr>
                      <a:r>
                        <a:rPr lang="en-GB" sz="2400" b="1" i="0" u="none" strike="noStrike" dirty="0">
                          <a:solidFill>
                            <a:srgbClr val="000000"/>
                          </a:solidFill>
                          <a:effectLst/>
                          <a:latin typeface="Aptos Narrow"/>
                        </a:rPr>
                        <a:t>Subject Name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8728808"/>
                  </a:ext>
                </a:extLst>
              </a:tr>
              <a:tr h="354754">
                <a:tc>
                  <a:txBody>
                    <a:bodyPr/>
                    <a:lstStyle/>
                    <a:p>
                      <a:pPr algn="l" fontAlgn="b">
                        <a:buNone/>
                      </a:pPr>
                      <a:r>
                        <a:rPr lang="en-GB" sz="2400" b="0" i="0" u="none" strike="noStrike" dirty="0">
                          <a:solidFill>
                            <a:srgbClr val="000000"/>
                          </a:solidFill>
                          <a:effectLst/>
                          <a:latin typeface="Aptos Narrow"/>
                        </a:rPr>
                        <a:t>Applications of Mathematics (NAT5)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3024503"/>
                  </a:ext>
                </a:extLst>
              </a:tr>
              <a:tr h="354754">
                <a:tc>
                  <a:txBody>
                    <a:bodyPr/>
                    <a:lstStyle/>
                    <a:p>
                      <a:pPr algn="l" fontAlgn="b">
                        <a:buNone/>
                      </a:pPr>
                      <a:r>
                        <a:rPr lang="en-GB" sz="2400" b="0" i="0" u="none" strike="noStrike">
                          <a:solidFill>
                            <a:srgbClr val="000000"/>
                          </a:solidFill>
                          <a:effectLst/>
                          <a:latin typeface="Aptos Narrow"/>
                        </a:rPr>
                        <a:t>Barbering NPA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8259509"/>
                  </a:ext>
                </a:extLst>
              </a:tr>
              <a:tr h="354754">
                <a:tc>
                  <a:txBody>
                    <a:bodyPr/>
                    <a:lstStyle/>
                    <a:p>
                      <a:pPr algn="l" fontAlgn="b">
                        <a:buNone/>
                      </a:pPr>
                      <a:r>
                        <a:rPr lang="en-GB" sz="2400" b="0" i="0" u="none" strike="noStrike" dirty="0">
                          <a:solidFill>
                            <a:srgbClr val="000000"/>
                          </a:solidFill>
                          <a:effectLst/>
                          <a:latin typeface="Aptos Narrow"/>
                        </a:rPr>
                        <a:t>Computer Games Development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3387615"/>
                  </a:ext>
                </a:extLst>
              </a:tr>
              <a:tr h="354754">
                <a:tc>
                  <a:txBody>
                    <a:bodyPr/>
                    <a:lstStyle/>
                    <a:p>
                      <a:pPr algn="l" fontAlgn="b">
                        <a:buNone/>
                      </a:pPr>
                      <a:r>
                        <a:rPr lang="en-GB" sz="2400" b="0" i="0" u="none" strike="noStrike">
                          <a:solidFill>
                            <a:srgbClr val="000000"/>
                          </a:solidFill>
                          <a:effectLst/>
                          <a:latin typeface="Aptos Narrow"/>
                        </a:rPr>
                        <a:t>Criminology NPA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0888568"/>
                  </a:ext>
                </a:extLst>
              </a:tr>
              <a:tr h="354754">
                <a:tc>
                  <a:txBody>
                    <a:bodyPr/>
                    <a:lstStyle/>
                    <a:p>
                      <a:pPr algn="l" fontAlgn="b">
                        <a:buNone/>
                      </a:pPr>
                      <a:r>
                        <a:rPr lang="en-GB" sz="2400" b="0" i="0" u="none" strike="noStrike" dirty="0">
                          <a:solidFill>
                            <a:srgbClr val="000000"/>
                          </a:solidFill>
                          <a:effectLst/>
                          <a:latin typeface="Aptos Narrow"/>
                        </a:rPr>
                        <a:t>Fashion &amp; Textile: (NAT5)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5663592"/>
                  </a:ext>
                </a:extLst>
              </a:tr>
              <a:tr h="354754">
                <a:tc>
                  <a:txBody>
                    <a:bodyPr/>
                    <a:lstStyle/>
                    <a:p>
                      <a:pPr algn="l" fontAlgn="b">
                        <a:buNone/>
                      </a:pPr>
                      <a:r>
                        <a:rPr lang="en-GB" sz="2400" b="0" i="0" u="none" strike="noStrike" dirty="0">
                          <a:solidFill>
                            <a:srgbClr val="000000"/>
                          </a:solidFill>
                          <a:effectLst/>
                          <a:latin typeface="Aptos Narrow"/>
                        </a:rPr>
                        <a:t>Hospitality Barista Skills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5831154"/>
                  </a:ext>
                </a:extLst>
              </a:tr>
              <a:tr h="354754">
                <a:tc>
                  <a:txBody>
                    <a:bodyPr/>
                    <a:lstStyle/>
                    <a:p>
                      <a:pPr algn="l" fontAlgn="b">
                        <a:buNone/>
                      </a:pPr>
                      <a:r>
                        <a:rPr lang="en-GB" sz="2400" b="0" i="0" u="none" strike="noStrike" dirty="0">
                          <a:solidFill>
                            <a:srgbClr val="000000"/>
                          </a:solidFill>
                          <a:effectLst/>
                          <a:latin typeface="Aptos Narrow"/>
                        </a:rPr>
                        <a:t>Make-up and Eye Treatments NPA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9135367"/>
                  </a:ext>
                </a:extLst>
              </a:tr>
              <a:tr h="354754">
                <a:tc>
                  <a:txBody>
                    <a:bodyPr/>
                    <a:lstStyle/>
                    <a:p>
                      <a:pPr algn="l" fontAlgn="b">
                        <a:buNone/>
                      </a:pPr>
                      <a:r>
                        <a:rPr lang="en-GB" sz="2400" b="0" i="0" u="none" strike="noStrike" dirty="0">
                          <a:solidFill>
                            <a:srgbClr val="000000"/>
                          </a:solidFill>
                          <a:effectLst/>
                          <a:latin typeface="Aptos Narrow"/>
                        </a:rPr>
                        <a:t>Photography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4882524"/>
                  </a:ext>
                </a:extLst>
              </a:tr>
              <a:tr h="354754">
                <a:tc>
                  <a:txBody>
                    <a:bodyPr/>
                    <a:lstStyle/>
                    <a:p>
                      <a:pPr algn="l" fontAlgn="b">
                        <a:buNone/>
                      </a:pPr>
                      <a:r>
                        <a:rPr lang="en-GB" sz="2400" b="0" i="0" u="none" strike="noStrike" dirty="0">
                          <a:solidFill>
                            <a:srgbClr val="000000"/>
                          </a:solidFill>
                          <a:effectLst/>
                          <a:latin typeface="Aptos Narrow"/>
                        </a:rPr>
                        <a:t>Sport Fitness (45)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2037590"/>
                  </a:ext>
                </a:extLst>
              </a:tr>
              <a:tr h="354754">
                <a:tc>
                  <a:txBody>
                    <a:bodyPr/>
                    <a:lstStyle/>
                    <a:p>
                      <a:pPr algn="l" fontAlgn="b">
                        <a:buNone/>
                      </a:pPr>
                      <a:r>
                        <a:rPr lang="en-GB" sz="2400" b="0" i="0" u="none" strike="noStrike" dirty="0">
                          <a:solidFill>
                            <a:srgbClr val="000000"/>
                          </a:solidFill>
                          <a:effectLst/>
                          <a:latin typeface="Aptos Narrow"/>
                        </a:rPr>
                        <a:t>Travel &amp; Tourism (NAT5)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8677307"/>
                  </a:ext>
                </a:extLst>
              </a:tr>
            </a:tbl>
          </a:graphicData>
        </a:graphic>
      </p:graphicFrame>
    </p:spTree>
    <p:extLst>
      <p:ext uri="{BB962C8B-B14F-4D97-AF65-F5344CB8AC3E}">
        <p14:creationId xmlns:p14="http://schemas.microsoft.com/office/powerpoint/2010/main" val="229143473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73"/>
          <p:cNvSpPr/>
          <p:nvPr/>
        </p:nvSpPr>
        <p:spPr>
          <a:xfrm>
            <a:off x="2065568" y="2644173"/>
            <a:ext cx="3397743"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buSzPct val="100000"/>
            </a:pPr>
            <a:endParaRPr sz="2400" dirty="0">
              <a:latin typeface="Arial"/>
              <a:ea typeface="Arial"/>
              <a:cs typeface="Arial"/>
              <a:sym typeface="Arial"/>
            </a:endParaRPr>
          </a:p>
        </p:txBody>
      </p:sp>
      <p:graphicFrame>
        <p:nvGraphicFramePr>
          <p:cNvPr id="2" name="Object 1">
            <a:extLst>
              <a:ext uri="{FF2B5EF4-FFF2-40B4-BE49-F238E27FC236}">
                <a16:creationId xmlns:a16="http://schemas.microsoft.com/office/drawing/2014/main" id="{A278F3E8-F5B5-4EA0-BBA5-138A80458E5F}"/>
              </a:ext>
            </a:extLst>
          </p:cNvPr>
          <p:cNvGraphicFramePr>
            <a:graphicFrameLocks noChangeAspect="1"/>
          </p:cNvGraphicFramePr>
          <p:nvPr>
            <p:extLst>
              <p:ext uri="{D42A27DB-BD31-4B8C-83A1-F6EECF244321}">
                <p14:modId xmlns:p14="http://schemas.microsoft.com/office/powerpoint/2010/main" val="1009873922"/>
              </p:ext>
            </p:extLst>
          </p:nvPr>
        </p:nvGraphicFramePr>
        <p:xfrm>
          <a:off x="3992233" y="2828474"/>
          <a:ext cx="3386137" cy="4306887"/>
        </p:xfrm>
        <a:graphic>
          <a:graphicData uri="http://schemas.openxmlformats.org/presentationml/2006/ole">
            <mc:AlternateContent xmlns:mc="http://schemas.openxmlformats.org/markup-compatibility/2006">
              <mc:Choice xmlns:v="urn:schemas-microsoft-com:vml" Requires="v">
                <p:oleObj name="Worksheet" r:id="rId2" imgW="1552495" imgH="1695604" progId="Excel.Sheet.8">
                  <p:embed/>
                </p:oleObj>
              </mc:Choice>
              <mc:Fallback>
                <p:oleObj name="Worksheet" r:id="rId2" imgW="1552495" imgH="1695604" progId="Excel.Sheet.8">
                  <p:embed/>
                  <p:pic>
                    <p:nvPicPr>
                      <p:cNvPr id="2" name="Object 1">
                        <a:extLst>
                          <a:ext uri="{FF2B5EF4-FFF2-40B4-BE49-F238E27FC236}">
                            <a16:creationId xmlns:a16="http://schemas.microsoft.com/office/drawing/2014/main" id="{A278F3E8-F5B5-4EA0-BBA5-138A80458E5F}"/>
                          </a:ext>
                        </a:extLst>
                      </p:cNvPr>
                      <p:cNvPicPr/>
                      <p:nvPr/>
                    </p:nvPicPr>
                    <p:blipFill>
                      <a:blip r:embed="rId3"/>
                      <a:stretch>
                        <a:fillRect/>
                      </a:stretch>
                    </p:blipFill>
                    <p:spPr>
                      <a:xfrm>
                        <a:off x="3992233" y="2828474"/>
                        <a:ext cx="3386137" cy="4306887"/>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12D930AD-AEBC-4ECC-8362-1086FC862B1E}"/>
              </a:ext>
            </a:extLst>
          </p:cNvPr>
          <p:cNvGraphicFramePr>
            <a:graphicFrameLocks noChangeAspect="1"/>
          </p:cNvGraphicFramePr>
          <p:nvPr>
            <p:extLst>
              <p:ext uri="{D42A27DB-BD31-4B8C-83A1-F6EECF244321}">
                <p14:modId xmlns:p14="http://schemas.microsoft.com/office/powerpoint/2010/main" val="2188512645"/>
              </p:ext>
            </p:extLst>
          </p:nvPr>
        </p:nvGraphicFramePr>
        <p:xfrm>
          <a:off x="8200178" y="2828474"/>
          <a:ext cx="3020566" cy="3929323"/>
        </p:xfrm>
        <a:graphic>
          <a:graphicData uri="http://schemas.openxmlformats.org/presentationml/2006/ole">
            <mc:AlternateContent xmlns:mc="http://schemas.openxmlformats.org/markup-compatibility/2006">
              <mc:Choice xmlns:v="urn:schemas-microsoft-com:vml" Requires="v">
                <p:oleObj name="Worksheet" r:id="rId4" imgW="1552495" imgH="1342952" progId="Excel.Sheet.8">
                  <p:embed/>
                </p:oleObj>
              </mc:Choice>
              <mc:Fallback>
                <p:oleObj name="Worksheet" r:id="rId4" imgW="1552495" imgH="1342952" progId="Excel.Sheet.8">
                  <p:embed/>
                  <p:pic>
                    <p:nvPicPr>
                      <p:cNvPr id="3" name="Object 2">
                        <a:extLst>
                          <a:ext uri="{FF2B5EF4-FFF2-40B4-BE49-F238E27FC236}">
                            <a16:creationId xmlns:a16="http://schemas.microsoft.com/office/drawing/2014/main" id="{12D930AD-AEBC-4ECC-8362-1086FC862B1E}"/>
                          </a:ext>
                        </a:extLst>
                      </p:cNvPr>
                      <p:cNvPicPr/>
                      <p:nvPr/>
                    </p:nvPicPr>
                    <p:blipFill>
                      <a:blip r:embed="rId5"/>
                      <a:stretch>
                        <a:fillRect/>
                      </a:stretch>
                    </p:blipFill>
                    <p:spPr>
                      <a:xfrm>
                        <a:off x="8200178" y="2828474"/>
                        <a:ext cx="3020566" cy="3929323"/>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AFE9FA0C-1CF4-4CDF-9B03-33551D2D8A37}"/>
              </a:ext>
            </a:extLst>
          </p:cNvPr>
          <p:cNvPicPr>
            <a:picLocks noChangeAspect="1"/>
          </p:cNvPicPr>
          <p:nvPr/>
        </p:nvPicPr>
        <p:blipFill>
          <a:blip r:embed="rId6"/>
          <a:stretch>
            <a:fillRect/>
          </a:stretch>
        </p:blipFill>
        <p:spPr>
          <a:xfrm>
            <a:off x="0" y="165"/>
            <a:ext cx="3619734" cy="6857835"/>
          </a:xfrm>
          <a:prstGeom prst="rect">
            <a:avLst/>
          </a:prstGeom>
        </p:spPr>
      </p:pic>
      <p:sp>
        <p:nvSpPr>
          <p:cNvPr id="4" name="TextBox 3">
            <a:extLst>
              <a:ext uri="{FF2B5EF4-FFF2-40B4-BE49-F238E27FC236}">
                <a16:creationId xmlns:a16="http://schemas.microsoft.com/office/drawing/2014/main" id="{04CBEAE2-B736-4D49-A532-C118B46D3D31}"/>
              </a:ext>
            </a:extLst>
          </p:cNvPr>
          <p:cNvSpPr txBox="1"/>
          <p:nvPr/>
        </p:nvSpPr>
        <p:spPr>
          <a:xfrm>
            <a:off x="4007978" y="500185"/>
            <a:ext cx="7597211" cy="2215991"/>
          </a:xfrm>
          <a:prstGeom prst="rect">
            <a:avLst/>
          </a:prstGeom>
          <a:noFill/>
        </p:spPr>
        <p:txBody>
          <a:bodyPr wrap="square" rtlCol="0">
            <a:spAutoFit/>
          </a:bodyPr>
          <a:lstStyle/>
          <a:p>
            <a:r>
              <a:rPr lang="en-GB" sz="2400" dirty="0"/>
              <a:t>Senior Phase S5 – opportunity to achieve 5 SQA National Qualifications.   </a:t>
            </a:r>
          </a:p>
          <a:p>
            <a:endParaRPr lang="en-GB" sz="2400" b="1" dirty="0"/>
          </a:p>
          <a:p>
            <a:r>
              <a:rPr lang="en-GB" sz="2400" dirty="0"/>
              <a:t>Senior Phase S6 –  opportunity to achieve 4 SQA National Qualifications. </a:t>
            </a:r>
          </a:p>
          <a:p>
            <a:endParaRPr lang="en-GB" dirty="0"/>
          </a:p>
        </p:txBody>
      </p:sp>
    </p:spTree>
    <p:extLst>
      <p:ext uri="{BB962C8B-B14F-4D97-AF65-F5344CB8AC3E}">
        <p14:creationId xmlns:p14="http://schemas.microsoft.com/office/powerpoint/2010/main" val="319934118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8BA9B-D0A3-33C1-54CB-B5B97B986B9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41C149A-2F2E-68BF-1ACF-6C3AD9C48440}"/>
              </a:ext>
            </a:extLst>
          </p:cNvPr>
          <p:cNvSpPr txBox="1"/>
          <p:nvPr/>
        </p:nvSpPr>
        <p:spPr>
          <a:xfrm>
            <a:off x="1809867" y="467912"/>
            <a:ext cx="8572265" cy="584775"/>
          </a:xfrm>
          <a:prstGeom prst="rect">
            <a:avLst/>
          </a:prstGeom>
          <a:noFill/>
        </p:spPr>
        <p:txBody>
          <a:bodyPr wrap="square" rtlCol="0">
            <a:spAutoFit/>
          </a:bodyPr>
          <a:lstStyle/>
          <a:p>
            <a:pPr algn="ctr"/>
            <a:r>
              <a:rPr lang="en-GB" sz="3200" dirty="0"/>
              <a:t>What this might look like -  by the end of S6</a:t>
            </a:r>
          </a:p>
        </p:txBody>
      </p:sp>
      <p:sp>
        <p:nvSpPr>
          <p:cNvPr id="2" name="Rectangle 1">
            <a:extLst>
              <a:ext uri="{FF2B5EF4-FFF2-40B4-BE49-F238E27FC236}">
                <a16:creationId xmlns:a16="http://schemas.microsoft.com/office/drawing/2014/main" id="{6650279A-3F0A-AA74-F45F-18F2C9EA1301}"/>
              </a:ext>
            </a:extLst>
          </p:cNvPr>
          <p:cNvSpPr/>
          <p:nvPr/>
        </p:nvSpPr>
        <p:spPr>
          <a:xfrm>
            <a:off x="1156113" y="1240475"/>
            <a:ext cx="1307507" cy="29910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S4</a:t>
            </a:r>
          </a:p>
        </p:txBody>
      </p:sp>
      <p:sp>
        <p:nvSpPr>
          <p:cNvPr id="3" name="Rectangle 2">
            <a:extLst>
              <a:ext uri="{FF2B5EF4-FFF2-40B4-BE49-F238E27FC236}">
                <a16:creationId xmlns:a16="http://schemas.microsoft.com/office/drawing/2014/main" id="{DA54E659-6F35-19B4-5420-617F813524EA}"/>
              </a:ext>
            </a:extLst>
          </p:cNvPr>
          <p:cNvSpPr/>
          <p:nvPr/>
        </p:nvSpPr>
        <p:spPr>
          <a:xfrm>
            <a:off x="5442246" y="1253295"/>
            <a:ext cx="1307507" cy="29910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S5</a:t>
            </a:r>
          </a:p>
        </p:txBody>
      </p:sp>
      <p:sp>
        <p:nvSpPr>
          <p:cNvPr id="4" name="Rectangle 3">
            <a:extLst>
              <a:ext uri="{FF2B5EF4-FFF2-40B4-BE49-F238E27FC236}">
                <a16:creationId xmlns:a16="http://schemas.microsoft.com/office/drawing/2014/main" id="{F63D9738-9BFE-27E0-A53D-E3AEB105B0DF}"/>
              </a:ext>
            </a:extLst>
          </p:cNvPr>
          <p:cNvSpPr/>
          <p:nvPr/>
        </p:nvSpPr>
        <p:spPr>
          <a:xfrm>
            <a:off x="9728380" y="1223251"/>
            <a:ext cx="1307507" cy="29910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S6</a:t>
            </a:r>
          </a:p>
        </p:txBody>
      </p:sp>
      <p:grpSp>
        <p:nvGrpSpPr>
          <p:cNvPr id="5" name="Group 4">
            <a:extLst>
              <a:ext uri="{FF2B5EF4-FFF2-40B4-BE49-F238E27FC236}">
                <a16:creationId xmlns:a16="http://schemas.microsoft.com/office/drawing/2014/main" id="{C533DA3A-E616-57B6-38B9-589591E1286F}"/>
              </a:ext>
            </a:extLst>
          </p:cNvPr>
          <p:cNvGrpSpPr>
            <a:grpSpLocks noChangeAspect="1"/>
          </p:cNvGrpSpPr>
          <p:nvPr/>
        </p:nvGrpSpPr>
        <p:grpSpPr bwMode="auto">
          <a:xfrm>
            <a:off x="526516" y="1722962"/>
            <a:ext cx="11569700" cy="3378200"/>
            <a:chOff x="224" y="1116"/>
            <a:chExt cx="7288" cy="2128"/>
          </a:xfrm>
        </p:grpSpPr>
        <p:sp>
          <p:nvSpPr>
            <p:cNvPr id="7" name="AutoShape 3">
              <a:extLst>
                <a:ext uri="{FF2B5EF4-FFF2-40B4-BE49-F238E27FC236}">
                  <a16:creationId xmlns:a16="http://schemas.microsoft.com/office/drawing/2014/main" id="{BB80DF45-AB96-FCF5-9B14-7238240193DD}"/>
                </a:ext>
              </a:extLst>
            </p:cNvPr>
            <p:cNvSpPr>
              <a:spLocks noChangeAspect="1" noChangeArrowheads="1" noTextEdit="1"/>
            </p:cNvSpPr>
            <p:nvPr/>
          </p:nvSpPr>
          <p:spPr bwMode="auto">
            <a:xfrm>
              <a:off x="224" y="1116"/>
              <a:ext cx="7232" cy="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8" name="Group 205">
              <a:extLst>
                <a:ext uri="{FF2B5EF4-FFF2-40B4-BE49-F238E27FC236}">
                  <a16:creationId xmlns:a16="http://schemas.microsoft.com/office/drawing/2014/main" id="{1B370275-7546-A0A6-AAF0-E55DCA5D03D9}"/>
                </a:ext>
              </a:extLst>
            </p:cNvPr>
            <p:cNvGrpSpPr>
              <a:grpSpLocks/>
            </p:cNvGrpSpPr>
            <p:nvPr/>
          </p:nvGrpSpPr>
          <p:grpSpPr bwMode="auto">
            <a:xfrm>
              <a:off x="224" y="1116"/>
              <a:ext cx="7288" cy="2128"/>
              <a:chOff x="224" y="1116"/>
              <a:chExt cx="7288" cy="2128"/>
            </a:xfrm>
          </p:grpSpPr>
          <p:sp>
            <p:nvSpPr>
              <p:cNvPr id="59" name="Rectangle 5">
                <a:extLst>
                  <a:ext uri="{FF2B5EF4-FFF2-40B4-BE49-F238E27FC236}">
                    <a16:creationId xmlns:a16="http://schemas.microsoft.com/office/drawing/2014/main" id="{EC1E0507-F5DC-5CA4-73BD-92D6BED8E4CE}"/>
                  </a:ext>
                </a:extLst>
              </p:cNvPr>
              <p:cNvSpPr>
                <a:spLocks noChangeArrowheads="1"/>
              </p:cNvSpPr>
              <p:nvPr/>
            </p:nvSpPr>
            <p:spPr bwMode="auto">
              <a:xfrm>
                <a:off x="4214" y="1533"/>
                <a:ext cx="525" cy="212"/>
              </a:xfrm>
              <a:prstGeom prst="rect">
                <a:avLst/>
              </a:prstGeom>
              <a:solidFill>
                <a:srgbClr val="B5E6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Rectangle 6">
                <a:extLst>
                  <a:ext uri="{FF2B5EF4-FFF2-40B4-BE49-F238E27FC236}">
                    <a16:creationId xmlns:a16="http://schemas.microsoft.com/office/drawing/2014/main" id="{4C653004-C8B2-435F-479C-2C1F7D0C04DB}"/>
                  </a:ext>
                </a:extLst>
              </p:cNvPr>
              <p:cNvSpPr>
                <a:spLocks noChangeArrowheads="1"/>
              </p:cNvSpPr>
              <p:nvPr/>
            </p:nvSpPr>
            <p:spPr bwMode="auto">
              <a:xfrm>
                <a:off x="6932" y="1533"/>
                <a:ext cx="524" cy="2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highlight>
                    <a:srgbClr val="C0C0C0"/>
                  </a:highlight>
                </a:endParaRPr>
              </a:p>
            </p:txBody>
          </p:sp>
          <p:sp>
            <p:nvSpPr>
              <p:cNvPr id="61" name="Rectangle 7">
                <a:extLst>
                  <a:ext uri="{FF2B5EF4-FFF2-40B4-BE49-F238E27FC236}">
                    <a16:creationId xmlns:a16="http://schemas.microsoft.com/office/drawing/2014/main" id="{EE098A3A-CE9C-49DA-EB31-BECAC871AB5C}"/>
                  </a:ext>
                </a:extLst>
              </p:cNvPr>
              <p:cNvSpPr>
                <a:spLocks noChangeArrowheads="1"/>
              </p:cNvSpPr>
              <p:nvPr/>
            </p:nvSpPr>
            <p:spPr bwMode="auto">
              <a:xfrm>
                <a:off x="1497" y="1741"/>
                <a:ext cx="524" cy="213"/>
              </a:xfrm>
              <a:prstGeom prst="rect">
                <a:avLst/>
              </a:prstGeom>
              <a:solidFill>
                <a:srgbClr val="B5E6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Rectangle 8">
                <a:extLst>
                  <a:ext uri="{FF2B5EF4-FFF2-40B4-BE49-F238E27FC236}">
                    <a16:creationId xmlns:a16="http://schemas.microsoft.com/office/drawing/2014/main" id="{1F978B4D-F42A-2FB8-F84B-03AA98FEA65C}"/>
                  </a:ext>
                </a:extLst>
              </p:cNvPr>
              <p:cNvSpPr>
                <a:spLocks noChangeArrowheads="1"/>
              </p:cNvSpPr>
              <p:nvPr/>
            </p:nvSpPr>
            <p:spPr bwMode="auto">
              <a:xfrm>
                <a:off x="6932" y="1741"/>
                <a:ext cx="524" cy="213"/>
              </a:xfrm>
              <a:prstGeom prst="rect">
                <a:avLst/>
              </a:prstGeom>
              <a:solidFill>
                <a:srgbClr val="D0D0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Rectangle 9">
                <a:extLst>
                  <a:ext uri="{FF2B5EF4-FFF2-40B4-BE49-F238E27FC236}">
                    <a16:creationId xmlns:a16="http://schemas.microsoft.com/office/drawing/2014/main" id="{9B72D993-185B-4B7D-51D4-3152F048419E}"/>
                  </a:ext>
                </a:extLst>
              </p:cNvPr>
              <p:cNvSpPr>
                <a:spLocks noChangeArrowheads="1"/>
              </p:cNvSpPr>
              <p:nvPr/>
            </p:nvSpPr>
            <p:spPr bwMode="auto">
              <a:xfrm>
                <a:off x="4214" y="1950"/>
                <a:ext cx="525" cy="212"/>
              </a:xfrm>
              <a:prstGeom prst="rect">
                <a:avLst/>
              </a:prstGeom>
              <a:solidFill>
                <a:srgbClr val="B5E6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Rectangle 10">
                <a:extLst>
                  <a:ext uri="{FF2B5EF4-FFF2-40B4-BE49-F238E27FC236}">
                    <a16:creationId xmlns:a16="http://schemas.microsoft.com/office/drawing/2014/main" id="{1B9C8046-01DB-4030-C80E-6A9E54F3CAEB}"/>
                  </a:ext>
                </a:extLst>
              </p:cNvPr>
              <p:cNvSpPr>
                <a:spLocks noChangeArrowheads="1"/>
              </p:cNvSpPr>
              <p:nvPr/>
            </p:nvSpPr>
            <p:spPr bwMode="auto">
              <a:xfrm>
                <a:off x="6932" y="1950"/>
                <a:ext cx="524" cy="212"/>
              </a:xfrm>
              <a:prstGeom prst="rect">
                <a:avLst/>
              </a:prstGeom>
              <a:solidFill>
                <a:srgbClr val="D0D0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Rectangle 11">
                <a:extLst>
                  <a:ext uri="{FF2B5EF4-FFF2-40B4-BE49-F238E27FC236}">
                    <a16:creationId xmlns:a16="http://schemas.microsoft.com/office/drawing/2014/main" id="{E3F5B462-5B3E-E9CE-EE25-3D0F92378B97}"/>
                  </a:ext>
                </a:extLst>
              </p:cNvPr>
              <p:cNvSpPr>
                <a:spLocks noChangeArrowheads="1"/>
              </p:cNvSpPr>
              <p:nvPr/>
            </p:nvSpPr>
            <p:spPr bwMode="auto">
              <a:xfrm>
                <a:off x="1497" y="2158"/>
                <a:ext cx="524" cy="212"/>
              </a:xfrm>
              <a:prstGeom prst="rect">
                <a:avLst/>
              </a:prstGeom>
              <a:solidFill>
                <a:srgbClr val="B5E6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Rectangle 12">
                <a:extLst>
                  <a:ext uri="{FF2B5EF4-FFF2-40B4-BE49-F238E27FC236}">
                    <a16:creationId xmlns:a16="http://schemas.microsoft.com/office/drawing/2014/main" id="{9D6FB278-DFCC-FBA8-4D19-EA36EFE044FB}"/>
                  </a:ext>
                </a:extLst>
              </p:cNvPr>
              <p:cNvSpPr>
                <a:spLocks noChangeArrowheads="1"/>
              </p:cNvSpPr>
              <p:nvPr/>
            </p:nvSpPr>
            <p:spPr bwMode="auto">
              <a:xfrm>
                <a:off x="4214" y="2158"/>
                <a:ext cx="525" cy="212"/>
              </a:xfrm>
              <a:prstGeom prst="rect">
                <a:avLst/>
              </a:prstGeom>
              <a:solidFill>
                <a:srgbClr val="D0D0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Rectangle 13">
                <a:extLst>
                  <a:ext uri="{FF2B5EF4-FFF2-40B4-BE49-F238E27FC236}">
                    <a16:creationId xmlns:a16="http://schemas.microsoft.com/office/drawing/2014/main" id="{3CDB1AB6-B999-DEB5-A29C-BDE6F2ACFD05}"/>
                  </a:ext>
                </a:extLst>
              </p:cNvPr>
              <p:cNvSpPr>
                <a:spLocks noChangeArrowheads="1"/>
              </p:cNvSpPr>
              <p:nvPr/>
            </p:nvSpPr>
            <p:spPr bwMode="auto">
              <a:xfrm>
                <a:off x="6932" y="2158"/>
                <a:ext cx="524" cy="2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Rectangle 14">
                <a:extLst>
                  <a:ext uri="{FF2B5EF4-FFF2-40B4-BE49-F238E27FC236}">
                    <a16:creationId xmlns:a16="http://schemas.microsoft.com/office/drawing/2014/main" id="{5B40C6C4-203E-BC7B-B2DC-984352003E2E}"/>
                  </a:ext>
                </a:extLst>
              </p:cNvPr>
              <p:cNvSpPr>
                <a:spLocks noChangeArrowheads="1"/>
              </p:cNvSpPr>
              <p:nvPr/>
            </p:nvSpPr>
            <p:spPr bwMode="auto">
              <a:xfrm>
                <a:off x="1497" y="2366"/>
                <a:ext cx="524" cy="630"/>
              </a:xfrm>
              <a:prstGeom prst="rect">
                <a:avLst/>
              </a:prstGeom>
              <a:solidFill>
                <a:srgbClr val="B5E6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Rectangle 15">
                <a:extLst>
                  <a:ext uri="{FF2B5EF4-FFF2-40B4-BE49-F238E27FC236}">
                    <a16:creationId xmlns:a16="http://schemas.microsoft.com/office/drawing/2014/main" id="{776D08DF-0354-D5AE-1115-5D325814CCCC}"/>
                  </a:ext>
                </a:extLst>
              </p:cNvPr>
              <p:cNvSpPr>
                <a:spLocks noChangeArrowheads="1"/>
              </p:cNvSpPr>
              <p:nvPr/>
            </p:nvSpPr>
            <p:spPr bwMode="auto">
              <a:xfrm>
                <a:off x="2413" y="2366"/>
                <a:ext cx="2326" cy="6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Rectangle 16">
                <a:extLst>
                  <a:ext uri="{FF2B5EF4-FFF2-40B4-BE49-F238E27FC236}">
                    <a16:creationId xmlns:a16="http://schemas.microsoft.com/office/drawing/2014/main" id="{7558FB5E-67EB-CE6E-EC8A-B430FF171356}"/>
                  </a:ext>
                </a:extLst>
              </p:cNvPr>
              <p:cNvSpPr>
                <a:spLocks noChangeArrowheads="1"/>
              </p:cNvSpPr>
              <p:nvPr/>
            </p:nvSpPr>
            <p:spPr bwMode="auto">
              <a:xfrm>
                <a:off x="5131" y="2366"/>
                <a:ext cx="2325" cy="6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17">
                <a:extLst>
                  <a:ext uri="{FF2B5EF4-FFF2-40B4-BE49-F238E27FC236}">
                    <a16:creationId xmlns:a16="http://schemas.microsoft.com/office/drawing/2014/main" id="{7E5B8742-3B2F-E70E-3211-1F28118DEC5C}"/>
                  </a:ext>
                </a:extLst>
              </p:cNvPr>
              <p:cNvSpPr>
                <a:spLocks noChangeArrowheads="1"/>
              </p:cNvSpPr>
              <p:nvPr/>
            </p:nvSpPr>
            <p:spPr bwMode="auto">
              <a:xfrm>
                <a:off x="6932" y="2992"/>
                <a:ext cx="524" cy="212"/>
              </a:xfrm>
              <a:prstGeom prst="rect">
                <a:avLst/>
              </a:prstGeom>
              <a:solidFill>
                <a:srgbClr val="D0D0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Rectangle 18">
                <a:extLst>
                  <a:ext uri="{FF2B5EF4-FFF2-40B4-BE49-F238E27FC236}">
                    <a16:creationId xmlns:a16="http://schemas.microsoft.com/office/drawing/2014/main" id="{4650E195-FB17-219C-FA19-4FC9EBB82AE2}"/>
                  </a:ext>
                </a:extLst>
              </p:cNvPr>
              <p:cNvSpPr>
                <a:spLocks noChangeArrowheads="1"/>
              </p:cNvSpPr>
              <p:nvPr/>
            </p:nvSpPr>
            <p:spPr bwMode="auto">
              <a:xfrm>
                <a:off x="248" y="1336"/>
                <a:ext cx="96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Course Name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19">
                <a:extLst>
                  <a:ext uri="{FF2B5EF4-FFF2-40B4-BE49-F238E27FC236}">
                    <a16:creationId xmlns:a16="http://schemas.microsoft.com/office/drawing/2014/main" id="{641DEB4E-0A2C-7D4D-8407-94FC26B87E59}"/>
                  </a:ext>
                </a:extLst>
              </p:cNvPr>
              <p:cNvSpPr>
                <a:spLocks noChangeArrowheads="1"/>
              </p:cNvSpPr>
              <p:nvPr/>
            </p:nvSpPr>
            <p:spPr bwMode="auto">
              <a:xfrm>
                <a:off x="1525" y="1336"/>
                <a:ext cx="5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Results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20">
                <a:extLst>
                  <a:ext uri="{FF2B5EF4-FFF2-40B4-BE49-F238E27FC236}">
                    <a16:creationId xmlns:a16="http://schemas.microsoft.com/office/drawing/2014/main" id="{A08E51C8-DB64-64D8-AF46-60FC60461BB6}"/>
                  </a:ext>
                </a:extLst>
              </p:cNvPr>
              <p:cNvSpPr>
                <a:spLocks noChangeArrowheads="1"/>
              </p:cNvSpPr>
              <p:nvPr/>
            </p:nvSpPr>
            <p:spPr bwMode="auto">
              <a:xfrm>
                <a:off x="2437" y="1336"/>
                <a:ext cx="96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Course Name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21">
                <a:extLst>
                  <a:ext uri="{FF2B5EF4-FFF2-40B4-BE49-F238E27FC236}">
                    <a16:creationId xmlns:a16="http://schemas.microsoft.com/office/drawing/2014/main" id="{36C0061D-2486-1C29-486C-6A33E2B904FB}"/>
                  </a:ext>
                </a:extLst>
              </p:cNvPr>
              <p:cNvSpPr>
                <a:spLocks noChangeArrowheads="1"/>
              </p:cNvSpPr>
              <p:nvPr/>
            </p:nvSpPr>
            <p:spPr bwMode="auto">
              <a:xfrm>
                <a:off x="4242" y="1336"/>
                <a:ext cx="5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Results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22">
                <a:extLst>
                  <a:ext uri="{FF2B5EF4-FFF2-40B4-BE49-F238E27FC236}">
                    <a16:creationId xmlns:a16="http://schemas.microsoft.com/office/drawing/2014/main" id="{6C67B03F-9037-CE34-721D-3B211F3F22EF}"/>
                  </a:ext>
                </a:extLst>
              </p:cNvPr>
              <p:cNvSpPr>
                <a:spLocks noChangeArrowheads="1"/>
              </p:cNvSpPr>
              <p:nvPr/>
            </p:nvSpPr>
            <p:spPr bwMode="auto">
              <a:xfrm>
                <a:off x="5155" y="1336"/>
                <a:ext cx="96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Course Name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23">
                <a:extLst>
                  <a:ext uri="{FF2B5EF4-FFF2-40B4-BE49-F238E27FC236}">
                    <a16:creationId xmlns:a16="http://schemas.microsoft.com/office/drawing/2014/main" id="{14D4B4EB-6928-3A1E-C20F-B02EEA909733}"/>
                  </a:ext>
                </a:extLst>
              </p:cNvPr>
              <p:cNvSpPr>
                <a:spLocks noChangeArrowheads="1"/>
              </p:cNvSpPr>
              <p:nvPr/>
            </p:nvSpPr>
            <p:spPr bwMode="auto">
              <a:xfrm>
                <a:off x="6960" y="1336"/>
                <a:ext cx="5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Results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24">
                <a:extLst>
                  <a:ext uri="{FF2B5EF4-FFF2-40B4-BE49-F238E27FC236}">
                    <a16:creationId xmlns:a16="http://schemas.microsoft.com/office/drawing/2014/main" id="{A0E5D185-3208-3FAD-26D2-2E34C9E62583}"/>
                  </a:ext>
                </a:extLst>
              </p:cNvPr>
              <p:cNvSpPr>
                <a:spLocks noChangeArrowheads="1"/>
              </p:cNvSpPr>
              <p:nvPr/>
            </p:nvSpPr>
            <p:spPr bwMode="auto">
              <a:xfrm>
                <a:off x="248" y="1545"/>
                <a:ext cx="94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Mathematics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25">
                <a:extLst>
                  <a:ext uri="{FF2B5EF4-FFF2-40B4-BE49-F238E27FC236}">
                    <a16:creationId xmlns:a16="http://schemas.microsoft.com/office/drawing/2014/main" id="{5F01200E-A806-7ADC-7598-E97350AFA330}"/>
                  </a:ext>
                </a:extLst>
              </p:cNvPr>
              <p:cNvSpPr>
                <a:spLocks noChangeArrowheads="1"/>
              </p:cNvSpPr>
              <p:nvPr/>
            </p:nvSpPr>
            <p:spPr bwMode="auto">
              <a:xfrm>
                <a:off x="1585" y="1545"/>
                <a:ext cx="42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N4:P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26">
                <a:extLst>
                  <a:ext uri="{FF2B5EF4-FFF2-40B4-BE49-F238E27FC236}">
                    <a16:creationId xmlns:a16="http://schemas.microsoft.com/office/drawing/2014/main" id="{17C46CA3-6BD9-8D4B-7338-A6A764E7F0CE}"/>
                  </a:ext>
                </a:extLst>
              </p:cNvPr>
              <p:cNvSpPr>
                <a:spLocks noChangeArrowheads="1"/>
              </p:cNvSpPr>
              <p:nvPr/>
            </p:nvSpPr>
            <p:spPr bwMode="auto">
              <a:xfrm>
                <a:off x="2437" y="1545"/>
                <a:ext cx="182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Applications of Mathemati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27">
                <a:extLst>
                  <a:ext uri="{FF2B5EF4-FFF2-40B4-BE49-F238E27FC236}">
                    <a16:creationId xmlns:a16="http://schemas.microsoft.com/office/drawing/2014/main" id="{FE7103FD-92B6-7EC4-39B4-80148C1FF33E}"/>
                  </a:ext>
                </a:extLst>
              </p:cNvPr>
              <p:cNvSpPr>
                <a:spLocks noChangeArrowheads="1"/>
              </p:cNvSpPr>
              <p:nvPr/>
            </p:nvSpPr>
            <p:spPr bwMode="auto">
              <a:xfrm>
                <a:off x="4322" y="1545"/>
                <a:ext cx="3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N5:C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2" name="Rectangle 28">
                <a:extLst>
                  <a:ext uri="{FF2B5EF4-FFF2-40B4-BE49-F238E27FC236}">
                    <a16:creationId xmlns:a16="http://schemas.microsoft.com/office/drawing/2014/main" id="{FC4BE06B-6BF2-A95B-BC06-BD1C946C08E0}"/>
                  </a:ext>
                </a:extLst>
              </p:cNvPr>
              <p:cNvSpPr>
                <a:spLocks noChangeArrowheads="1"/>
              </p:cNvSpPr>
              <p:nvPr/>
            </p:nvSpPr>
            <p:spPr bwMode="auto">
              <a:xfrm>
                <a:off x="5131" y="1545"/>
                <a:ext cx="1801" cy="19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Applications of Mathematic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3" name="Rectangle 29">
                <a:extLst>
                  <a:ext uri="{FF2B5EF4-FFF2-40B4-BE49-F238E27FC236}">
                    <a16:creationId xmlns:a16="http://schemas.microsoft.com/office/drawing/2014/main" id="{1206F105-83E3-F5BB-8FC4-923EBF50F73F}"/>
                  </a:ext>
                </a:extLst>
              </p:cNvPr>
              <p:cNvSpPr>
                <a:spLocks noChangeArrowheads="1"/>
              </p:cNvSpPr>
              <p:nvPr/>
            </p:nvSpPr>
            <p:spPr bwMode="auto">
              <a:xfrm>
                <a:off x="7040" y="1545"/>
                <a:ext cx="2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latin typeface="Calibri" panose="020F0502020204030204" pitchFamily="34" charset="0"/>
                  </a:rPr>
                  <a:t>HI:C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4" name="Rectangle 30">
                <a:extLst>
                  <a:ext uri="{FF2B5EF4-FFF2-40B4-BE49-F238E27FC236}">
                    <a16:creationId xmlns:a16="http://schemas.microsoft.com/office/drawing/2014/main" id="{5D5520AB-A60E-8274-6D8B-4910E570880B}"/>
                  </a:ext>
                </a:extLst>
              </p:cNvPr>
              <p:cNvSpPr>
                <a:spLocks noChangeArrowheads="1"/>
              </p:cNvSpPr>
              <p:nvPr/>
            </p:nvSpPr>
            <p:spPr bwMode="auto">
              <a:xfrm>
                <a:off x="248" y="1753"/>
                <a:ext cx="5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English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31">
                <a:extLst>
                  <a:ext uri="{FF2B5EF4-FFF2-40B4-BE49-F238E27FC236}">
                    <a16:creationId xmlns:a16="http://schemas.microsoft.com/office/drawing/2014/main" id="{99956B4B-EC14-EC74-4624-F13F4EA41583}"/>
                  </a:ext>
                </a:extLst>
              </p:cNvPr>
              <p:cNvSpPr>
                <a:spLocks noChangeArrowheads="1"/>
              </p:cNvSpPr>
              <p:nvPr/>
            </p:nvSpPr>
            <p:spPr bwMode="auto">
              <a:xfrm>
                <a:off x="1601" y="1753"/>
                <a:ext cx="3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32">
                <a:extLst>
                  <a:ext uri="{FF2B5EF4-FFF2-40B4-BE49-F238E27FC236}">
                    <a16:creationId xmlns:a16="http://schemas.microsoft.com/office/drawing/2014/main" id="{97EC0F1D-0C76-719C-7B3F-E7C88E7AE5D3}"/>
                  </a:ext>
                </a:extLst>
              </p:cNvPr>
              <p:cNvSpPr>
                <a:spLocks noChangeArrowheads="1"/>
              </p:cNvSpPr>
              <p:nvPr/>
            </p:nvSpPr>
            <p:spPr bwMode="auto">
              <a:xfrm>
                <a:off x="2437" y="1753"/>
                <a:ext cx="5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English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33">
                <a:extLst>
                  <a:ext uri="{FF2B5EF4-FFF2-40B4-BE49-F238E27FC236}">
                    <a16:creationId xmlns:a16="http://schemas.microsoft.com/office/drawing/2014/main" id="{D2A4F692-6B3C-19EA-1569-C01BBDC60ABE}"/>
                  </a:ext>
                </a:extLst>
              </p:cNvPr>
              <p:cNvSpPr>
                <a:spLocks noChangeArrowheads="1"/>
              </p:cNvSpPr>
              <p:nvPr/>
            </p:nvSpPr>
            <p:spPr bwMode="auto">
              <a:xfrm>
                <a:off x="4334" y="1753"/>
                <a:ext cx="36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HI:D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34">
                <a:extLst>
                  <a:ext uri="{FF2B5EF4-FFF2-40B4-BE49-F238E27FC236}">
                    <a16:creationId xmlns:a16="http://schemas.microsoft.com/office/drawing/2014/main" id="{25B33C72-8922-736A-034F-4C1BDE2FC451}"/>
                  </a:ext>
                </a:extLst>
              </p:cNvPr>
              <p:cNvSpPr>
                <a:spLocks noChangeArrowheads="1"/>
              </p:cNvSpPr>
              <p:nvPr/>
            </p:nvSpPr>
            <p:spPr bwMode="auto">
              <a:xfrm>
                <a:off x="5155" y="1753"/>
                <a:ext cx="5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English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35">
                <a:extLst>
                  <a:ext uri="{FF2B5EF4-FFF2-40B4-BE49-F238E27FC236}">
                    <a16:creationId xmlns:a16="http://schemas.microsoft.com/office/drawing/2014/main" id="{48E33686-80FB-7FFD-AB88-F433DE7D00DE}"/>
                  </a:ext>
                </a:extLst>
              </p:cNvPr>
              <p:cNvSpPr>
                <a:spLocks noChangeArrowheads="1"/>
              </p:cNvSpPr>
              <p:nvPr/>
            </p:nvSpPr>
            <p:spPr bwMode="auto">
              <a:xfrm>
                <a:off x="7060" y="1753"/>
                <a:ext cx="3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HI:B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36">
                <a:extLst>
                  <a:ext uri="{FF2B5EF4-FFF2-40B4-BE49-F238E27FC236}">
                    <a16:creationId xmlns:a16="http://schemas.microsoft.com/office/drawing/2014/main" id="{780351CD-E88D-6FAC-620D-E8FC2FC06BCB}"/>
                  </a:ext>
                </a:extLst>
              </p:cNvPr>
              <p:cNvSpPr>
                <a:spLocks noChangeArrowheads="1"/>
              </p:cNvSpPr>
              <p:nvPr/>
            </p:nvSpPr>
            <p:spPr bwMode="auto">
              <a:xfrm>
                <a:off x="248" y="1962"/>
                <a:ext cx="56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Biology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37">
                <a:extLst>
                  <a:ext uri="{FF2B5EF4-FFF2-40B4-BE49-F238E27FC236}">
                    <a16:creationId xmlns:a16="http://schemas.microsoft.com/office/drawing/2014/main" id="{89DAD2C1-765A-F909-E90C-3462F2BE465B}"/>
                  </a:ext>
                </a:extLst>
              </p:cNvPr>
              <p:cNvSpPr>
                <a:spLocks noChangeArrowheads="1"/>
              </p:cNvSpPr>
              <p:nvPr/>
            </p:nvSpPr>
            <p:spPr bwMode="auto">
              <a:xfrm>
                <a:off x="1585" y="1962"/>
                <a:ext cx="42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N4:P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38">
                <a:extLst>
                  <a:ext uri="{FF2B5EF4-FFF2-40B4-BE49-F238E27FC236}">
                    <a16:creationId xmlns:a16="http://schemas.microsoft.com/office/drawing/2014/main" id="{CAF27563-2B2F-E8F9-1CD8-B68B6617635D}"/>
                  </a:ext>
                </a:extLst>
              </p:cNvPr>
              <p:cNvSpPr>
                <a:spLocks noChangeArrowheads="1"/>
              </p:cNvSpPr>
              <p:nvPr/>
            </p:nvSpPr>
            <p:spPr bwMode="auto">
              <a:xfrm>
                <a:off x="2437" y="1962"/>
                <a:ext cx="56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Biology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39">
                <a:extLst>
                  <a:ext uri="{FF2B5EF4-FFF2-40B4-BE49-F238E27FC236}">
                    <a16:creationId xmlns:a16="http://schemas.microsoft.com/office/drawing/2014/main" id="{4F3ABF82-08BE-F267-8B45-785D4FF52A1D}"/>
                  </a:ext>
                </a:extLst>
              </p:cNvPr>
              <p:cNvSpPr>
                <a:spLocks noChangeArrowheads="1"/>
              </p:cNvSpPr>
              <p:nvPr/>
            </p:nvSpPr>
            <p:spPr bwMode="auto">
              <a:xfrm>
                <a:off x="4322" y="1962"/>
                <a:ext cx="3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40">
                <a:extLst>
                  <a:ext uri="{FF2B5EF4-FFF2-40B4-BE49-F238E27FC236}">
                    <a16:creationId xmlns:a16="http://schemas.microsoft.com/office/drawing/2014/main" id="{A9B42069-C251-619F-795C-385353090A68}"/>
                  </a:ext>
                </a:extLst>
              </p:cNvPr>
              <p:cNvSpPr>
                <a:spLocks noChangeArrowheads="1"/>
              </p:cNvSpPr>
              <p:nvPr/>
            </p:nvSpPr>
            <p:spPr bwMode="auto">
              <a:xfrm>
                <a:off x="5155" y="1962"/>
                <a:ext cx="56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Biology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5" name="Rectangle 41">
                <a:extLst>
                  <a:ext uri="{FF2B5EF4-FFF2-40B4-BE49-F238E27FC236}">
                    <a16:creationId xmlns:a16="http://schemas.microsoft.com/office/drawing/2014/main" id="{200A8049-0DA5-A33B-5DE7-9C3F0AD34235}"/>
                  </a:ext>
                </a:extLst>
              </p:cNvPr>
              <p:cNvSpPr>
                <a:spLocks noChangeArrowheads="1"/>
              </p:cNvSpPr>
              <p:nvPr/>
            </p:nvSpPr>
            <p:spPr bwMode="auto">
              <a:xfrm>
                <a:off x="7060" y="1962"/>
                <a:ext cx="3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HI:C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42">
                <a:extLst>
                  <a:ext uri="{FF2B5EF4-FFF2-40B4-BE49-F238E27FC236}">
                    <a16:creationId xmlns:a16="http://schemas.microsoft.com/office/drawing/2014/main" id="{1D553E68-D244-A952-56AF-ADB29471E439}"/>
                  </a:ext>
                </a:extLst>
              </p:cNvPr>
              <p:cNvSpPr>
                <a:spLocks noChangeArrowheads="1"/>
              </p:cNvSpPr>
              <p:nvPr/>
            </p:nvSpPr>
            <p:spPr bwMode="auto">
              <a:xfrm>
                <a:off x="248" y="2170"/>
                <a:ext cx="129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Physical Education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43">
                <a:extLst>
                  <a:ext uri="{FF2B5EF4-FFF2-40B4-BE49-F238E27FC236}">
                    <a16:creationId xmlns:a16="http://schemas.microsoft.com/office/drawing/2014/main" id="{1D48A432-2DE9-896F-DA27-7914B2EF767C}"/>
                  </a:ext>
                </a:extLst>
              </p:cNvPr>
              <p:cNvSpPr>
                <a:spLocks noChangeArrowheads="1"/>
              </p:cNvSpPr>
              <p:nvPr/>
            </p:nvSpPr>
            <p:spPr bwMode="auto">
              <a:xfrm>
                <a:off x="1601" y="2170"/>
                <a:ext cx="40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44">
                <a:extLst>
                  <a:ext uri="{FF2B5EF4-FFF2-40B4-BE49-F238E27FC236}">
                    <a16:creationId xmlns:a16="http://schemas.microsoft.com/office/drawing/2014/main" id="{B7FCC5BB-D8DA-435E-C0A6-FB98E80659F7}"/>
                  </a:ext>
                </a:extLst>
              </p:cNvPr>
              <p:cNvSpPr>
                <a:spLocks noChangeArrowheads="1"/>
              </p:cNvSpPr>
              <p:nvPr/>
            </p:nvSpPr>
            <p:spPr bwMode="auto">
              <a:xfrm>
                <a:off x="2437" y="2170"/>
                <a:ext cx="129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Physical Education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45">
                <a:extLst>
                  <a:ext uri="{FF2B5EF4-FFF2-40B4-BE49-F238E27FC236}">
                    <a16:creationId xmlns:a16="http://schemas.microsoft.com/office/drawing/2014/main" id="{984AA402-FFEB-9D35-3E2D-5FDA9DD678AB}"/>
                  </a:ext>
                </a:extLst>
              </p:cNvPr>
              <p:cNvSpPr>
                <a:spLocks noChangeArrowheads="1"/>
              </p:cNvSpPr>
              <p:nvPr/>
            </p:nvSpPr>
            <p:spPr bwMode="auto">
              <a:xfrm>
                <a:off x="4342" y="2170"/>
                <a:ext cx="3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HI:B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46">
                <a:extLst>
                  <a:ext uri="{FF2B5EF4-FFF2-40B4-BE49-F238E27FC236}">
                    <a16:creationId xmlns:a16="http://schemas.microsoft.com/office/drawing/2014/main" id="{C92DF109-1B8C-6698-06EB-5826A8EEDDEC}"/>
                  </a:ext>
                </a:extLst>
              </p:cNvPr>
              <p:cNvSpPr>
                <a:spLocks noChangeArrowheads="1"/>
              </p:cNvSpPr>
              <p:nvPr/>
            </p:nvSpPr>
            <p:spPr bwMode="auto">
              <a:xfrm>
                <a:off x="5155" y="2170"/>
                <a:ext cx="129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Physical Education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47">
                <a:extLst>
                  <a:ext uri="{FF2B5EF4-FFF2-40B4-BE49-F238E27FC236}">
                    <a16:creationId xmlns:a16="http://schemas.microsoft.com/office/drawing/2014/main" id="{BCC920BC-747A-A44B-AF3E-3029D7DD757E}"/>
                  </a:ext>
                </a:extLst>
              </p:cNvPr>
              <p:cNvSpPr>
                <a:spLocks noChangeArrowheads="1"/>
              </p:cNvSpPr>
              <p:nvPr/>
            </p:nvSpPr>
            <p:spPr bwMode="auto">
              <a:xfrm>
                <a:off x="7016" y="2170"/>
                <a:ext cx="4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AHI:4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Rectangle 48">
                <a:extLst>
                  <a:ext uri="{FF2B5EF4-FFF2-40B4-BE49-F238E27FC236}">
                    <a16:creationId xmlns:a16="http://schemas.microsoft.com/office/drawing/2014/main" id="{C1246CE0-7155-0255-3B10-37EB1F44627E}"/>
                  </a:ext>
                </a:extLst>
              </p:cNvPr>
              <p:cNvSpPr>
                <a:spLocks noChangeArrowheads="1"/>
              </p:cNvSpPr>
              <p:nvPr/>
            </p:nvSpPr>
            <p:spPr bwMode="auto">
              <a:xfrm>
                <a:off x="248" y="2378"/>
                <a:ext cx="54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History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49">
                <a:extLst>
                  <a:ext uri="{FF2B5EF4-FFF2-40B4-BE49-F238E27FC236}">
                    <a16:creationId xmlns:a16="http://schemas.microsoft.com/office/drawing/2014/main" id="{70BD6ECF-58F1-F0BC-3798-E2F4114BD991}"/>
                  </a:ext>
                </a:extLst>
              </p:cNvPr>
              <p:cNvSpPr>
                <a:spLocks noChangeArrowheads="1"/>
              </p:cNvSpPr>
              <p:nvPr/>
            </p:nvSpPr>
            <p:spPr bwMode="auto">
              <a:xfrm>
                <a:off x="1605" y="2378"/>
                <a:ext cx="3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50">
                <a:extLst>
                  <a:ext uri="{FF2B5EF4-FFF2-40B4-BE49-F238E27FC236}">
                    <a16:creationId xmlns:a16="http://schemas.microsoft.com/office/drawing/2014/main" id="{FD768C67-1A21-A937-EC02-8CF12B40E886}"/>
                  </a:ext>
                </a:extLst>
              </p:cNvPr>
              <p:cNvSpPr>
                <a:spLocks noChangeArrowheads="1"/>
              </p:cNvSpPr>
              <p:nvPr/>
            </p:nvSpPr>
            <p:spPr bwMode="auto">
              <a:xfrm>
                <a:off x="248" y="2587"/>
                <a:ext cx="112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Modern Studies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51">
                <a:extLst>
                  <a:ext uri="{FF2B5EF4-FFF2-40B4-BE49-F238E27FC236}">
                    <a16:creationId xmlns:a16="http://schemas.microsoft.com/office/drawing/2014/main" id="{7DCA1BBE-5003-4A29-CC4F-D9A9F792E3A3}"/>
                  </a:ext>
                </a:extLst>
              </p:cNvPr>
              <p:cNvSpPr>
                <a:spLocks noChangeArrowheads="1"/>
              </p:cNvSpPr>
              <p:nvPr/>
            </p:nvSpPr>
            <p:spPr bwMode="auto">
              <a:xfrm>
                <a:off x="1605" y="2587"/>
                <a:ext cx="3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52">
                <a:extLst>
                  <a:ext uri="{FF2B5EF4-FFF2-40B4-BE49-F238E27FC236}">
                    <a16:creationId xmlns:a16="http://schemas.microsoft.com/office/drawing/2014/main" id="{6BB4F74D-06C3-4D57-BD0D-2295F8E2412D}"/>
                  </a:ext>
                </a:extLst>
              </p:cNvPr>
              <p:cNvSpPr>
                <a:spLocks noChangeArrowheads="1"/>
              </p:cNvSpPr>
              <p:nvPr/>
            </p:nvSpPr>
            <p:spPr bwMode="auto">
              <a:xfrm>
                <a:off x="248" y="2795"/>
                <a:ext cx="121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Practical Cookery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53">
                <a:extLst>
                  <a:ext uri="{FF2B5EF4-FFF2-40B4-BE49-F238E27FC236}">
                    <a16:creationId xmlns:a16="http://schemas.microsoft.com/office/drawing/2014/main" id="{7B534C14-8FB4-2BAD-4707-65CE1ACBC672}"/>
                  </a:ext>
                </a:extLst>
              </p:cNvPr>
              <p:cNvSpPr>
                <a:spLocks noChangeArrowheads="1"/>
              </p:cNvSpPr>
              <p:nvPr/>
            </p:nvSpPr>
            <p:spPr bwMode="auto">
              <a:xfrm>
                <a:off x="1601" y="2795"/>
                <a:ext cx="40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54">
                <a:extLst>
                  <a:ext uri="{FF2B5EF4-FFF2-40B4-BE49-F238E27FC236}">
                    <a16:creationId xmlns:a16="http://schemas.microsoft.com/office/drawing/2014/main" id="{1C974A0C-B481-1203-420F-9F4C69981864}"/>
                  </a:ext>
                </a:extLst>
              </p:cNvPr>
              <p:cNvSpPr>
                <a:spLocks noChangeArrowheads="1"/>
              </p:cNvSpPr>
              <p:nvPr/>
            </p:nvSpPr>
            <p:spPr bwMode="auto">
              <a:xfrm>
                <a:off x="2437" y="3004"/>
                <a:ext cx="155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Business Management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55">
                <a:extLst>
                  <a:ext uri="{FF2B5EF4-FFF2-40B4-BE49-F238E27FC236}">
                    <a16:creationId xmlns:a16="http://schemas.microsoft.com/office/drawing/2014/main" id="{A9430B71-76C6-596A-5F7E-26FB00FF362F}"/>
                  </a:ext>
                </a:extLst>
              </p:cNvPr>
              <p:cNvSpPr>
                <a:spLocks noChangeArrowheads="1"/>
              </p:cNvSpPr>
              <p:nvPr/>
            </p:nvSpPr>
            <p:spPr bwMode="auto">
              <a:xfrm>
                <a:off x="4314" y="3004"/>
                <a:ext cx="40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N5:D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56">
                <a:extLst>
                  <a:ext uri="{FF2B5EF4-FFF2-40B4-BE49-F238E27FC236}">
                    <a16:creationId xmlns:a16="http://schemas.microsoft.com/office/drawing/2014/main" id="{ABDE59D6-8FD4-E112-8029-5062AE5C9184}"/>
                  </a:ext>
                </a:extLst>
              </p:cNvPr>
              <p:cNvSpPr>
                <a:spLocks noChangeArrowheads="1"/>
              </p:cNvSpPr>
              <p:nvPr/>
            </p:nvSpPr>
            <p:spPr bwMode="auto">
              <a:xfrm>
                <a:off x="5155" y="3004"/>
                <a:ext cx="155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Business Management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57">
                <a:extLst>
                  <a:ext uri="{FF2B5EF4-FFF2-40B4-BE49-F238E27FC236}">
                    <a16:creationId xmlns:a16="http://schemas.microsoft.com/office/drawing/2014/main" id="{CBCB01AE-2D3F-09D2-1DD3-3DA8D0CA5E29}"/>
                  </a:ext>
                </a:extLst>
              </p:cNvPr>
              <p:cNvSpPr>
                <a:spLocks noChangeArrowheads="1"/>
              </p:cNvSpPr>
              <p:nvPr/>
            </p:nvSpPr>
            <p:spPr bwMode="auto">
              <a:xfrm>
                <a:off x="7060" y="3004"/>
                <a:ext cx="2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HI:C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2" name="Rectangle 58">
                <a:extLst>
                  <a:ext uri="{FF2B5EF4-FFF2-40B4-BE49-F238E27FC236}">
                    <a16:creationId xmlns:a16="http://schemas.microsoft.com/office/drawing/2014/main" id="{1B3D4513-5400-355D-542F-644291410FD7}"/>
                  </a:ext>
                </a:extLst>
              </p:cNvPr>
              <p:cNvSpPr>
                <a:spLocks noChangeArrowheads="1"/>
              </p:cNvSpPr>
              <p:nvPr/>
            </p:nvSpPr>
            <p:spPr bwMode="auto">
              <a:xfrm>
                <a:off x="960" y="1128"/>
                <a:ext cx="40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rPr>
                  <a:t>2023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59">
                <a:extLst>
                  <a:ext uri="{FF2B5EF4-FFF2-40B4-BE49-F238E27FC236}">
                    <a16:creationId xmlns:a16="http://schemas.microsoft.com/office/drawing/2014/main" id="{10AF5995-30B0-154F-6A2E-50DB288BFA50}"/>
                  </a:ext>
                </a:extLst>
              </p:cNvPr>
              <p:cNvSpPr>
                <a:spLocks noChangeArrowheads="1"/>
              </p:cNvSpPr>
              <p:nvPr/>
            </p:nvSpPr>
            <p:spPr bwMode="auto">
              <a:xfrm>
                <a:off x="3418" y="1128"/>
                <a:ext cx="40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rPr>
                  <a:t>2024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60">
                <a:extLst>
                  <a:ext uri="{FF2B5EF4-FFF2-40B4-BE49-F238E27FC236}">
                    <a16:creationId xmlns:a16="http://schemas.microsoft.com/office/drawing/2014/main" id="{A37E71A9-55B6-9F2A-963B-D1F9BD1C37F9}"/>
                  </a:ext>
                </a:extLst>
              </p:cNvPr>
              <p:cNvSpPr>
                <a:spLocks noChangeArrowheads="1"/>
              </p:cNvSpPr>
              <p:nvPr/>
            </p:nvSpPr>
            <p:spPr bwMode="auto">
              <a:xfrm>
                <a:off x="6135" y="1128"/>
                <a:ext cx="40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rPr>
                  <a:t>2025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61">
                <a:extLst>
                  <a:ext uri="{FF2B5EF4-FFF2-40B4-BE49-F238E27FC236}">
                    <a16:creationId xmlns:a16="http://schemas.microsoft.com/office/drawing/2014/main" id="{0AFA2718-268D-AA04-3BD3-DFA36FC024BF}"/>
                  </a:ext>
                </a:extLst>
              </p:cNvPr>
              <p:cNvSpPr>
                <a:spLocks noChangeArrowheads="1"/>
              </p:cNvSpPr>
              <p:nvPr/>
            </p:nvSpPr>
            <p:spPr bwMode="auto">
              <a:xfrm>
                <a:off x="224"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Line 62">
                <a:extLst>
                  <a:ext uri="{FF2B5EF4-FFF2-40B4-BE49-F238E27FC236}">
                    <a16:creationId xmlns:a16="http://schemas.microsoft.com/office/drawing/2014/main" id="{67389CAB-1D14-68D0-A3FF-172850FF6CBA}"/>
                  </a:ext>
                </a:extLst>
              </p:cNvPr>
              <p:cNvSpPr>
                <a:spLocks noChangeShapeType="1"/>
              </p:cNvSpPr>
              <p:nvPr/>
            </p:nvSpPr>
            <p:spPr bwMode="auto">
              <a:xfrm>
                <a:off x="228" y="1116"/>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Rectangle 63">
                <a:extLst>
                  <a:ext uri="{FF2B5EF4-FFF2-40B4-BE49-F238E27FC236}">
                    <a16:creationId xmlns:a16="http://schemas.microsoft.com/office/drawing/2014/main" id="{94831495-5101-9C7C-5EEC-68352D4E4516}"/>
                  </a:ext>
                </a:extLst>
              </p:cNvPr>
              <p:cNvSpPr>
                <a:spLocks noChangeArrowheads="1"/>
              </p:cNvSpPr>
              <p:nvPr/>
            </p:nvSpPr>
            <p:spPr bwMode="auto">
              <a:xfrm>
                <a:off x="228" y="1116"/>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Rectangle 64">
                <a:extLst>
                  <a:ext uri="{FF2B5EF4-FFF2-40B4-BE49-F238E27FC236}">
                    <a16:creationId xmlns:a16="http://schemas.microsoft.com/office/drawing/2014/main" id="{BE5A59A4-592B-7262-F3E7-36546BFED0FD}"/>
                  </a:ext>
                </a:extLst>
              </p:cNvPr>
              <p:cNvSpPr>
                <a:spLocks noChangeArrowheads="1"/>
              </p:cNvSpPr>
              <p:nvPr/>
            </p:nvSpPr>
            <p:spPr bwMode="auto">
              <a:xfrm>
                <a:off x="2017"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Line 65">
                <a:extLst>
                  <a:ext uri="{FF2B5EF4-FFF2-40B4-BE49-F238E27FC236}">
                    <a16:creationId xmlns:a16="http://schemas.microsoft.com/office/drawing/2014/main" id="{326A83DA-97B6-BC19-9240-024A06D3D480}"/>
                  </a:ext>
                </a:extLst>
              </p:cNvPr>
              <p:cNvSpPr>
                <a:spLocks noChangeShapeType="1"/>
              </p:cNvSpPr>
              <p:nvPr/>
            </p:nvSpPr>
            <p:spPr bwMode="auto">
              <a:xfrm>
                <a:off x="2021" y="1116"/>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0" name="Rectangle 66">
                <a:extLst>
                  <a:ext uri="{FF2B5EF4-FFF2-40B4-BE49-F238E27FC236}">
                    <a16:creationId xmlns:a16="http://schemas.microsoft.com/office/drawing/2014/main" id="{793012E9-16AF-C1D7-BF29-2E5D6152ED8D}"/>
                  </a:ext>
                </a:extLst>
              </p:cNvPr>
              <p:cNvSpPr>
                <a:spLocks noChangeArrowheads="1"/>
              </p:cNvSpPr>
              <p:nvPr/>
            </p:nvSpPr>
            <p:spPr bwMode="auto">
              <a:xfrm>
                <a:off x="2021" y="1116"/>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Rectangle 67">
                <a:extLst>
                  <a:ext uri="{FF2B5EF4-FFF2-40B4-BE49-F238E27FC236}">
                    <a16:creationId xmlns:a16="http://schemas.microsoft.com/office/drawing/2014/main" id="{1FE58DAD-94C8-B1B6-D800-29216C24E380}"/>
                  </a:ext>
                </a:extLst>
              </p:cNvPr>
              <p:cNvSpPr>
                <a:spLocks noChangeArrowheads="1"/>
              </p:cNvSpPr>
              <p:nvPr/>
            </p:nvSpPr>
            <p:spPr bwMode="auto">
              <a:xfrm>
                <a:off x="2413"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Line 68">
                <a:extLst>
                  <a:ext uri="{FF2B5EF4-FFF2-40B4-BE49-F238E27FC236}">
                    <a16:creationId xmlns:a16="http://schemas.microsoft.com/office/drawing/2014/main" id="{0E66194C-A181-6CA4-C135-6E49B9FFB025}"/>
                  </a:ext>
                </a:extLst>
              </p:cNvPr>
              <p:cNvSpPr>
                <a:spLocks noChangeShapeType="1"/>
              </p:cNvSpPr>
              <p:nvPr/>
            </p:nvSpPr>
            <p:spPr bwMode="auto">
              <a:xfrm>
                <a:off x="2417" y="1116"/>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Rectangle 69">
                <a:extLst>
                  <a:ext uri="{FF2B5EF4-FFF2-40B4-BE49-F238E27FC236}">
                    <a16:creationId xmlns:a16="http://schemas.microsoft.com/office/drawing/2014/main" id="{39C3BA0F-B0FA-B62E-D29C-5511C510D566}"/>
                  </a:ext>
                </a:extLst>
              </p:cNvPr>
              <p:cNvSpPr>
                <a:spLocks noChangeArrowheads="1"/>
              </p:cNvSpPr>
              <p:nvPr/>
            </p:nvSpPr>
            <p:spPr bwMode="auto">
              <a:xfrm>
                <a:off x="2417" y="1116"/>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Rectangle 70">
                <a:extLst>
                  <a:ext uri="{FF2B5EF4-FFF2-40B4-BE49-F238E27FC236}">
                    <a16:creationId xmlns:a16="http://schemas.microsoft.com/office/drawing/2014/main" id="{0400FC86-8360-5655-F481-4AACBA48C34A}"/>
                  </a:ext>
                </a:extLst>
              </p:cNvPr>
              <p:cNvSpPr>
                <a:spLocks noChangeArrowheads="1"/>
              </p:cNvSpPr>
              <p:nvPr/>
            </p:nvSpPr>
            <p:spPr bwMode="auto">
              <a:xfrm>
                <a:off x="4735"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Line 71">
                <a:extLst>
                  <a:ext uri="{FF2B5EF4-FFF2-40B4-BE49-F238E27FC236}">
                    <a16:creationId xmlns:a16="http://schemas.microsoft.com/office/drawing/2014/main" id="{73D517E9-4B8D-2015-E6D3-5BE10001953A}"/>
                  </a:ext>
                </a:extLst>
              </p:cNvPr>
              <p:cNvSpPr>
                <a:spLocks noChangeShapeType="1"/>
              </p:cNvSpPr>
              <p:nvPr/>
            </p:nvSpPr>
            <p:spPr bwMode="auto">
              <a:xfrm>
                <a:off x="4739" y="1116"/>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 name="Rectangle 72">
                <a:extLst>
                  <a:ext uri="{FF2B5EF4-FFF2-40B4-BE49-F238E27FC236}">
                    <a16:creationId xmlns:a16="http://schemas.microsoft.com/office/drawing/2014/main" id="{0E8D0F0D-14A5-181A-C383-AB40F536EA57}"/>
                  </a:ext>
                </a:extLst>
              </p:cNvPr>
              <p:cNvSpPr>
                <a:spLocks noChangeArrowheads="1"/>
              </p:cNvSpPr>
              <p:nvPr/>
            </p:nvSpPr>
            <p:spPr bwMode="auto">
              <a:xfrm>
                <a:off x="4739" y="1116"/>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Rectangle 73">
                <a:extLst>
                  <a:ext uri="{FF2B5EF4-FFF2-40B4-BE49-F238E27FC236}">
                    <a16:creationId xmlns:a16="http://schemas.microsoft.com/office/drawing/2014/main" id="{3CF82BF1-FCB2-97DE-6B5B-ACF53A8DC9E2}"/>
                  </a:ext>
                </a:extLst>
              </p:cNvPr>
              <p:cNvSpPr>
                <a:spLocks noChangeArrowheads="1"/>
              </p:cNvSpPr>
              <p:nvPr/>
            </p:nvSpPr>
            <p:spPr bwMode="auto">
              <a:xfrm>
                <a:off x="5131"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Line 74">
                <a:extLst>
                  <a:ext uri="{FF2B5EF4-FFF2-40B4-BE49-F238E27FC236}">
                    <a16:creationId xmlns:a16="http://schemas.microsoft.com/office/drawing/2014/main" id="{A6866DF7-240C-BD24-374F-E2D4945CA0FA}"/>
                  </a:ext>
                </a:extLst>
              </p:cNvPr>
              <p:cNvSpPr>
                <a:spLocks noChangeShapeType="1"/>
              </p:cNvSpPr>
              <p:nvPr/>
            </p:nvSpPr>
            <p:spPr bwMode="auto">
              <a:xfrm>
                <a:off x="5135" y="1116"/>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Rectangle 75">
                <a:extLst>
                  <a:ext uri="{FF2B5EF4-FFF2-40B4-BE49-F238E27FC236}">
                    <a16:creationId xmlns:a16="http://schemas.microsoft.com/office/drawing/2014/main" id="{8E824F1F-12F9-C770-3166-CF01342B1347}"/>
                  </a:ext>
                </a:extLst>
              </p:cNvPr>
              <p:cNvSpPr>
                <a:spLocks noChangeArrowheads="1"/>
              </p:cNvSpPr>
              <p:nvPr/>
            </p:nvSpPr>
            <p:spPr bwMode="auto">
              <a:xfrm>
                <a:off x="5135" y="1116"/>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Rectangle 76">
                <a:extLst>
                  <a:ext uri="{FF2B5EF4-FFF2-40B4-BE49-F238E27FC236}">
                    <a16:creationId xmlns:a16="http://schemas.microsoft.com/office/drawing/2014/main" id="{A8336E28-D8C5-2478-2781-9B0170568DD8}"/>
                  </a:ext>
                </a:extLst>
              </p:cNvPr>
              <p:cNvSpPr>
                <a:spLocks noChangeArrowheads="1"/>
              </p:cNvSpPr>
              <p:nvPr/>
            </p:nvSpPr>
            <p:spPr bwMode="auto">
              <a:xfrm>
                <a:off x="7452"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Rectangle 77">
                <a:extLst>
                  <a:ext uri="{FF2B5EF4-FFF2-40B4-BE49-F238E27FC236}">
                    <a16:creationId xmlns:a16="http://schemas.microsoft.com/office/drawing/2014/main" id="{D890C94B-2D0A-A5FD-12EC-DF27D00A9E5E}"/>
                  </a:ext>
                </a:extLst>
              </p:cNvPr>
              <p:cNvSpPr>
                <a:spLocks noChangeArrowheads="1"/>
              </p:cNvSpPr>
              <p:nvPr/>
            </p:nvSpPr>
            <p:spPr bwMode="auto">
              <a:xfrm>
                <a:off x="1497"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Line 78">
                <a:extLst>
                  <a:ext uri="{FF2B5EF4-FFF2-40B4-BE49-F238E27FC236}">
                    <a16:creationId xmlns:a16="http://schemas.microsoft.com/office/drawing/2014/main" id="{1E1FD4CB-B050-BB84-465D-FEFBFBE3892F}"/>
                  </a:ext>
                </a:extLst>
              </p:cNvPr>
              <p:cNvSpPr>
                <a:spLocks noChangeShapeType="1"/>
              </p:cNvSpPr>
              <p:nvPr/>
            </p:nvSpPr>
            <p:spPr bwMode="auto">
              <a:xfrm>
                <a:off x="228" y="1324"/>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Rectangle 79">
                <a:extLst>
                  <a:ext uri="{FF2B5EF4-FFF2-40B4-BE49-F238E27FC236}">
                    <a16:creationId xmlns:a16="http://schemas.microsoft.com/office/drawing/2014/main" id="{E600CACC-8E2E-ABAB-89BB-205E91ACCF7C}"/>
                  </a:ext>
                </a:extLst>
              </p:cNvPr>
              <p:cNvSpPr>
                <a:spLocks noChangeArrowheads="1"/>
              </p:cNvSpPr>
              <p:nvPr/>
            </p:nvSpPr>
            <p:spPr bwMode="auto">
              <a:xfrm>
                <a:off x="228" y="1324"/>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Line 80">
                <a:extLst>
                  <a:ext uri="{FF2B5EF4-FFF2-40B4-BE49-F238E27FC236}">
                    <a16:creationId xmlns:a16="http://schemas.microsoft.com/office/drawing/2014/main" id="{92927546-F112-ACAF-5C33-58BECF0B97B2}"/>
                  </a:ext>
                </a:extLst>
              </p:cNvPr>
              <p:cNvSpPr>
                <a:spLocks noChangeShapeType="1"/>
              </p:cNvSpPr>
              <p:nvPr/>
            </p:nvSpPr>
            <p:spPr bwMode="auto">
              <a:xfrm>
                <a:off x="2021" y="1324"/>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 name="Rectangle 81">
                <a:extLst>
                  <a:ext uri="{FF2B5EF4-FFF2-40B4-BE49-F238E27FC236}">
                    <a16:creationId xmlns:a16="http://schemas.microsoft.com/office/drawing/2014/main" id="{2C4A3C80-F153-E9BC-2784-7961A43CB988}"/>
                  </a:ext>
                </a:extLst>
              </p:cNvPr>
              <p:cNvSpPr>
                <a:spLocks noChangeArrowheads="1"/>
              </p:cNvSpPr>
              <p:nvPr/>
            </p:nvSpPr>
            <p:spPr bwMode="auto">
              <a:xfrm>
                <a:off x="2021" y="1324"/>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Rectangle 82">
                <a:extLst>
                  <a:ext uri="{FF2B5EF4-FFF2-40B4-BE49-F238E27FC236}">
                    <a16:creationId xmlns:a16="http://schemas.microsoft.com/office/drawing/2014/main" id="{8D4EA329-7B9A-B895-F0B1-AA4A09FCF05C}"/>
                  </a:ext>
                </a:extLst>
              </p:cNvPr>
              <p:cNvSpPr>
                <a:spLocks noChangeArrowheads="1"/>
              </p:cNvSpPr>
              <p:nvPr/>
            </p:nvSpPr>
            <p:spPr bwMode="auto">
              <a:xfrm>
                <a:off x="4214"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Line 83">
                <a:extLst>
                  <a:ext uri="{FF2B5EF4-FFF2-40B4-BE49-F238E27FC236}">
                    <a16:creationId xmlns:a16="http://schemas.microsoft.com/office/drawing/2014/main" id="{C344E70A-B9DC-750B-0B6C-ED75B3F56ED4}"/>
                  </a:ext>
                </a:extLst>
              </p:cNvPr>
              <p:cNvSpPr>
                <a:spLocks noChangeShapeType="1"/>
              </p:cNvSpPr>
              <p:nvPr/>
            </p:nvSpPr>
            <p:spPr bwMode="auto">
              <a:xfrm>
                <a:off x="2417" y="1324"/>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Rectangle 84">
                <a:extLst>
                  <a:ext uri="{FF2B5EF4-FFF2-40B4-BE49-F238E27FC236}">
                    <a16:creationId xmlns:a16="http://schemas.microsoft.com/office/drawing/2014/main" id="{F808A715-211D-A44E-4266-01679AB3A029}"/>
                  </a:ext>
                </a:extLst>
              </p:cNvPr>
              <p:cNvSpPr>
                <a:spLocks noChangeArrowheads="1"/>
              </p:cNvSpPr>
              <p:nvPr/>
            </p:nvSpPr>
            <p:spPr bwMode="auto">
              <a:xfrm>
                <a:off x="2417" y="1324"/>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Line 85">
                <a:extLst>
                  <a:ext uri="{FF2B5EF4-FFF2-40B4-BE49-F238E27FC236}">
                    <a16:creationId xmlns:a16="http://schemas.microsoft.com/office/drawing/2014/main" id="{650AD1CB-8E01-C835-96AE-C751E4207766}"/>
                  </a:ext>
                </a:extLst>
              </p:cNvPr>
              <p:cNvSpPr>
                <a:spLocks noChangeShapeType="1"/>
              </p:cNvSpPr>
              <p:nvPr/>
            </p:nvSpPr>
            <p:spPr bwMode="auto">
              <a:xfrm>
                <a:off x="4739" y="1324"/>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 name="Rectangle 86">
                <a:extLst>
                  <a:ext uri="{FF2B5EF4-FFF2-40B4-BE49-F238E27FC236}">
                    <a16:creationId xmlns:a16="http://schemas.microsoft.com/office/drawing/2014/main" id="{0141309E-73CC-9668-0F00-2A6D3D2AFB5A}"/>
                  </a:ext>
                </a:extLst>
              </p:cNvPr>
              <p:cNvSpPr>
                <a:spLocks noChangeArrowheads="1"/>
              </p:cNvSpPr>
              <p:nvPr/>
            </p:nvSpPr>
            <p:spPr bwMode="auto">
              <a:xfrm>
                <a:off x="4739" y="1324"/>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87">
                <a:extLst>
                  <a:ext uri="{FF2B5EF4-FFF2-40B4-BE49-F238E27FC236}">
                    <a16:creationId xmlns:a16="http://schemas.microsoft.com/office/drawing/2014/main" id="{9679F481-452F-89EA-D64F-F4B986AF0997}"/>
                  </a:ext>
                </a:extLst>
              </p:cNvPr>
              <p:cNvSpPr>
                <a:spLocks noChangeArrowheads="1"/>
              </p:cNvSpPr>
              <p:nvPr/>
            </p:nvSpPr>
            <p:spPr bwMode="auto">
              <a:xfrm>
                <a:off x="6932" y="1116"/>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Line 88">
                <a:extLst>
                  <a:ext uri="{FF2B5EF4-FFF2-40B4-BE49-F238E27FC236}">
                    <a16:creationId xmlns:a16="http://schemas.microsoft.com/office/drawing/2014/main" id="{575E72FD-39F3-88FA-87D6-C104958309A4}"/>
                  </a:ext>
                </a:extLst>
              </p:cNvPr>
              <p:cNvSpPr>
                <a:spLocks noChangeShapeType="1"/>
              </p:cNvSpPr>
              <p:nvPr/>
            </p:nvSpPr>
            <p:spPr bwMode="auto">
              <a:xfrm>
                <a:off x="5135" y="1324"/>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Rectangle 89">
                <a:extLst>
                  <a:ext uri="{FF2B5EF4-FFF2-40B4-BE49-F238E27FC236}">
                    <a16:creationId xmlns:a16="http://schemas.microsoft.com/office/drawing/2014/main" id="{CDBC69D0-C272-B005-0D47-738BF920CE88}"/>
                  </a:ext>
                </a:extLst>
              </p:cNvPr>
              <p:cNvSpPr>
                <a:spLocks noChangeArrowheads="1"/>
              </p:cNvSpPr>
              <p:nvPr/>
            </p:nvSpPr>
            <p:spPr bwMode="auto">
              <a:xfrm>
                <a:off x="5135" y="1324"/>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Line 90">
                <a:extLst>
                  <a:ext uri="{FF2B5EF4-FFF2-40B4-BE49-F238E27FC236}">
                    <a16:creationId xmlns:a16="http://schemas.microsoft.com/office/drawing/2014/main" id="{E01EEF86-879D-D208-0E92-7E9EA4D583AE}"/>
                  </a:ext>
                </a:extLst>
              </p:cNvPr>
              <p:cNvSpPr>
                <a:spLocks noChangeShapeType="1"/>
              </p:cNvSpPr>
              <p:nvPr/>
            </p:nvSpPr>
            <p:spPr bwMode="auto">
              <a:xfrm>
                <a:off x="228" y="1533"/>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 name="Rectangle 91">
                <a:extLst>
                  <a:ext uri="{FF2B5EF4-FFF2-40B4-BE49-F238E27FC236}">
                    <a16:creationId xmlns:a16="http://schemas.microsoft.com/office/drawing/2014/main" id="{D4569FAE-837A-F479-1828-44498918BF6C}"/>
                  </a:ext>
                </a:extLst>
              </p:cNvPr>
              <p:cNvSpPr>
                <a:spLocks noChangeArrowheads="1"/>
              </p:cNvSpPr>
              <p:nvPr/>
            </p:nvSpPr>
            <p:spPr bwMode="auto">
              <a:xfrm>
                <a:off x="228" y="1533"/>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Line 92">
                <a:extLst>
                  <a:ext uri="{FF2B5EF4-FFF2-40B4-BE49-F238E27FC236}">
                    <a16:creationId xmlns:a16="http://schemas.microsoft.com/office/drawing/2014/main" id="{AB88181E-3D9F-B547-A92B-8FF992C8D708}"/>
                  </a:ext>
                </a:extLst>
              </p:cNvPr>
              <p:cNvSpPr>
                <a:spLocks noChangeShapeType="1"/>
              </p:cNvSpPr>
              <p:nvPr/>
            </p:nvSpPr>
            <p:spPr bwMode="auto">
              <a:xfrm>
                <a:off x="2021" y="1533"/>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Rectangle 93">
                <a:extLst>
                  <a:ext uri="{FF2B5EF4-FFF2-40B4-BE49-F238E27FC236}">
                    <a16:creationId xmlns:a16="http://schemas.microsoft.com/office/drawing/2014/main" id="{939FCBAC-9EAC-2450-E6CD-B03130840E83}"/>
                  </a:ext>
                </a:extLst>
              </p:cNvPr>
              <p:cNvSpPr>
                <a:spLocks noChangeArrowheads="1"/>
              </p:cNvSpPr>
              <p:nvPr/>
            </p:nvSpPr>
            <p:spPr bwMode="auto">
              <a:xfrm>
                <a:off x="2021" y="1533"/>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Line 94">
                <a:extLst>
                  <a:ext uri="{FF2B5EF4-FFF2-40B4-BE49-F238E27FC236}">
                    <a16:creationId xmlns:a16="http://schemas.microsoft.com/office/drawing/2014/main" id="{8F17DF6E-D197-4CBF-9DA5-13EF040DDA9B}"/>
                  </a:ext>
                </a:extLst>
              </p:cNvPr>
              <p:cNvSpPr>
                <a:spLocks noChangeShapeType="1"/>
              </p:cNvSpPr>
              <p:nvPr/>
            </p:nvSpPr>
            <p:spPr bwMode="auto">
              <a:xfrm>
                <a:off x="2417" y="1533"/>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9" name="Rectangle 95">
                <a:extLst>
                  <a:ext uri="{FF2B5EF4-FFF2-40B4-BE49-F238E27FC236}">
                    <a16:creationId xmlns:a16="http://schemas.microsoft.com/office/drawing/2014/main" id="{A2A1964C-3BCE-7FE6-A7F4-BABDC90C9D63}"/>
                  </a:ext>
                </a:extLst>
              </p:cNvPr>
              <p:cNvSpPr>
                <a:spLocks noChangeArrowheads="1"/>
              </p:cNvSpPr>
              <p:nvPr/>
            </p:nvSpPr>
            <p:spPr bwMode="auto">
              <a:xfrm>
                <a:off x="2417" y="1533"/>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Line 96">
                <a:extLst>
                  <a:ext uri="{FF2B5EF4-FFF2-40B4-BE49-F238E27FC236}">
                    <a16:creationId xmlns:a16="http://schemas.microsoft.com/office/drawing/2014/main" id="{B905A14C-DBA5-794B-9DBE-D9D55CE8A326}"/>
                  </a:ext>
                </a:extLst>
              </p:cNvPr>
              <p:cNvSpPr>
                <a:spLocks noChangeShapeType="1"/>
              </p:cNvSpPr>
              <p:nvPr/>
            </p:nvSpPr>
            <p:spPr bwMode="auto">
              <a:xfrm>
                <a:off x="4739" y="1533"/>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1" name="Rectangle 97">
                <a:extLst>
                  <a:ext uri="{FF2B5EF4-FFF2-40B4-BE49-F238E27FC236}">
                    <a16:creationId xmlns:a16="http://schemas.microsoft.com/office/drawing/2014/main" id="{B6FB513D-66E3-57ED-7602-30CC057DF696}"/>
                  </a:ext>
                </a:extLst>
              </p:cNvPr>
              <p:cNvSpPr>
                <a:spLocks noChangeArrowheads="1"/>
              </p:cNvSpPr>
              <p:nvPr/>
            </p:nvSpPr>
            <p:spPr bwMode="auto">
              <a:xfrm>
                <a:off x="4739" y="1533"/>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Line 98">
                <a:extLst>
                  <a:ext uri="{FF2B5EF4-FFF2-40B4-BE49-F238E27FC236}">
                    <a16:creationId xmlns:a16="http://schemas.microsoft.com/office/drawing/2014/main" id="{FBE2550A-680F-5005-1B82-CD4B2D675DC4}"/>
                  </a:ext>
                </a:extLst>
              </p:cNvPr>
              <p:cNvSpPr>
                <a:spLocks noChangeShapeType="1"/>
              </p:cNvSpPr>
              <p:nvPr/>
            </p:nvSpPr>
            <p:spPr bwMode="auto">
              <a:xfrm>
                <a:off x="5135" y="1533"/>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3" name="Rectangle 99">
                <a:extLst>
                  <a:ext uri="{FF2B5EF4-FFF2-40B4-BE49-F238E27FC236}">
                    <a16:creationId xmlns:a16="http://schemas.microsoft.com/office/drawing/2014/main" id="{33EC3A80-1022-4A06-BFB7-161EAA592DDF}"/>
                  </a:ext>
                </a:extLst>
              </p:cNvPr>
              <p:cNvSpPr>
                <a:spLocks noChangeArrowheads="1"/>
              </p:cNvSpPr>
              <p:nvPr/>
            </p:nvSpPr>
            <p:spPr bwMode="auto">
              <a:xfrm>
                <a:off x="5135" y="1533"/>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Line 100">
                <a:extLst>
                  <a:ext uri="{FF2B5EF4-FFF2-40B4-BE49-F238E27FC236}">
                    <a16:creationId xmlns:a16="http://schemas.microsoft.com/office/drawing/2014/main" id="{9C152FCC-8772-64FF-0361-79FD0CE573DE}"/>
                  </a:ext>
                </a:extLst>
              </p:cNvPr>
              <p:cNvSpPr>
                <a:spLocks noChangeShapeType="1"/>
              </p:cNvSpPr>
              <p:nvPr/>
            </p:nvSpPr>
            <p:spPr bwMode="auto">
              <a:xfrm>
                <a:off x="228" y="1741"/>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Rectangle 101">
                <a:extLst>
                  <a:ext uri="{FF2B5EF4-FFF2-40B4-BE49-F238E27FC236}">
                    <a16:creationId xmlns:a16="http://schemas.microsoft.com/office/drawing/2014/main" id="{4B870EEF-FBD7-2C94-B994-53C2CD1648AC}"/>
                  </a:ext>
                </a:extLst>
              </p:cNvPr>
              <p:cNvSpPr>
                <a:spLocks noChangeArrowheads="1"/>
              </p:cNvSpPr>
              <p:nvPr/>
            </p:nvSpPr>
            <p:spPr bwMode="auto">
              <a:xfrm>
                <a:off x="228" y="1741"/>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Line 102">
                <a:extLst>
                  <a:ext uri="{FF2B5EF4-FFF2-40B4-BE49-F238E27FC236}">
                    <a16:creationId xmlns:a16="http://schemas.microsoft.com/office/drawing/2014/main" id="{7B3E12A6-6A32-886B-F196-580B1D709D62}"/>
                  </a:ext>
                </a:extLst>
              </p:cNvPr>
              <p:cNvSpPr>
                <a:spLocks noChangeShapeType="1"/>
              </p:cNvSpPr>
              <p:nvPr/>
            </p:nvSpPr>
            <p:spPr bwMode="auto">
              <a:xfrm>
                <a:off x="2021" y="1741"/>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7" name="Rectangle 103">
                <a:extLst>
                  <a:ext uri="{FF2B5EF4-FFF2-40B4-BE49-F238E27FC236}">
                    <a16:creationId xmlns:a16="http://schemas.microsoft.com/office/drawing/2014/main" id="{A104F7E7-3B1F-9CD5-86F6-58EF804CF630}"/>
                  </a:ext>
                </a:extLst>
              </p:cNvPr>
              <p:cNvSpPr>
                <a:spLocks noChangeArrowheads="1"/>
              </p:cNvSpPr>
              <p:nvPr/>
            </p:nvSpPr>
            <p:spPr bwMode="auto">
              <a:xfrm>
                <a:off x="2021" y="1741"/>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Line 104">
                <a:extLst>
                  <a:ext uri="{FF2B5EF4-FFF2-40B4-BE49-F238E27FC236}">
                    <a16:creationId xmlns:a16="http://schemas.microsoft.com/office/drawing/2014/main" id="{9A01F77E-9265-11C9-5365-9C8CDEDB614A}"/>
                  </a:ext>
                </a:extLst>
              </p:cNvPr>
              <p:cNvSpPr>
                <a:spLocks noChangeShapeType="1"/>
              </p:cNvSpPr>
              <p:nvPr/>
            </p:nvSpPr>
            <p:spPr bwMode="auto">
              <a:xfrm>
                <a:off x="2417" y="1741"/>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9" name="Rectangle 105">
                <a:extLst>
                  <a:ext uri="{FF2B5EF4-FFF2-40B4-BE49-F238E27FC236}">
                    <a16:creationId xmlns:a16="http://schemas.microsoft.com/office/drawing/2014/main" id="{AA3FBD46-1DE2-A5A4-A68A-63B6550F05A4}"/>
                  </a:ext>
                </a:extLst>
              </p:cNvPr>
              <p:cNvSpPr>
                <a:spLocks noChangeArrowheads="1"/>
              </p:cNvSpPr>
              <p:nvPr/>
            </p:nvSpPr>
            <p:spPr bwMode="auto">
              <a:xfrm>
                <a:off x="2417" y="1741"/>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Line 106">
                <a:extLst>
                  <a:ext uri="{FF2B5EF4-FFF2-40B4-BE49-F238E27FC236}">
                    <a16:creationId xmlns:a16="http://schemas.microsoft.com/office/drawing/2014/main" id="{326E8DB9-C633-386F-C0BA-1A5E82D5D8F1}"/>
                  </a:ext>
                </a:extLst>
              </p:cNvPr>
              <p:cNvSpPr>
                <a:spLocks noChangeShapeType="1"/>
              </p:cNvSpPr>
              <p:nvPr/>
            </p:nvSpPr>
            <p:spPr bwMode="auto">
              <a:xfrm>
                <a:off x="4739" y="1741"/>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 name="Rectangle 107">
                <a:extLst>
                  <a:ext uri="{FF2B5EF4-FFF2-40B4-BE49-F238E27FC236}">
                    <a16:creationId xmlns:a16="http://schemas.microsoft.com/office/drawing/2014/main" id="{8ECC84A4-BF06-1FB8-6CD5-407DBA6CED30}"/>
                  </a:ext>
                </a:extLst>
              </p:cNvPr>
              <p:cNvSpPr>
                <a:spLocks noChangeArrowheads="1"/>
              </p:cNvSpPr>
              <p:nvPr/>
            </p:nvSpPr>
            <p:spPr bwMode="auto">
              <a:xfrm>
                <a:off x="4739" y="1741"/>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Line 108">
                <a:extLst>
                  <a:ext uri="{FF2B5EF4-FFF2-40B4-BE49-F238E27FC236}">
                    <a16:creationId xmlns:a16="http://schemas.microsoft.com/office/drawing/2014/main" id="{9EE92563-4208-F22D-133A-80D4CD348D4F}"/>
                  </a:ext>
                </a:extLst>
              </p:cNvPr>
              <p:cNvSpPr>
                <a:spLocks noChangeShapeType="1"/>
              </p:cNvSpPr>
              <p:nvPr/>
            </p:nvSpPr>
            <p:spPr bwMode="auto">
              <a:xfrm>
                <a:off x="5135" y="1741"/>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Rectangle 109">
                <a:extLst>
                  <a:ext uri="{FF2B5EF4-FFF2-40B4-BE49-F238E27FC236}">
                    <a16:creationId xmlns:a16="http://schemas.microsoft.com/office/drawing/2014/main" id="{303B21CE-B5EC-0F2D-6FA0-5E904D116D15}"/>
                  </a:ext>
                </a:extLst>
              </p:cNvPr>
              <p:cNvSpPr>
                <a:spLocks noChangeArrowheads="1"/>
              </p:cNvSpPr>
              <p:nvPr/>
            </p:nvSpPr>
            <p:spPr bwMode="auto">
              <a:xfrm>
                <a:off x="5135" y="1741"/>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Line 110">
                <a:extLst>
                  <a:ext uri="{FF2B5EF4-FFF2-40B4-BE49-F238E27FC236}">
                    <a16:creationId xmlns:a16="http://schemas.microsoft.com/office/drawing/2014/main" id="{160614F7-E0C9-228C-69D3-11826EB0CF86}"/>
                  </a:ext>
                </a:extLst>
              </p:cNvPr>
              <p:cNvSpPr>
                <a:spLocks noChangeShapeType="1"/>
              </p:cNvSpPr>
              <p:nvPr/>
            </p:nvSpPr>
            <p:spPr bwMode="auto">
              <a:xfrm>
                <a:off x="228" y="1950"/>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Rectangle 111">
                <a:extLst>
                  <a:ext uri="{FF2B5EF4-FFF2-40B4-BE49-F238E27FC236}">
                    <a16:creationId xmlns:a16="http://schemas.microsoft.com/office/drawing/2014/main" id="{5A5E0D07-10A5-8AD6-FC39-903E15227705}"/>
                  </a:ext>
                </a:extLst>
              </p:cNvPr>
              <p:cNvSpPr>
                <a:spLocks noChangeArrowheads="1"/>
              </p:cNvSpPr>
              <p:nvPr/>
            </p:nvSpPr>
            <p:spPr bwMode="auto">
              <a:xfrm>
                <a:off x="228" y="1950"/>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Line 112">
                <a:extLst>
                  <a:ext uri="{FF2B5EF4-FFF2-40B4-BE49-F238E27FC236}">
                    <a16:creationId xmlns:a16="http://schemas.microsoft.com/office/drawing/2014/main" id="{0364E949-9B80-1535-5B0A-054F4DF8A007}"/>
                  </a:ext>
                </a:extLst>
              </p:cNvPr>
              <p:cNvSpPr>
                <a:spLocks noChangeShapeType="1"/>
              </p:cNvSpPr>
              <p:nvPr/>
            </p:nvSpPr>
            <p:spPr bwMode="auto">
              <a:xfrm>
                <a:off x="2021" y="1950"/>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 name="Rectangle 113">
                <a:extLst>
                  <a:ext uri="{FF2B5EF4-FFF2-40B4-BE49-F238E27FC236}">
                    <a16:creationId xmlns:a16="http://schemas.microsoft.com/office/drawing/2014/main" id="{6CC10406-6ED8-8C55-D3E5-99303F58912D}"/>
                  </a:ext>
                </a:extLst>
              </p:cNvPr>
              <p:cNvSpPr>
                <a:spLocks noChangeArrowheads="1"/>
              </p:cNvSpPr>
              <p:nvPr/>
            </p:nvSpPr>
            <p:spPr bwMode="auto">
              <a:xfrm>
                <a:off x="2021" y="1950"/>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Line 114">
                <a:extLst>
                  <a:ext uri="{FF2B5EF4-FFF2-40B4-BE49-F238E27FC236}">
                    <a16:creationId xmlns:a16="http://schemas.microsoft.com/office/drawing/2014/main" id="{E35CE44A-C013-B4B3-B920-527A1F4AE0CF}"/>
                  </a:ext>
                </a:extLst>
              </p:cNvPr>
              <p:cNvSpPr>
                <a:spLocks noChangeShapeType="1"/>
              </p:cNvSpPr>
              <p:nvPr/>
            </p:nvSpPr>
            <p:spPr bwMode="auto">
              <a:xfrm>
                <a:off x="2417" y="1950"/>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Rectangle 115">
                <a:extLst>
                  <a:ext uri="{FF2B5EF4-FFF2-40B4-BE49-F238E27FC236}">
                    <a16:creationId xmlns:a16="http://schemas.microsoft.com/office/drawing/2014/main" id="{C93473F5-4CE5-E9F4-E957-EF46F45D948B}"/>
                  </a:ext>
                </a:extLst>
              </p:cNvPr>
              <p:cNvSpPr>
                <a:spLocks noChangeArrowheads="1"/>
              </p:cNvSpPr>
              <p:nvPr/>
            </p:nvSpPr>
            <p:spPr bwMode="auto">
              <a:xfrm>
                <a:off x="2417" y="1950"/>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Line 116">
                <a:extLst>
                  <a:ext uri="{FF2B5EF4-FFF2-40B4-BE49-F238E27FC236}">
                    <a16:creationId xmlns:a16="http://schemas.microsoft.com/office/drawing/2014/main" id="{1C60B09F-EFA4-16BE-3994-02E834FFF313}"/>
                  </a:ext>
                </a:extLst>
              </p:cNvPr>
              <p:cNvSpPr>
                <a:spLocks noChangeShapeType="1"/>
              </p:cNvSpPr>
              <p:nvPr/>
            </p:nvSpPr>
            <p:spPr bwMode="auto">
              <a:xfrm>
                <a:off x="4739" y="1950"/>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 name="Rectangle 117">
                <a:extLst>
                  <a:ext uri="{FF2B5EF4-FFF2-40B4-BE49-F238E27FC236}">
                    <a16:creationId xmlns:a16="http://schemas.microsoft.com/office/drawing/2014/main" id="{23CB2472-BF44-E11B-A4FD-8A24AB378856}"/>
                  </a:ext>
                </a:extLst>
              </p:cNvPr>
              <p:cNvSpPr>
                <a:spLocks noChangeArrowheads="1"/>
              </p:cNvSpPr>
              <p:nvPr/>
            </p:nvSpPr>
            <p:spPr bwMode="auto">
              <a:xfrm>
                <a:off x="4739" y="1950"/>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Line 118">
                <a:extLst>
                  <a:ext uri="{FF2B5EF4-FFF2-40B4-BE49-F238E27FC236}">
                    <a16:creationId xmlns:a16="http://schemas.microsoft.com/office/drawing/2014/main" id="{AD4901D1-4777-31AA-F379-148B54DEC27C}"/>
                  </a:ext>
                </a:extLst>
              </p:cNvPr>
              <p:cNvSpPr>
                <a:spLocks noChangeShapeType="1"/>
              </p:cNvSpPr>
              <p:nvPr/>
            </p:nvSpPr>
            <p:spPr bwMode="auto">
              <a:xfrm>
                <a:off x="5135" y="1950"/>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3" name="Rectangle 119">
                <a:extLst>
                  <a:ext uri="{FF2B5EF4-FFF2-40B4-BE49-F238E27FC236}">
                    <a16:creationId xmlns:a16="http://schemas.microsoft.com/office/drawing/2014/main" id="{B0196D0D-5273-FD36-FAA4-6BD52BD8D84B}"/>
                  </a:ext>
                </a:extLst>
              </p:cNvPr>
              <p:cNvSpPr>
                <a:spLocks noChangeArrowheads="1"/>
              </p:cNvSpPr>
              <p:nvPr/>
            </p:nvSpPr>
            <p:spPr bwMode="auto">
              <a:xfrm>
                <a:off x="5135" y="1950"/>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Line 120">
                <a:extLst>
                  <a:ext uri="{FF2B5EF4-FFF2-40B4-BE49-F238E27FC236}">
                    <a16:creationId xmlns:a16="http://schemas.microsoft.com/office/drawing/2014/main" id="{F3A0570D-ADF1-E702-7F39-01F9FCAB3ED8}"/>
                  </a:ext>
                </a:extLst>
              </p:cNvPr>
              <p:cNvSpPr>
                <a:spLocks noChangeShapeType="1"/>
              </p:cNvSpPr>
              <p:nvPr/>
            </p:nvSpPr>
            <p:spPr bwMode="auto">
              <a:xfrm>
                <a:off x="228" y="2158"/>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5" name="Rectangle 121">
                <a:extLst>
                  <a:ext uri="{FF2B5EF4-FFF2-40B4-BE49-F238E27FC236}">
                    <a16:creationId xmlns:a16="http://schemas.microsoft.com/office/drawing/2014/main" id="{0790F534-AA91-3F64-A1F9-0F3E719CF630}"/>
                  </a:ext>
                </a:extLst>
              </p:cNvPr>
              <p:cNvSpPr>
                <a:spLocks noChangeArrowheads="1"/>
              </p:cNvSpPr>
              <p:nvPr/>
            </p:nvSpPr>
            <p:spPr bwMode="auto">
              <a:xfrm>
                <a:off x="228" y="2158"/>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6" name="Line 122">
                <a:extLst>
                  <a:ext uri="{FF2B5EF4-FFF2-40B4-BE49-F238E27FC236}">
                    <a16:creationId xmlns:a16="http://schemas.microsoft.com/office/drawing/2014/main" id="{121FA5AC-88BE-90EC-1A21-4BC83CC2CB8E}"/>
                  </a:ext>
                </a:extLst>
              </p:cNvPr>
              <p:cNvSpPr>
                <a:spLocks noChangeShapeType="1"/>
              </p:cNvSpPr>
              <p:nvPr/>
            </p:nvSpPr>
            <p:spPr bwMode="auto">
              <a:xfrm>
                <a:off x="2021" y="2158"/>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Rectangle 123">
                <a:extLst>
                  <a:ext uri="{FF2B5EF4-FFF2-40B4-BE49-F238E27FC236}">
                    <a16:creationId xmlns:a16="http://schemas.microsoft.com/office/drawing/2014/main" id="{6216DE6A-85F4-D29F-44BF-C9F4111FBC87}"/>
                  </a:ext>
                </a:extLst>
              </p:cNvPr>
              <p:cNvSpPr>
                <a:spLocks noChangeArrowheads="1"/>
              </p:cNvSpPr>
              <p:nvPr/>
            </p:nvSpPr>
            <p:spPr bwMode="auto">
              <a:xfrm>
                <a:off x="2021" y="2158"/>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Line 124">
                <a:extLst>
                  <a:ext uri="{FF2B5EF4-FFF2-40B4-BE49-F238E27FC236}">
                    <a16:creationId xmlns:a16="http://schemas.microsoft.com/office/drawing/2014/main" id="{7B64DE2E-0491-75A6-2E64-7A0A5465AA2A}"/>
                  </a:ext>
                </a:extLst>
              </p:cNvPr>
              <p:cNvSpPr>
                <a:spLocks noChangeShapeType="1"/>
              </p:cNvSpPr>
              <p:nvPr/>
            </p:nvSpPr>
            <p:spPr bwMode="auto">
              <a:xfrm>
                <a:off x="2417" y="2158"/>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Rectangle 125">
                <a:extLst>
                  <a:ext uri="{FF2B5EF4-FFF2-40B4-BE49-F238E27FC236}">
                    <a16:creationId xmlns:a16="http://schemas.microsoft.com/office/drawing/2014/main" id="{4952E481-D9DD-284A-0189-C420BEB6C3EF}"/>
                  </a:ext>
                </a:extLst>
              </p:cNvPr>
              <p:cNvSpPr>
                <a:spLocks noChangeArrowheads="1"/>
              </p:cNvSpPr>
              <p:nvPr/>
            </p:nvSpPr>
            <p:spPr bwMode="auto">
              <a:xfrm>
                <a:off x="2417" y="2158"/>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Line 126">
                <a:extLst>
                  <a:ext uri="{FF2B5EF4-FFF2-40B4-BE49-F238E27FC236}">
                    <a16:creationId xmlns:a16="http://schemas.microsoft.com/office/drawing/2014/main" id="{8337C9F6-5621-40B2-D498-5877822E1585}"/>
                  </a:ext>
                </a:extLst>
              </p:cNvPr>
              <p:cNvSpPr>
                <a:spLocks noChangeShapeType="1"/>
              </p:cNvSpPr>
              <p:nvPr/>
            </p:nvSpPr>
            <p:spPr bwMode="auto">
              <a:xfrm>
                <a:off x="4739" y="2158"/>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Rectangle 127">
                <a:extLst>
                  <a:ext uri="{FF2B5EF4-FFF2-40B4-BE49-F238E27FC236}">
                    <a16:creationId xmlns:a16="http://schemas.microsoft.com/office/drawing/2014/main" id="{7FB40694-E2D5-8F15-1964-6238452DFC7C}"/>
                  </a:ext>
                </a:extLst>
              </p:cNvPr>
              <p:cNvSpPr>
                <a:spLocks noChangeArrowheads="1"/>
              </p:cNvSpPr>
              <p:nvPr/>
            </p:nvSpPr>
            <p:spPr bwMode="auto">
              <a:xfrm>
                <a:off x="4739" y="2158"/>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Line 128">
                <a:extLst>
                  <a:ext uri="{FF2B5EF4-FFF2-40B4-BE49-F238E27FC236}">
                    <a16:creationId xmlns:a16="http://schemas.microsoft.com/office/drawing/2014/main" id="{7E96D644-9C80-7C18-C5E1-6B83DC5BFA10}"/>
                  </a:ext>
                </a:extLst>
              </p:cNvPr>
              <p:cNvSpPr>
                <a:spLocks noChangeShapeType="1"/>
              </p:cNvSpPr>
              <p:nvPr/>
            </p:nvSpPr>
            <p:spPr bwMode="auto">
              <a:xfrm>
                <a:off x="5135" y="2158"/>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3" name="Rectangle 129">
                <a:extLst>
                  <a:ext uri="{FF2B5EF4-FFF2-40B4-BE49-F238E27FC236}">
                    <a16:creationId xmlns:a16="http://schemas.microsoft.com/office/drawing/2014/main" id="{657F3508-8727-126C-BC15-4315813A4D69}"/>
                  </a:ext>
                </a:extLst>
              </p:cNvPr>
              <p:cNvSpPr>
                <a:spLocks noChangeArrowheads="1"/>
              </p:cNvSpPr>
              <p:nvPr/>
            </p:nvSpPr>
            <p:spPr bwMode="auto">
              <a:xfrm>
                <a:off x="5135" y="2158"/>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Line 130">
                <a:extLst>
                  <a:ext uri="{FF2B5EF4-FFF2-40B4-BE49-F238E27FC236}">
                    <a16:creationId xmlns:a16="http://schemas.microsoft.com/office/drawing/2014/main" id="{B2AD739B-D2AC-1FB6-8FB3-FE8E03FE3894}"/>
                  </a:ext>
                </a:extLst>
              </p:cNvPr>
              <p:cNvSpPr>
                <a:spLocks noChangeShapeType="1"/>
              </p:cNvSpPr>
              <p:nvPr/>
            </p:nvSpPr>
            <p:spPr bwMode="auto">
              <a:xfrm>
                <a:off x="228" y="2366"/>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5" name="Rectangle 131">
                <a:extLst>
                  <a:ext uri="{FF2B5EF4-FFF2-40B4-BE49-F238E27FC236}">
                    <a16:creationId xmlns:a16="http://schemas.microsoft.com/office/drawing/2014/main" id="{39B8764C-2D17-29C9-413D-813B3FE8366F}"/>
                  </a:ext>
                </a:extLst>
              </p:cNvPr>
              <p:cNvSpPr>
                <a:spLocks noChangeArrowheads="1"/>
              </p:cNvSpPr>
              <p:nvPr/>
            </p:nvSpPr>
            <p:spPr bwMode="auto">
              <a:xfrm>
                <a:off x="228" y="2366"/>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Line 132">
                <a:extLst>
                  <a:ext uri="{FF2B5EF4-FFF2-40B4-BE49-F238E27FC236}">
                    <a16:creationId xmlns:a16="http://schemas.microsoft.com/office/drawing/2014/main" id="{0DB1702C-112D-EE69-254E-00F7E02E9463}"/>
                  </a:ext>
                </a:extLst>
              </p:cNvPr>
              <p:cNvSpPr>
                <a:spLocks noChangeShapeType="1"/>
              </p:cNvSpPr>
              <p:nvPr/>
            </p:nvSpPr>
            <p:spPr bwMode="auto">
              <a:xfrm>
                <a:off x="2021" y="2366"/>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7" name="Rectangle 133">
                <a:extLst>
                  <a:ext uri="{FF2B5EF4-FFF2-40B4-BE49-F238E27FC236}">
                    <a16:creationId xmlns:a16="http://schemas.microsoft.com/office/drawing/2014/main" id="{CE7431BC-A476-8DF2-105C-F01A0485588E}"/>
                  </a:ext>
                </a:extLst>
              </p:cNvPr>
              <p:cNvSpPr>
                <a:spLocks noChangeArrowheads="1"/>
              </p:cNvSpPr>
              <p:nvPr/>
            </p:nvSpPr>
            <p:spPr bwMode="auto">
              <a:xfrm>
                <a:off x="2021" y="2366"/>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Line 134">
                <a:extLst>
                  <a:ext uri="{FF2B5EF4-FFF2-40B4-BE49-F238E27FC236}">
                    <a16:creationId xmlns:a16="http://schemas.microsoft.com/office/drawing/2014/main" id="{8ADA88AE-1002-B897-656F-6D28BF28CE39}"/>
                  </a:ext>
                </a:extLst>
              </p:cNvPr>
              <p:cNvSpPr>
                <a:spLocks noChangeShapeType="1"/>
              </p:cNvSpPr>
              <p:nvPr/>
            </p:nvSpPr>
            <p:spPr bwMode="auto">
              <a:xfrm>
                <a:off x="2417" y="2366"/>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9" name="Rectangle 135">
                <a:extLst>
                  <a:ext uri="{FF2B5EF4-FFF2-40B4-BE49-F238E27FC236}">
                    <a16:creationId xmlns:a16="http://schemas.microsoft.com/office/drawing/2014/main" id="{C28EBA33-F962-E1D7-EC4E-68AC9F7B2D03}"/>
                  </a:ext>
                </a:extLst>
              </p:cNvPr>
              <p:cNvSpPr>
                <a:spLocks noChangeArrowheads="1"/>
              </p:cNvSpPr>
              <p:nvPr/>
            </p:nvSpPr>
            <p:spPr bwMode="auto">
              <a:xfrm>
                <a:off x="2417" y="2366"/>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Line 136">
                <a:extLst>
                  <a:ext uri="{FF2B5EF4-FFF2-40B4-BE49-F238E27FC236}">
                    <a16:creationId xmlns:a16="http://schemas.microsoft.com/office/drawing/2014/main" id="{4CADA300-89BE-9847-81C6-0536CAF33517}"/>
                  </a:ext>
                </a:extLst>
              </p:cNvPr>
              <p:cNvSpPr>
                <a:spLocks noChangeShapeType="1"/>
              </p:cNvSpPr>
              <p:nvPr/>
            </p:nvSpPr>
            <p:spPr bwMode="auto">
              <a:xfrm>
                <a:off x="4739" y="2366"/>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1" name="Rectangle 137">
                <a:extLst>
                  <a:ext uri="{FF2B5EF4-FFF2-40B4-BE49-F238E27FC236}">
                    <a16:creationId xmlns:a16="http://schemas.microsoft.com/office/drawing/2014/main" id="{500712FD-7EB9-AC4D-29E4-5004603DF2EC}"/>
                  </a:ext>
                </a:extLst>
              </p:cNvPr>
              <p:cNvSpPr>
                <a:spLocks noChangeArrowheads="1"/>
              </p:cNvSpPr>
              <p:nvPr/>
            </p:nvSpPr>
            <p:spPr bwMode="auto">
              <a:xfrm>
                <a:off x="4739" y="2366"/>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Line 138">
                <a:extLst>
                  <a:ext uri="{FF2B5EF4-FFF2-40B4-BE49-F238E27FC236}">
                    <a16:creationId xmlns:a16="http://schemas.microsoft.com/office/drawing/2014/main" id="{D04772F8-5CBB-D4E7-60AB-F7986B999E79}"/>
                  </a:ext>
                </a:extLst>
              </p:cNvPr>
              <p:cNvSpPr>
                <a:spLocks noChangeShapeType="1"/>
              </p:cNvSpPr>
              <p:nvPr/>
            </p:nvSpPr>
            <p:spPr bwMode="auto">
              <a:xfrm>
                <a:off x="5135" y="2366"/>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3" name="Rectangle 139">
                <a:extLst>
                  <a:ext uri="{FF2B5EF4-FFF2-40B4-BE49-F238E27FC236}">
                    <a16:creationId xmlns:a16="http://schemas.microsoft.com/office/drawing/2014/main" id="{5B101151-F7A5-EF34-9FEE-6BF824669B6E}"/>
                  </a:ext>
                </a:extLst>
              </p:cNvPr>
              <p:cNvSpPr>
                <a:spLocks noChangeArrowheads="1"/>
              </p:cNvSpPr>
              <p:nvPr/>
            </p:nvSpPr>
            <p:spPr bwMode="auto">
              <a:xfrm>
                <a:off x="5135" y="2366"/>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Line 140">
                <a:extLst>
                  <a:ext uri="{FF2B5EF4-FFF2-40B4-BE49-F238E27FC236}">
                    <a16:creationId xmlns:a16="http://schemas.microsoft.com/office/drawing/2014/main" id="{B78E2F3A-B624-BDDE-8AA3-0C6AD55A269A}"/>
                  </a:ext>
                </a:extLst>
              </p:cNvPr>
              <p:cNvSpPr>
                <a:spLocks noChangeShapeType="1"/>
              </p:cNvSpPr>
              <p:nvPr/>
            </p:nvSpPr>
            <p:spPr bwMode="auto">
              <a:xfrm>
                <a:off x="228" y="2575"/>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5" name="Rectangle 141">
                <a:extLst>
                  <a:ext uri="{FF2B5EF4-FFF2-40B4-BE49-F238E27FC236}">
                    <a16:creationId xmlns:a16="http://schemas.microsoft.com/office/drawing/2014/main" id="{69F8108E-C57D-CC19-5833-E6A9B3FD9004}"/>
                  </a:ext>
                </a:extLst>
              </p:cNvPr>
              <p:cNvSpPr>
                <a:spLocks noChangeArrowheads="1"/>
              </p:cNvSpPr>
              <p:nvPr/>
            </p:nvSpPr>
            <p:spPr bwMode="auto">
              <a:xfrm>
                <a:off x="228" y="2575"/>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Line 142">
                <a:extLst>
                  <a:ext uri="{FF2B5EF4-FFF2-40B4-BE49-F238E27FC236}">
                    <a16:creationId xmlns:a16="http://schemas.microsoft.com/office/drawing/2014/main" id="{9724EF35-1D5F-6390-4585-4BFDC409ADF6}"/>
                  </a:ext>
                </a:extLst>
              </p:cNvPr>
              <p:cNvSpPr>
                <a:spLocks noChangeShapeType="1"/>
              </p:cNvSpPr>
              <p:nvPr/>
            </p:nvSpPr>
            <p:spPr bwMode="auto">
              <a:xfrm>
                <a:off x="2021" y="2575"/>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7" name="Rectangle 143">
                <a:extLst>
                  <a:ext uri="{FF2B5EF4-FFF2-40B4-BE49-F238E27FC236}">
                    <a16:creationId xmlns:a16="http://schemas.microsoft.com/office/drawing/2014/main" id="{E064DAB1-79AE-BBAA-6772-8596B0C9BD21}"/>
                  </a:ext>
                </a:extLst>
              </p:cNvPr>
              <p:cNvSpPr>
                <a:spLocks noChangeArrowheads="1"/>
              </p:cNvSpPr>
              <p:nvPr/>
            </p:nvSpPr>
            <p:spPr bwMode="auto">
              <a:xfrm>
                <a:off x="2021" y="2575"/>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Line 144">
                <a:extLst>
                  <a:ext uri="{FF2B5EF4-FFF2-40B4-BE49-F238E27FC236}">
                    <a16:creationId xmlns:a16="http://schemas.microsoft.com/office/drawing/2014/main" id="{832B33DF-9856-D40A-9027-ECADE8CD2146}"/>
                  </a:ext>
                </a:extLst>
              </p:cNvPr>
              <p:cNvSpPr>
                <a:spLocks noChangeShapeType="1"/>
              </p:cNvSpPr>
              <p:nvPr/>
            </p:nvSpPr>
            <p:spPr bwMode="auto">
              <a:xfrm>
                <a:off x="2417" y="2575"/>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9" name="Rectangle 145">
                <a:extLst>
                  <a:ext uri="{FF2B5EF4-FFF2-40B4-BE49-F238E27FC236}">
                    <a16:creationId xmlns:a16="http://schemas.microsoft.com/office/drawing/2014/main" id="{7F903739-0F1B-987A-2F57-3D2AF66955B0}"/>
                  </a:ext>
                </a:extLst>
              </p:cNvPr>
              <p:cNvSpPr>
                <a:spLocks noChangeArrowheads="1"/>
              </p:cNvSpPr>
              <p:nvPr/>
            </p:nvSpPr>
            <p:spPr bwMode="auto">
              <a:xfrm>
                <a:off x="2417" y="2575"/>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Line 146">
                <a:extLst>
                  <a:ext uri="{FF2B5EF4-FFF2-40B4-BE49-F238E27FC236}">
                    <a16:creationId xmlns:a16="http://schemas.microsoft.com/office/drawing/2014/main" id="{184958FC-CCB8-011D-1810-AD513A94FFF1}"/>
                  </a:ext>
                </a:extLst>
              </p:cNvPr>
              <p:cNvSpPr>
                <a:spLocks noChangeShapeType="1"/>
              </p:cNvSpPr>
              <p:nvPr/>
            </p:nvSpPr>
            <p:spPr bwMode="auto">
              <a:xfrm>
                <a:off x="4739" y="2575"/>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1" name="Rectangle 147">
                <a:extLst>
                  <a:ext uri="{FF2B5EF4-FFF2-40B4-BE49-F238E27FC236}">
                    <a16:creationId xmlns:a16="http://schemas.microsoft.com/office/drawing/2014/main" id="{11D52409-E904-A821-C343-EBEA93AC4608}"/>
                  </a:ext>
                </a:extLst>
              </p:cNvPr>
              <p:cNvSpPr>
                <a:spLocks noChangeArrowheads="1"/>
              </p:cNvSpPr>
              <p:nvPr/>
            </p:nvSpPr>
            <p:spPr bwMode="auto">
              <a:xfrm>
                <a:off x="4739" y="2575"/>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2" name="Line 148">
                <a:extLst>
                  <a:ext uri="{FF2B5EF4-FFF2-40B4-BE49-F238E27FC236}">
                    <a16:creationId xmlns:a16="http://schemas.microsoft.com/office/drawing/2014/main" id="{8D48E320-3528-B8FF-D8B3-51DFAA346AC3}"/>
                  </a:ext>
                </a:extLst>
              </p:cNvPr>
              <p:cNvSpPr>
                <a:spLocks noChangeShapeType="1"/>
              </p:cNvSpPr>
              <p:nvPr/>
            </p:nvSpPr>
            <p:spPr bwMode="auto">
              <a:xfrm>
                <a:off x="5135" y="2575"/>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3" name="Rectangle 149">
                <a:extLst>
                  <a:ext uri="{FF2B5EF4-FFF2-40B4-BE49-F238E27FC236}">
                    <a16:creationId xmlns:a16="http://schemas.microsoft.com/office/drawing/2014/main" id="{088D77A1-47D2-7005-D294-2AC9BC97CB45}"/>
                  </a:ext>
                </a:extLst>
              </p:cNvPr>
              <p:cNvSpPr>
                <a:spLocks noChangeArrowheads="1"/>
              </p:cNvSpPr>
              <p:nvPr/>
            </p:nvSpPr>
            <p:spPr bwMode="auto">
              <a:xfrm>
                <a:off x="5135" y="2575"/>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Line 150">
                <a:extLst>
                  <a:ext uri="{FF2B5EF4-FFF2-40B4-BE49-F238E27FC236}">
                    <a16:creationId xmlns:a16="http://schemas.microsoft.com/office/drawing/2014/main" id="{6093A6B1-150E-88E1-53B3-60EF436A7211}"/>
                  </a:ext>
                </a:extLst>
              </p:cNvPr>
              <p:cNvSpPr>
                <a:spLocks noChangeShapeType="1"/>
              </p:cNvSpPr>
              <p:nvPr/>
            </p:nvSpPr>
            <p:spPr bwMode="auto">
              <a:xfrm>
                <a:off x="228" y="2783"/>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5" name="Rectangle 151">
                <a:extLst>
                  <a:ext uri="{FF2B5EF4-FFF2-40B4-BE49-F238E27FC236}">
                    <a16:creationId xmlns:a16="http://schemas.microsoft.com/office/drawing/2014/main" id="{8FB2C85F-A1C2-E519-F70D-6C69BE81FB4B}"/>
                  </a:ext>
                </a:extLst>
              </p:cNvPr>
              <p:cNvSpPr>
                <a:spLocks noChangeArrowheads="1"/>
              </p:cNvSpPr>
              <p:nvPr/>
            </p:nvSpPr>
            <p:spPr bwMode="auto">
              <a:xfrm>
                <a:off x="228" y="2783"/>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6" name="Line 152">
                <a:extLst>
                  <a:ext uri="{FF2B5EF4-FFF2-40B4-BE49-F238E27FC236}">
                    <a16:creationId xmlns:a16="http://schemas.microsoft.com/office/drawing/2014/main" id="{27686986-52B5-AF64-50C2-B7FE82207A79}"/>
                  </a:ext>
                </a:extLst>
              </p:cNvPr>
              <p:cNvSpPr>
                <a:spLocks noChangeShapeType="1"/>
              </p:cNvSpPr>
              <p:nvPr/>
            </p:nvSpPr>
            <p:spPr bwMode="auto">
              <a:xfrm>
                <a:off x="2021" y="2783"/>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7" name="Rectangle 153">
                <a:extLst>
                  <a:ext uri="{FF2B5EF4-FFF2-40B4-BE49-F238E27FC236}">
                    <a16:creationId xmlns:a16="http://schemas.microsoft.com/office/drawing/2014/main" id="{88A8D3EF-5C69-73D3-806B-398526C5052F}"/>
                  </a:ext>
                </a:extLst>
              </p:cNvPr>
              <p:cNvSpPr>
                <a:spLocks noChangeArrowheads="1"/>
              </p:cNvSpPr>
              <p:nvPr/>
            </p:nvSpPr>
            <p:spPr bwMode="auto">
              <a:xfrm>
                <a:off x="2021" y="2783"/>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Line 154">
                <a:extLst>
                  <a:ext uri="{FF2B5EF4-FFF2-40B4-BE49-F238E27FC236}">
                    <a16:creationId xmlns:a16="http://schemas.microsoft.com/office/drawing/2014/main" id="{677DAE0A-BBFE-DFB0-B2A6-E4901B3C7774}"/>
                  </a:ext>
                </a:extLst>
              </p:cNvPr>
              <p:cNvSpPr>
                <a:spLocks noChangeShapeType="1"/>
              </p:cNvSpPr>
              <p:nvPr/>
            </p:nvSpPr>
            <p:spPr bwMode="auto">
              <a:xfrm>
                <a:off x="2417" y="2783"/>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9" name="Rectangle 155">
                <a:extLst>
                  <a:ext uri="{FF2B5EF4-FFF2-40B4-BE49-F238E27FC236}">
                    <a16:creationId xmlns:a16="http://schemas.microsoft.com/office/drawing/2014/main" id="{DEB83C33-435B-3DA2-3D93-4A7408D58D8C}"/>
                  </a:ext>
                </a:extLst>
              </p:cNvPr>
              <p:cNvSpPr>
                <a:spLocks noChangeArrowheads="1"/>
              </p:cNvSpPr>
              <p:nvPr/>
            </p:nvSpPr>
            <p:spPr bwMode="auto">
              <a:xfrm>
                <a:off x="2417" y="2783"/>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0" name="Line 156">
                <a:extLst>
                  <a:ext uri="{FF2B5EF4-FFF2-40B4-BE49-F238E27FC236}">
                    <a16:creationId xmlns:a16="http://schemas.microsoft.com/office/drawing/2014/main" id="{E24AE99E-1D10-01CE-EE3A-DA8D299191D2}"/>
                  </a:ext>
                </a:extLst>
              </p:cNvPr>
              <p:cNvSpPr>
                <a:spLocks noChangeShapeType="1"/>
              </p:cNvSpPr>
              <p:nvPr/>
            </p:nvSpPr>
            <p:spPr bwMode="auto">
              <a:xfrm>
                <a:off x="4739" y="2783"/>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1" name="Rectangle 157">
                <a:extLst>
                  <a:ext uri="{FF2B5EF4-FFF2-40B4-BE49-F238E27FC236}">
                    <a16:creationId xmlns:a16="http://schemas.microsoft.com/office/drawing/2014/main" id="{A0BA505A-0CB4-F969-1582-EF5FAD917AFD}"/>
                  </a:ext>
                </a:extLst>
              </p:cNvPr>
              <p:cNvSpPr>
                <a:spLocks noChangeArrowheads="1"/>
              </p:cNvSpPr>
              <p:nvPr/>
            </p:nvSpPr>
            <p:spPr bwMode="auto">
              <a:xfrm>
                <a:off x="4739" y="2783"/>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Line 158">
                <a:extLst>
                  <a:ext uri="{FF2B5EF4-FFF2-40B4-BE49-F238E27FC236}">
                    <a16:creationId xmlns:a16="http://schemas.microsoft.com/office/drawing/2014/main" id="{3D8B859E-C41B-8E7D-059D-52DE7D8588AC}"/>
                  </a:ext>
                </a:extLst>
              </p:cNvPr>
              <p:cNvSpPr>
                <a:spLocks noChangeShapeType="1"/>
              </p:cNvSpPr>
              <p:nvPr/>
            </p:nvSpPr>
            <p:spPr bwMode="auto">
              <a:xfrm>
                <a:off x="5135" y="2783"/>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3" name="Rectangle 159">
                <a:extLst>
                  <a:ext uri="{FF2B5EF4-FFF2-40B4-BE49-F238E27FC236}">
                    <a16:creationId xmlns:a16="http://schemas.microsoft.com/office/drawing/2014/main" id="{18A526F2-DD83-5460-A963-E3D719C68BED}"/>
                  </a:ext>
                </a:extLst>
              </p:cNvPr>
              <p:cNvSpPr>
                <a:spLocks noChangeArrowheads="1"/>
              </p:cNvSpPr>
              <p:nvPr/>
            </p:nvSpPr>
            <p:spPr bwMode="auto">
              <a:xfrm>
                <a:off x="5135" y="2783"/>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4" name="Line 160">
                <a:extLst>
                  <a:ext uri="{FF2B5EF4-FFF2-40B4-BE49-F238E27FC236}">
                    <a16:creationId xmlns:a16="http://schemas.microsoft.com/office/drawing/2014/main" id="{4590C6C9-507D-C24E-5CD5-1411B1FD496B}"/>
                  </a:ext>
                </a:extLst>
              </p:cNvPr>
              <p:cNvSpPr>
                <a:spLocks noChangeShapeType="1"/>
              </p:cNvSpPr>
              <p:nvPr/>
            </p:nvSpPr>
            <p:spPr bwMode="auto">
              <a:xfrm>
                <a:off x="224" y="1116"/>
                <a:ext cx="0" cy="188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5" name="Rectangle 161">
                <a:extLst>
                  <a:ext uri="{FF2B5EF4-FFF2-40B4-BE49-F238E27FC236}">
                    <a16:creationId xmlns:a16="http://schemas.microsoft.com/office/drawing/2014/main" id="{FE459A3E-978F-3B95-BD42-15C071900AE2}"/>
                  </a:ext>
                </a:extLst>
              </p:cNvPr>
              <p:cNvSpPr>
                <a:spLocks noChangeArrowheads="1"/>
              </p:cNvSpPr>
              <p:nvPr/>
            </p:nvSpPr>
            <p:spPr bwMode="auto">
              <a:xfrm>
                <a:off x="224" y="1116"/>
                <a:ext cx="4" cy="18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Line 162">
                <a:extLst>
                  <a:ext uri="{FF2B5EF4-FFF2-40B4-BE49-F238E27FC236}">
                    <a16:creationId xmlns:a16="http://schemas.microsoft.com/office/drawing/2014/main" id="{DE3DCCD7-16C0-CC0C-A459-4D40458A1A9B}"/>
                  </a:ext>
                </a:extLst>
              </p:cNvPr>
              <p:cNvSpPr>
                <a:spLocks noChangeShapeType="1"/>
              </p:cNvSpPr>
              <p:nvPr/>
            </p:nvSpPr>
            <p:spPr bwMode="auto">
              <a:xfrm>
                <a:off x="1497" y="1328"/>
                <a:ext cx="0" cy="166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7" name="Rectangle 163">
                <a:extLst>
                  <a:ext uri="{FF2B5EF4-FFF2-40B4-BE49-F238E27FC236}">
                    <a16:creationId xmlns:a16="http://schemas.microsoft.com/office/drawing/2014/main" id="{947E8BBC-A088-4843-2ABA-2927D2ED70AE}"/>
                  </a:ext>
                </a:extLst>
              </p:cNvPr>
              <p:cNvSpPr>
                <a:spLocks noChangeArrowheads="1"/>
              </p:cNvSpPr>
              <p:nvPr/>
            </p:nvSpPr>
            <p:spPr bwMode="auto">
              <a:xfrm>
                <a:off x="1497" y="1328"/>
                <a:ext cx="4" cy="166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8" name="Line 164">
                <a:extLst>
                  <a:ext uri="{FF2B5EF4-FFF2-40B4-BE49-F238E27FC236}">
                    <a16:creationId xmlns:a16="http://schemas.microsoft.com/office/drawing/2014/main" id="{4CC07DCA-4388-A17B-FE01-3235870DEFCB}"/>
                  </a:ext>
                </a:extLst>
              </p:cNvPr>
              <p:cNvSpPr>
                <a:spLocks noChangeShapeType="1"/>
              </p:cNvSpPr>
              <p:nvPr/>
            </p:nvSpPr>
            <p:spPr bwMode="auto">
              <a:xfrm>
                <a:off x="228" y="2992"/>
                <a:ext cx="179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9" name="Rectangle 165">
                <a:extLst>
                  <a:ext uri="{FF2B5EF4-FFF2-40B4-BE49-F238E27FC236}">
                    <a16:creationId xmlns:a16="http://schemas.microsoft.com/office/drawing/2014/main" id="{FB23946B-3D3F-8DC3-517B-7910942B7FD2}"/>
                  </a:ext>
                </a:extLst>
              </p:cNvPr>
              <p:cNvSpPr>
                <a:spLocks noChangeArrowheads="1"/>
              </p:cNvSpPr>
              <p:nvPr/>
            </p:nvSpPr>
            <p:spPr bwMode="auto">
              <a:xfrm>
                <a:off x="228" y="2992"/>
                <a:ext cx="1793"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Line 166">
                <a:extLst>
                  <a:ext uri="{FF2B5EF4-FFF2-40B4-BE49-F238E27FC236}">
                    <a16:creationId xmlns:a16="http://schemas.microsoft.com/office/drawing/2014/main" id="{3561DE75-CD29-BF6A-E255-ACF5A648B359}"/>
                  </a:ext>
                </a:extLst>
              </p:cNvPr>
              <p:cNvSpPr>
                <a:spLocks noChangeShapeType="1"/>
              </p:cNvSpPr>
              <p:nvPr/>
            </p:nvSpPr>
            <p:spPr bwMode="auto">
              <a:xfrm>
                <a:off x="2017" y="1120"/>
                <a:ext cx="0" cy="187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1" name="Rectangle 167">
                <a:extLst>
                  <a:ext uri="{FF2B5EF4-FFF2-40B4-BE49-F238E27FC236}">
                    <a16:creationId xmlns:a16="http://schemas.microsoft.com/office/drawing/2014/main" id="{4033835E-B577-7CAC-D4EC-6EA7F2047D90}"/>
                  </a:ext>
                </a:extLst>
              </p:cNvPr>
              <p:cNvSpPr>
                <a:spLocks noChangeArrowheads="1"/>
              </p:cNvSpPr>
              <p:nvPr/>
            </p:nvSpPr>
            <p:spPr bwMode="auto">
              <a:xfrm>
                <a:off x="2017" y="1120"/>
                <a:ext cx="4" cy="18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2" name="Line 168">
                <a:extLst>
                  <a:ext uri="{FF2B5EF4-FFF2-40B4-BE49-F238E27FC236}">
                    <a16:creationId xmlns:a16="http://schemas.microsoft.com/office/drawing/2014/main" id="{5C64368C-8C4E-04E5-4FA7-80C862D5A663}"/>
                  </a:ext>
                </a:extLst>
              </p:cNvPr>
              <p:cNvSpPr>
                <a:spLocks noChangeShapeType="1"/>
              </p:cNvSpPr>
              <p:nvPr/>
            </p:nvSpPr>
            <p:spPr bwMode="auto">
              <a:xfrm>
                <a:off x="2021" y="2992"/>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3" name="Rectangle 169">
                <a:extLst>
                  <a:ext uri="{FF2B5EF4-FFF2-40B4-BE49-F238E27FC236}">
                    <a16:creationId xmlns:a16="http://schemas.microsoft.com/office/drawing/2014/main" id="{4102E115-3D27-83C7-2F99-59369D7C57D2}"/>
                  </a:ext>
                </a:extLst>
              </p:cNvPr>
              <p:cNvSpPr>
                <a:spLocks noChangeArrowheads="1"/>
              </p:cNvSpPr>
              <p:nvPr/>
            </p:nvSpPr>
            <p:spPr bwMode="auto">
              <a:xfrm>
                <a:off x="2021" y="2992"/>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Line 170">
                <a:extLst>
                  <a:ext uri="{FF2B5EF4-FFF2-40B4-BE49-F238E27FC236}">
                    <a16:creationId xmlns:a16="http://schemas.microsoft.com/office/drawing/2014/main" id="{85F3C351-9C10-B778-392E-47B9EDB77D37}"/>
                  </a:ext>
                </a:extLst>
              </p:cNvPr>
              <p:cNvSpPr>
                <a:spLocks noChangeShapeType="1"/>
              </p:cNvSpPr>
              <p:nvPr/>
            </p:nvSpPr>
            <p:spPr bwMode="auto">
              <a:xfrm>
                <a:off x="2417" y="2992"/>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5" name="Rectangle 171">
                <a:extLst>
                  <a:ext uri="{FF2B5EF4-FFF2-40B4-BE49-F238E27FC236}">
                    <a16:creationId xmlns:a16="http://schemas.microsoft.com/office/drawing/2014/main" id="{27BD3B85-195C-6BDA-33E0-D6C26698B24B}"/>
                  </a:ext>
                </a:extLst>
              </p:cNvPr>
              <p:cNvSpPr>
                <a:spLocks noChangeArrowheads="1"/>
              </p:cNvSpPr>
              <p:nvPr/>
            </p:nvSpPr>
            <p:spPr bwMode="auto">
              <a:xfrm>
                <a:off x="2417" y="2992"/>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6" name="Line 172">
                <a:extLst>
                  <a:ext uri="{FF2B5EF4-FFF2-40B4-BE49-F238E27FC236}">
                    <a16:creationId xmlns:a16="http://schemas.microsoft.com/office/drawing/2014/main" id="{E4523EE7-4AE6-9709-FAC6-9CB049244F72}"/>
                  </a:ext>
                </a:extLst>
              </p:cNvPr>
              <p:cNvSpPr>
                <a:spLocks noChangeShapeType="1"/>
              </p:cNvSpPr>
              <p:nvPr/>
            </p:nvSpPr>
            <p:spPr bwMode="auto">
              <a:xfrm>
                <a:off x="4739" y="2992"/>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7" name="Rectangle 173">
                <a:extLst>
                  <a:ext uri="{FF2B5EF4-FFF2-40B4-BE49-F238E27FC236}">
                    <a16:creationId xmlns:a16="http://schemas.microsoft.com/office/drawing/2014/main" id="{447BE06B-DE8D-A0E5-DC43-E2FBC64C767F}"/>
                  </a:ext>
                </a:extLst>
              </p:cNvPr>
              <p:cNvSpPr>
                <a:spLocks noChangeArrowheads="1"/>
              </p:cNvSpPr>
              <p:nvPr/>
            </p:nvSpPr>
            <p:spPr bwMode="auto">
              <a:xfrm>
                <a:off x="4739" y="2992"/>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Line 174">
                <a:extLst>
                  <a:ext uri="{FF2B5EF4-FFF2-40B4-BE49-F238E27FC236}">
                    <a16:creationId xmlns:a16="http://schemas.microsoft.com/office/drawing/2014/main" id="{9EB74446-371D-6884-B256-5D4CA27B3F6F}"/>
                  </a:ext>
                </a:extLst>
              </p:cNvPr>
              <p:cNvSpPr>
                <a:spLocks noChangeShapeType="1"/>
              </p:cNvSpPr>
              <p:nvPr/>
            </p:nvSpPr>
            <p:spPr bwMode="auto">
              <a:xfrm>
                <a:off x="5135" y="2992"/>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9" name="Rectangle 175">
                <a:extLst>
                  <a:ext uri="{FF2B5EF4-FFF2-40B4-BE49-F238E27FC236}">
                    <a16:creationId xmlns:a16="http://schemas.microsoft.com/office/drawing/2014/main" id="{00532A28-D634-9F9E-1C90-C0FB330B380E}"/>
                  </a:ext>
                </a:extLst>
              </p:cNvPr>
              <p:cNvSpPr>
                <a:spLocks noChangeArrowheads="1"/>
              </p:cNvSpPr>
              <p:nvPr/>
            </p:nvSpPr>
            <p:spPr bwMode="auto">
              <a:xfrm>
                <a:off x="5135" y="2992"/>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Line 176">
                <a:extLst>
                  <a:ext uri="{FF2B5EF4-FFF2-40B4-BE49-F238E27FC236}">
                    <a16:creationId xmlns:a16="http://schemas.microsoft.com/office/drawing/2014/main" id="{495781D1-CE18-22EB-2E6F-9A011FC3ED9B}"/>
                  </a:ext>
                </a:extLst>
              </p:cNvPr>
              <p:cNvSpPr>
                <a:spLocks noChangeShapeType="1"/>
              </p:cNvSpPr>
              <p:nvPr/>
            </p:nvSpPr>
            <p:spPr bwMode="auto">
              <a:xfrm>
                <a:off x="224" y="3200"/>
                <a:ext cx="2189"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1" name="Rectangle 177">
                <a:extLst>
                  <a:ext uri="{FF2B5EF4-FFF2-40B4-BE49-F238E27FC236}">
                    <a16:creationId xmlns:a16="http://schemas.microsoft.com/office/drawing/2014/main" id="{06F7FE65-4098-D74A-96F3-180A0F7E541B}"/>
                  </a:ext>
                </a:extLst>
              </p:cNvPr>
              <p:cNvSpPr>
                <a:spLocks noChangeArrowheads="1"/>
              </p:cNvSpPr>
              <p:nvPr/>
            </p:nvSpPr>
            <p:spPr bwMode="auto">
              <a:xfrm>
                <a:off x="224" y="3200"/>
                <a:ext cx="2189"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2" name="Line 178">
                <a:extLst>
                  <a:ext uri="{FF2B5EF4-FFF2-40B4-BE49-F238E27FC236}">
                    <a16:creationId xmlns:a16="http://schemas.microsoft.com/office/drawing/2014/main" id="{23B7349D-12A1-C20D-FFB3-570045755468}"/>
                  </a:ext>
                </a:extLst>
              </p:cNvPr>
              <p:cNvSpPr>
                <a:spLocks noChangeShapeType="1"/>
              </p:cNvSpPr>
              <p:nvPr/>
            </p:nvSpPr>
            <p:spPr bwMode="auto">
              <a:xfrm>
                <a:off x="2413" y="1116"/>
                <a:ext cx="0" cy="20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3" name="Rectangle 179">
                <a:extLst>
                  <a:ext uri="{FF2B5EF4-FFF2-40B4-BE49-F238E27FC236}">
                    <a16:creationId xmlns:a16="http://schemas.microsoft.com/office/drawing/2014/main" id="{102BF877-CAC6-9040-383F-0CA311D95E23}"/>
                  </a:ext>
                </a:extLst>
              </p:cNvPr>
              <p:cNvSpPr>
                <a:spLocks noChangeArrowheads="1"/>
              </p:cNvSpPr>
              <p:nvPr/>
            </p:nvSpPr>
            <p:spPr bwMode="auto">
              <a:xfrm>
                <a:off x="2413" y="1116"/>
                <a:ext cx="4" cy="20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Line 180">
                <a:extLst>
                  <a:ext uri="{FF2B5EF4-FFF2-40B4-BE49-F238E27FC236}">
                    <a16:creationId xmlns:a16="http://schemas.microsoft.com/office/drawing/2014/main" id="{0CCAB9FD-9558-6B79-530B-24F1D11D643F}"/>
                  </a:ext>
                </a:extLst>
              </p:cNvPr>
              <p:cNvSpPr>
                <a:spLocks noChangeShapeType="1"/>
              </p:cNvSpPr>
              <p:nvPr/>
            </p:nvSpPr>
            <p:spPr bwMode="auto">
              <a:xfrm>
                <a:off x="4214" y="1328"/>
                <a:ext cx="0" cy="187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5" name="Rectangle 181">
                <a:extLst>
                  <a:ext uri="{FF2B5EF4-FFF2-40B4-BE49-F238E27FC236}">
                    <a16:creationId xmlns:a16="http://schemas.microsoft.com/office/drawing/2014/main" id="{5FA9835C-58B5-8F4B-2060-3FAC324697EE}"/>
                  </a:ext>
                </a:extLst>
              </p:cNvPr>
              <p:cNvSpPr>
                <a:spLocks noChangeArrowheads="1"/>
              </p:cNvSpPr>
              <p:nvPr/>
            </p:nvSpPr>
            <p:spPr bwMode="auto">
              <a:xfrm>
                <a:off x="4214" y="1328"/>
                <a:ext cx="4" cy="18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6" name="Line 182">
                <a:extLst>
                  <a:ext uri="{FF2B5EF4-FFF2-40B4-BE49-F238E27FC236}">
                    <a16:creationId xmlns:a16="http://schemas.microsoft.com/office/drawing/2014/main" id="{7C4C95C1-2C21-14F3-BAF7-5BACE0D355F8}"/>
                  </a:ext>
                </a:extLst>
              </p:cNvPr>
              <p:cNvSpPr>
                <a:spLocks noChangeShapeType="1"/>
              </p:cNvSpPr>
              <p:nvPr/>
            </p:nvSpPr>
            <p:spPr bwMode="auto">
              <a:xfrm>
                <a:off x="2417" y="3200"/>
                <a:ext cx="23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7" name="Rectangle 183">
                <a:extLst>
                  <a:ext uri="{FF2B5EF4-FFF2-40B4-BE49-F238E27FC236}">
                    <a16:creationId xmlns:a16="http://schemas.microsoft.com/office/drawing/2014/main" id="{912B17AF-A562-663B-BAFC-09B390643FF2}"/>
                  </a:ext>
                </a:extLst>
              </p:cNvPr>
              <p:cNvSpPr>
                <a:spLocks noChangeArrowheads="1"/>
              </p:cNvSpPr>
              <p:nvPr/>
            </p:nvSpPr>
            <p:spPr bwMode="auto">
              <a:xfrm>
                <a:off x="2417" y="3200"/>
                <a:ext cx="2322"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8" name="Line 184">
                <a:extLst>
                  <a:ext uri="{FF2B5EF4-FFF2-40B4-BE49-F238E27FC236}">
                    <a16:creationId xmlns:a16="http://schemas.microsoft.com/office/drawing/2014/main" id="{AC271D8F-CE00-4ED5-628D-636EE6EB2AF7}"/>
                  </a:ext>
                </a:extLst>
              </p:cNvPr>
              <p:cNvSpPr>
                <a:spLocks noChangeShapeType="1"/>
              </p:cNvSpPr>
              <p:nvPr/>
            </p:nvSpPr>
            <p:spPr bwMode="auto">
              <a:xfrm>
                <a:off x="4735" y="1120"/>
                <a:ext cx="0" cy="208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9" name="Rectangle 185">
                <a:extLst>
                  <a:ext uri="{FF2B5EF4-FFF2-40B4-BE49-F238E27FC236}">
                    <a16:creationId xmlns:a16="http://schemas.microsoft.com/office/drawing/2014/main" id="{CA524BA3-C25D-18C7-B62A-FDD22F96D0F0}"/>
                  </a:ext>
                </a:extLst>
              </p:cNvPr>
              <p:cNvSpPr>
                <a:spLocks noChangeArrowheads="1"/>
              </p:cNvSpPr>
              <p:nvPr/>
            </p:nvSpPr>
            <p:spPr bwMode="auto">
              <a:xfrm>
                <a:off x="4735" y="1120"/>
                <a:ext cx="4" cy="20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0" name="Line 186">
                <a:extLst>
                  <a:ext uri="{FF2B5EF4-FFF2-40B4-BE49-F238E27FC236}">
                    <a16:creationId xmlns:a16="http://schemas.microsoft.com/office/drawing/2014/main" id="{F46386AC-2394-6663-5C03-5662399A0CB2}"/>
                  </a:ext>
                </a:extLst>
              </p:cNvPr>
              <p:cNvSpPr>
                <a:spLocks noChangeShapeType="1"/>
              </p:cNvSpPr>
              <p:nvPr/>
            </p:nvSpPr>
            <p:spPr bwMode="auto">
              <a:xfrm>
                <a:off x="4739" y="3200"/>
                <a:ext cx="392" cy="0"/>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1" name="Rectangle 187">
                <a:extLst>
                  <a:ext uri="{FF2B5EF4-FFF2-40B4-BE49-F238E27FC236}">
                    <a16:creationId xmlns:a16="http://schemas.microsoft.com/office/drawing/2014/main" id="{FE47F3D2-8DE0-C15A-4E60-D2A820208430}"/>
                  </a:ext>
                </a:extLst>
              </p:cNvPr>
              <p:cNvSpPr>
                <a:spLocks noChangeArrowheads="1"/>
              </p:cNvSpPr>
              <p:nvPr/>
            </p:nvSpPr>
            <p:spPr bwMode="auto">
              <a:xfrm>
                <a:off x="4739" y="3200"/>
                <a:ext cx="392"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Line 188">
                <a:extLst>
                  <a:ext uri="{FF2B5EF4-FFF2-40B4-BE49-F238E27FC236}">
                    <a16:creationId xmlns:a16="http://schemas.microsoft.com/office/drawing/2014/main" id="{9801409D-982A-1C1D-2271-8844F243A15F}"/>
                  </a:ext>
                </a:extLst>
              </p:cNvPr>
              <p:cNvSpPr>
                <a:spLocks noChangeShapeType="1"/>
              </p:cNvSpPr>
              <p:nvPr/>
            </p:nvSpPr>
            <p:spPr bwMode="auto">
              <a:xfrm>
                <a:off x="5131" y="1116"/>
                <a:ext cx="0" cy="20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3" name="Rectangle 189">
                <a:extLst>
                  <a:ext uri="{FF2B5EF4-FFF2-40B4-BE49-F238E27FC236}">
                    <a16:creationId xmlns:a16="http://schemas.microsoft.com/office/drawing/2014/main" id="{A3E2A8B9-CDCD-B164-6006-63AB987DE3E3}"/>
                  </a:ext>
                </a:extLst>
              </p:cNvPr>
              <p:cNvSpPr>
                <a:spLocks noChangeArrowheads="1"/>
              </p:cNvSpPr>
              <p:nvPr/>
            </p:nvSpPr>
            <p:spPr bwMode="auto">
              <a:xfrm>
                <a:off x="5131" y="1116"/>
                <a:ext cx="4" cy="20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Line 190">
                <a:extLst>
                  <a:ext uri="{FF2B5EF4-FFF2-40B4-BE49-F238E27FC236}">
                    <a16:creationId xmlns:a16="http://schemas.microsoft.com/office/drawing/2014/main" id="{134F2A5D-C1B5-3D48-BA90-EFAF3E5AE776}"/>
                  </a:ext>
                </a:extLst>
              </p:cNvPr>
              <p:cNvSpPr>
                <a:spLocks noChangeShapeType="1"/>
              </p:cNvSpPr>
              <p:nvPr/>
            </p:nvSpPr>
            <p:spPr bwMode="auto">
              <a:xfrm>
                <a:off x="6932" y="1328"/>
                <a:ext cx="0" cy="187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5" name="Rectangle 191">
                <a:extLst>
                  <a:ext uri="{FF2B5EF4-FFF2-40B4-BE49-F238E27FC236}">
                    <a16:creationId xmlns:a16="http://schemas.microsoft.com/office/drawing/2014/main" id="{FB9D79C8-A98E-7EF8-486F-6B45D0C09A3A}"/>
                  </a:ext>
                </a:extLst>
              </p:cNvPr>
              <p:cNvSpPr>
                <a:spLocks noChangeArrowheads="1"/>
              </p:cNvSpPr>
              <p:nvPr/>
            </p:nvSpPr>
            <p:spPr bwMode="auto">
              <a:xfrm>
                <a:off x="6932" y="1328"/>
                <a:ext cx="4" cy="18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Line 192">
                <a:extLst>
                  <a:ext uri="{FF2B5EF4-FFF2-40B4-BE49-F238E27FC236}">
                    <a16:creationId xmlns:a16="http://schemas.microsoft.com/office/drawing/2014/main" id="{3B054DC8-AC77-69EA-35A9-5CE599DB4BA7}"/>
                  </a:ext>
                </a:extLst>
              </p:cNvPr>
              <p:cNvSpPr>
                <a:spLocks noChangeShapeType="1"/>
              </p:cNvSpPr>
              <p:nvPr/>
            </p:nvSpPr>
            <p:spPr bwMode="auto">
              <a:xfrm>
                <a:off x="5135" y="3200"/>
                <a:ext cx="232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7" name="Rectangle 193">
                <a:extLst>
                  <a:ext uri="{FF2B5EF4-FFF2-40B4-BE49-F238E27FC236}">
                    <a16:creationId xmlns:a16="http://schemas.microsoft.com/office/drawing/2014/main" id="{866B37F3-2C72-7CFE-859F-0E8642D1B6CB}"/>
                  </a:ext>
                </a:extLst>
              </p:cNvPr>
              <p:cNvSpPr>
                <a:spLocks noChangeArrowheads="1"/>
              </p:cNvSpPr>
              <p:nvPr/>
            </p:nvSpPr>
            <p:spPr bwMode="auto">
              <a:xfrm>
                <a:off x="5135" y="3200"/>
                <a:ext cx="2321"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Line 194">
                <a:extLst>
                  <a:ext uri="{FF2B5EF4-FFF2-40B4-BE49-F238E27FC236}">
                    <a16:creationId xmlns:a16="http://schemas.microsoft.com/office/drawing/2014/main" id="{4EE70913-A968-479B-4B37-6D2EACC7C61A}"/>
                  </a:ext>
                </a:extLst>
              </p:cNvPr>
              <p:cNvSpPr>
                <a:spLocks noChangeShapeType="1"/>
              </p:cNvSpPr>
              <p:nvPr/>
            </p:nvSpPr>
            <p:spPr bwMode="auto">
              <a:xfrm>
                <a:off x="7452" y="1120"/>
                <a:ext cx="0" cy="208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9" name="Rectangle 195">
                <a:extLst>
                  <a:ext uri="{FF2B5EF4-FFF2-40B4-BE49-F238E27FC236}">
                    <a16:creationId xmlns:a16="http://schemas.microsoft.com/office/drawing/2014/main" id="{9FF781A7-BD9B-974E-6CC4-F8DC84F8E5AB}"/>
                  </a:ext>
                </a:extLst>
              </p:cNvPr>
              <p:cNvSpPr>
                <a:spLocks noChangeArrowheads="1"/>
              </p:cNvSpPr>
              <p:nvPr/>
            </p:nvSpPr>
            <p:spPr bwMode="auto">
              <a:xfrm>
                <a:off x="7452" y="1120"/>
                <a:ext cx="4" cy="20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Line 196">
                <a:extLst>
                  <a:ext uri="{FF2B5EF4-FFF2-40B4-BE49-F238E27FC236}">
                    <a16:creationId xmlns:a16="http://schemas.microsoft.com/office/drawing/2014/main" id="{264BFBE6-9200-D854-EA20-B18CCF24E4BE}"/>
                  </a:ext>
                </a:extLst>
              </p:cNvPr>
              <p:cNvSpPr>
                <a:spLocks noChangeShapeType="1"/>
              </p:cNvSpPr>
              <p:nvPr/>
            </p:nvSpPr>
            <p:spPr bwMode="auto">
              <a:xfrm>
                <a:off x="224" y="2996"/>
                <a:ext cx="1" cy="208"/>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1" name="Rectangle 197">
                <a:extLst>
                  <a:ext uri="{FF2B5EF4-FFF2-40B4-BE49-F238E27FC236}">
                    <a16:creationId xmlns:a16="http://schemas.microsoft.com/office/drawing/2014/main" id="{2BADD28A-BD01-161B-CD8C-4E6A3A0A77C0}"/>
                  </a:ext>
                </a:extLst>
              </p:cNvPr>
              <p:cNvSpPr>
                <a:spLocks noChangeArrowheads="1"/>
              </p:cNvSpPr>
              <p:nvPr/>
            </p:nvSpPr>
            <p:spPr bwMode="auto">
              <a:xfrm>
                <a:off x="224" y="2996"/>
                <a:ext cx="4" cy="212"/>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2" name="Line 198">
                <a:extLst>
                  <a:ext uri="{FF2B5EF4-FFF2-40B4-BE49-F238E27FC236}">
                    <a16:creationId xmlns:a16="http://schemas.microsoft.com/office/drawing/2014/main" id="{97F87FBA-924C-E56F-9101-A32F640309E0}"/>
                  </a:ext>
                </a:extLst>
              </p:cNvPr>
              <p:cNvSpPr>
                <a:spLocks noChangeShapeType="1"/>
              </p:cNvSpPr>
              <p:nvPr/>
            </p:nvSpPr>
            <p:spPr bwMode="auto">
              <a:xfrm>
                <a:off x="1497" y="2996"/>
                <a:ext cx="1" cy="208"/>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3" name="Rectangle 199">
                <a:extLst>
                  <a:ext uri="{FF2B5EF4-FFF2-40B4-BE49-F238E27FC236}">
                    <a16:creationId xmlns:a16="http://schemas.microsoft.com/office/drawing/2014/main" id="{7B53E1C9-28D9-CF08-2272-02FD17E6F1AB}"/>
                  </a:ext>
                </a:extLst>
              </p:cNvPr>
              <p:cNvSpPr>
                <a:spLocks noChangeArrowheads="1"/>
              </p:cNvSpPr>
              <p:nvPr/>
            </p:nvSpPr>
            <p:spPr bwMode="auto">
              <a:xfrm>
                <a:off x="1497" y="2996"/>
                <a:ext cx="4" cy="212"/>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4" name="Line 200">
                <a:extLst>
                  <a:ext uri="{FF2B5EF4-FFF2-40B4-BE49-F238E27FC236}">
                    <a16:creationId xmlns:a16="http://schemas.microsoft.com/office/drawing/2014/main" id="{A4EC3AE7-69CC-1EC7-5494-FCB6A21C4BC1}"/>
                  </a:ext>
                </a:extLst>
              </p:cNvPr>
              <p:cNvSpPr>
                <a:spLocks noChangeShapeType="1"/>
              </p:cNvSpPr>
              <p:nvPr/>
            </p:nvSpPr>
            <p:spPr bwMode="auto">
              <a:xfrm>
                <a:off x="2017" y="2996"/>
                <a:ext cx="1" cy="208"/>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5" name="Rectangle 201">
                <a:extLst>
                  <a:ext uri="{FF2B5EF4-FFF2-40B4-BE49-F238E27FC236}">
                    <a16:creationId xmlns:a16="http://schemas.microsoft.com/office/drawing/2014/main" id="{B6247792-8545-AA46-2447-329763EBA334}"/>
                  </a:ext>
                </a:extLst>
              </p:cNvPr>
              <p:cNvSpPr>
                <a:spLocks noChangeArrowheads="1"/>
              </p:cNvSpPr>
              <p:nvPr/>
            </p:nvSpPr>
            <p:spPr bwMode="auto">
              <a:xfrm>
                <a:off x="2017" y="2996"/>
                <a:ext cx="4" cy="212"/>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6" name="Line 202">
                <a:extLst>
                  <a:ext uri="{FF2B5EF4-FFF2-40B4-BE49-F238E27FC236}">
                    <a16:creationId xmlns:a16="http://schemas.microsoft.com/office/drawing/2014/main" id="{2247C2EB-A2B1-A140-3AFC-4B1A7252F2B9}"/>
                  </a:ext>
                </a:extLst>
              </p:cNvPr>
              <p:cNvSpPr>
                <a:spLocks noChangeShapeType="1"/>
              </p:cNvSpPr>
              <p:nvPr/>
            </p:nvSpPr>
            <p:spPr bwMode="auto">
              <a:xfrm>
                <a:off x="2413" y="320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7" name="Rectangle 203">
                <a:extLst>
                  <a:ext uri="{FF2B5EF4-FFF2-40B4-BE49-F238E27FC236}">
                    <a16:creationId xmlns:a16="http://schemas.microsoft.com/office/drawing/2014/main" id="{D81E9608-2F5D-D145-79CD-4FAA7D9CD709}"/>
                  </a:ext>
                </a:extLst>
              </p:cNvPr>
              <p:cNvSpPr>
                <a:spLocks noChangeArrowheads="1"/>
              </p:cNvSpPr>
              <p:nvPr/>
            </p:nvSpPr>
            <p:spPr bwMode="auto">
              <a:xfrm>
                <a:off x="2413" y="320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8" name="Line 204">
                <a:extLst>
                  <a:ext uri="{FF2B5EF4-FFF2-40B4-BE49-F238E27FC236}">
                    <a16:creationId xmlns:a16="http://schemas.microsoft.com/office/drawing/2014/main" id="{FC7EC93F-1C19-9179-824E-86E373C86420}"/>
                  </a:ext>
                </a:extLst>
              </p:cNvPr>
              <p:cNvSpPr>
                <a:spLocks noChangeShapeType="1"/>
              </p:cNvSpPr>
              <p:nvPr/>
            </p:nvSpPr>
            <p:spPr bwMode="auto">
              <a:xfrm>
                <a:off x="4214" y="320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9" name="Rectangle 206">
              <a:extLst>
                <a:ext uri="{FF2B5EF4-FFF2-40B4-BE49-F238E27FC236}">
                  <a16:creationId xmlns:a16="http://schemas.microsoft.com/office/drawing/2014/main" id="{605B1884-A55F-4E86-AA47-CDE046EEE1CE}"/>
                </a:ext>
              </a:extLst>
            </p:cNvPr>
            <p:cNvSpPr>
              <a:spLocks noChangeArrowheads="1"/>
            </p:cNvSpPr>
            <p:nvPr/>
          </p:nvSpPr>
          <p:spPr bwMode="auto">
            <a:xfrm>
              <a:off x="4214" y="320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Line 207">
              <a:extLst>
                <a:ext uri="{FF2B5EF4-FFF2-40B4-BE49-F238E27FC236}">
                  <a16:creationId xmlns:a16="http://schemas.microsoft.com/office/drawing/2014/main" id="{53248229-82CC-440A-F322-307BFDB49EF9}"/>
                </a:ext>
              </a:extLst>
            </p:cNvPr>
            <p:cNvSpPr>
              <a:spLocks noChangeShapeType="1"/>
            </p:cNvSpPr>
            <p:nvPr/>
          </p:nvSpPr>
          <p:spPr bwMode="auto">
            <a:xfrm>
              <a:off x="4735" y="320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208">
              <a:extLst>
                <a:ext uri="{FF2B5EF4-FFF2-40B4-BE49-F238E27FC236}">
                  <a16:creationId xmlns:a16="http://schemas.microsoft.com/office/drawing/2014/main" id="{4F1F8051-066B-BEAE-965B-D0E82C35E3FE}"/>
                </a:ext>
              </a:extLst>
            </p:cNvPr>
            <p:cNvSpPr>
              <a:spLocks noChangeArrowheads="1"/>
            </p:cNvSpPr>
            <p:nvPr/>
          </p:nvSpPr>
          <p:spPr bwMode="auto">
            <a:xfrm>
              <a:off x="4735" y="320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Line 209">
              <a:extLst>
                <a:ext uri="{FF2B5EF4-FFF2-40B4-BE49-F238E27FC236}">
                  <a16:creationId xmlns:a16="http://schemas.microsoft.com/office/drawing/2014/main" id="{57362EE2-94B1-CD8A-E5D4-B5AC62299E0F}"/>
                </a:ext>
              </a:extLst>
            </p:cNvPr>
            <p:cNvSpPr>
              <a:spLocks noChangeShapeType="1"/>
            </p:cNvSpPr>
            <p:nvPr/>
          </p:nvSpPr>
          <p:spPr bwMode="auto">
            <a:xfrm>
              <a:off x="5131" y="320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Rectangle 210">
              <a:extLst>
                <a:ext uri="{FF2B5EF4-FFF2-40B4-BE49-F238E27FC236}">
                  <a16:creationId xmlns:a16="http://schemas.microsoft.com/office/drawing/2014/main" id="{98DAE58A-47CF-8427-6034-4915705D085A}"/>
                </a:ext>
              </a:extLst>
            </p:cNvPr>
            <p:cNvSpPr>
              <a:spLocks noChangeArrowheads="1"/>
            </p:cNvSpPr>
            <p:nvPr/>
          </p:nvSpPr>
          <p:spPr bwMode="auto">
            <a:xfrm>
              <a:off x="5131" y="320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Line 211">
              <a:extLst>
                <a:ext uri="{FF2B5EF4-FFF2-40B4-BE49-F238E27FC236}">
                  <a16:creationId xmlns:a16="http://schemas.microsoft.com/office/drawing/2014/main" id="{4BD7DC7E-E2DE-F7E0-A91D-911DBCDD528C}"/>
                </a:ext>
              </a:extLst>
            </p:cNvPr>
            <p:cNvSpPr>
              <a:spLocks noChangeShapeType="1"/>
            </p:cNvSpPr>
            <p:nvPr/>
          </p:nvSpPr>
          <p:spPr bwMode="auto">
            <a:xfrm>
              <a:off x="6932" y="320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Rectangle 212">
              <a:extLst>
                <a:ext uri="{FF2B5EF4-FFF2-40B4-BE49-F238E27FC236}">
                  <a16:creationId xmlns:a16="http://schemas.microsoft.com/office/drawing/2014/main" id="{A2B5BA3C-91AB-09CA-5268-F7ED5570A707}"/>
                </a:ext>
              </a:extLst>
            </p:cNvPr>
            <p:cNvSpPr>
              <a:spLocks noChangeArrowheads="1"/>
            </p:cNvSpPr>
            <p:nvPr/>
          </p:nvSpPr>
          <p:spPr bwMode="auto">
            <a:xfrm>
              <a:off x="6932" y="320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Line 213">
              <a:extLst>
                <a:ext uri="{FF2B5EF4-FFF2-40B4-BE49-F238E27FC236}">
                  <a16:creationId xmlns:a16="http://schemas.microsoft.com/office/drawing/2014/main" id="{596004E2-0869-9A27-028C-A68AB536C567}"/>
                </a:ext>
              </a:extLst>
            </p:cNvPr>
            <p:cNvSpPr>
              <a:spLocks noChangeShapeType="1"/>
            </p:cNvSpPr>
            <p:nvPr/>
          </p:nvSpPr>
          <p:spPr bwMode="auto">
            <a:xfrm>
              <a:off x="7452" y="320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214">
              <a:extLst>
                <a:ext uri="{FF2B5EF4-FFF2-40B4-BE49-F238E27FC236}">
                  <a16:creationId xmlns:a16="http://schemas.microsoft.com/office/drawing/2014/main" id="{2AB2D28C-9241-3F7D-B09F-224CE6DD54AC}"/>
                </a:ext>
              </a:extLst>
            </p:cNvPr>
            <p:cNvSpPr>
              <a:spLocks noChangeArrowheads="1"/>
            </p:cNvSpPr>
            <p:nvPr/>
          </p:nvSpPr>
          <p:spPr bwMode="auto">
            <a:xfrm>
              <a:off x="7452" y="320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Line 215">
              <a:extLst>
                <a:ext uri="{FF2B5EF4-FFF2-40B4-BE49-F238E27FC236}">
                  <a16:creationId xmlns:a16="http://schemas.microsoft.com/office/drawing/2014/main" id="{F1C45FCA-4A03-A4B5-E6AE-2AA04DB60273}"/>
                </a:ext>
              </a:extLst>
            </p:cNvPr>
            <p:cNvSpPr>
              <a:spLocks noChangeShapeType="1"/>
            </p:cNvSpPr>
            <p:nvPr/>
          </p:nvSpPr>
          <p:spPr bwMode="auto">
            <a:xfrm>
              <a:off x="7456" y="1116"/>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216">
              <a:extLst>
                <a:ext uri="{FF2B5EF4-FFF2-40B4-BE49-F238E27FC236}">
                  <a16:creationId xmlns:a16="http://schemas.microsoft.com/office/drawing/2014/main" id="{B1D726B1-BCF7-DEEE-AA57-3D660FFF6F64}"/>
                </a:ext>
              </a:extLst>
            </p:cNvPr>
            <p:cNvSpPr>
              <a:spLocks noChangeArrowheads="1"/>
            </p:cNvSpPr>
            <p:nvPr/>
          </p:nvSpPr>
          <p:spPr bwMode="auto">
            <a:xfrm>
              <a:off x="7456" y="1116"/>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Line 217">
              <a:extLst>
                <a:ext uri="{FF2B5EF4-FFF2-40B4-BE49-F238E27FC236}">
                  <a16:creationId xmlns:a16="http://schemas.microsoft.com/office/drawing/2014/main" id="{A52099A1-A5AA-0A22-90D5-91DDBA6EAA8A}"/>
                </a:ext>
              </a:extLst>
            </p:cNvPr>
            <p:cNvSpPr>
              <a:spLocks noChangeShapeType="1"/>
            </p:cNvSpPr>
            <p:nvPr/>
          </p:nvSpPr>
          <p:spPr bwMode="auto">
            <a:xfrm>
              <a:off x="7456" y="132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Rectangle 218">
              <a:extLst>
                <a:ext uri="{FF2B5EF4-FFF2-40B4-BE49-F238E27FC236}">
                  <a16:creationId xmlns:a16="http://schemas.microsoft.com/office/drawing/2014/main" id="{BCEC828C-60AF-F4C0-6FF7-610A84F7B17A}"/>
                </a:ext>
              </a:extLst>
            </p:cNvPr>
            <p:cNvSpPr>
              <a:spLocks noChangeArrowheads="1"/>
            </p:cNvSpPr>
            <p:nvPr/>
          </p:nvSpPr>
          <p:spPr bwMode="auto">
            <a:xfrm>
              <a:off x="7456" y="1324"/>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Line 219">
              <a:extLst>
                <a:ext uri="{FF2B5EF4-FFF2-40B4-BE49-F238E27FC236}">
                  <a16:creationId xmlns:a16="http://schemas.microsoft.com/office/drawing/2014/main" id="{538E13C5-52CB-6B94-33CB-12156C606F4D}"/>
                </a:ext>
              </a:extLst>
            </p:cNvPr>
            <p:cNvSpPr>
              <a:spLocks noChangeShapeType="1"/>
            </p:cNvSpPr>
            <p:nvPr/>
          </p:nvSpPr>
          <p:spPr bwMode="auto">
            <a:xfrm>
              <a:off x="7456" y="1533"/>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Rectangle 220">
              <a:extLst>
                <a:ext uri="{FF2B5EF4-FFF2-40B4-BE49-F238E27FC236}">
                  <a16:creationId xmlns:a16="http://schemas.microsoft.com/office/drawing/2014/main" id="{8A60D6A7-59F4-54EF-8846-633B6498DD30}"/>
                </a:ext>
              </a:extLst>
            </p:cNvPr>
            <p:cNvSpPr>
              <a:spLocks noChangeArrowheads="1"/>
            </p:cNvSpPr>
            <p:nvPr/>
          </p:nvSpPr>
          <p:spPr bwMode="auto">
            <a:xfrm>
              <a:off x="7456" y="1533"/>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Line 221">
              <a:extLst>
                <a:ext uri="{FF2B5EF4-FFF2-40B4-BE49-F238E27FC236}">
                  <a16:creationId xmlns:a16="http://schemas.microsoft.com/office/drawing/2014/main" id="{B5E4CDB7-5C73-BFDB-4D7E-FC177A37EE33}"/>
                </a:ext>
              </a:extLst>
            </p:cNvPr>
            <p:cNvSpPr>
              <a:spLocks noChangeShapeType="1"/>
            </p:cNvSpPr>
            <p:nvPr/>
          </p:nvSpPr>
          <p:spPr bwMode="auto">
            <a:xfrm>
              <a:off x="7456" y="1741"/>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222">
              <a:extLst>
                <a:ext uri="{FF2B5EF4-FFF2-40B4-BE49-F238E27FC236}">
                  <a16:creationId xmlns:a16="http://schemas.microsoft.com/office/drawing/2014/main" id="{30695A6C-0D19-8F5B-9642-49521BE8E841}"/>
                </a:ext>
              </a:extLst>
            </p:cNvPr>
            <p:cNvSpPr>
              <a:spLocks noChangeArrowheads="1"/>
            </p:cNvSpPr>
            <p:nvPr/>
          </p:nvSpPr>
          <p:spPr bwMode="auto">
            <a:xfrm>
              <a:off x="7456" y="1741"/>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Line 223">
              <a:extLst>
                <a:ext uri="{FF2B5EF4-FFF2-40B4-BE49-F238E27FC236}">
                  <a16:creationId xmlns:a16="http://schemas.microsoft.com/office/drawing/2014/main" id="{00ED5903-D8B6-09FD-953D-37B7D3685784}"/>
                </a:ext>
              </a:extLst>
            </p:cNvPr>
            <p:cNvSpPr>
              <a:spLocks noChangeShapeType="1"/>
            </p:cNvSpPr>
            <p:nvPr/>
          </p:nvSpPr>
          <p:spPr bwMode="auto">
            <a:xfrm>
              <a:off x="7456" y="1950"/>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Rectangle 224">
              <a:extLst>
                <a:ext uri="{FF2B5EF4-FFF2-40B4-BE49-F238E27FC236}">
                  <a16:creationId xmlns:a16="http://schemas.microsoft.com/office/drawing/2014/main" id="{B548C084-43A3-6788-4951-58596DB719F3}"/>
                </a:ext>
              </a:extLst>
            </p:cNvPr>
            <p:cNvSpPr>
              <a:spLocks noChangeArrowheads="1"/>
            </p:cNvSpPr>
            <p:nvPr/>
          </p:nvSpPr>
          <p:spPr bwMode="auto">
            <a:xfrm>
              <a:off x="7456" y="1950"/>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Line 225">
              <a:extLst>
                <a:ext uri="{FF2B5EF4-FFF2-40B4-BE49-F238E27FC236}">
                  <a16:creationId xmlns:a16="http://schemas.microsoft.com/office/drawing/2014/main" id="{0FB1285F-FFF0-4768-ACAB-265543B902ED}"/>
                </a:ext>
              </a:extLst>
            </p:cNvPr>
            <p:cNvSpPr>
              <a:spLocks noChangeShapeType="1"/>
            </p:cNvSpPr>
            <p:nvPr/>
          </p:nvSpPr>
          <p:spPr bwMode="auto">
            <a:xfrm>
              <a:off x="7456" y="2158"/>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Rectangle 226">
              <a:extLst>
                <a:ext uri="{FF2B5EF4-FFF2-40B4-BE49-F238E27FC236}">
                  <a16:creationId xmlns:a16="http://schemas.microsoft.com/office/drawing/2014/main" id="{2FACF4FB-5C76-349D-C6BA-82DC7986A9BA}"/>
                </a:ext>
              </a:extLst>
            </p:cNvPr>
            <p:cNvSpPr>
              <a:spLocks noChangeArrowheads="1"/>
            </p:cNvSpPr>
            <p:nvPr/>
          </p:nvSpPr>
          <p:spPr bwMode="auto">
            <a:xfrm>
              <a:off x="7456" y="2158"/>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Line 227">
              <a:extLst>
                <a:ext uri="{FF2B5EF4-FFF2-40B4-BE49-F238E27FC236}">
                  <a16:creationId xmlns:a16="http://schemas.microsoft.com/office/drawing/2014/main" id="{497B5824-847B-E1A2-B3AE-0C74EF11B7A2}"/>
                </a:ext>
              </a:extLst>
            </p:cNvPr>
            <p:cNvSpPr>
              <a:spLocks noChangeShapeType="1"/>
            </p:cNvSpPr>
            <p:nvPr/>
          </p:nvSpPr>
          <p:spPr bwMode="auto">
            <a:xfrm>
              <a:off x="7456" y="2366"/>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Rectangle 228">
              <a:extLst>
                <a:ext uri="{FF2B5EF4-FFF2-40B4-BE49-F238E27FC236}">
                  <a16:creationId xmlns:a16="http://schemas.microsoft.com/office/drawing/2014/main" id="{F97D1A84-48D4-42B1-C8E1-A3FA9660B5D9}"/>
                </a:ext>
              </a:extLst>
            </p:cNvPr>
            <p:cNvSpPr>
              <a:spLocks noChangeArrowheads="1"/>
            </p:cNvSpPr>
            <p:nvPr/>
          </p:nvSpPr>
          <p:spPr bwMode="auto">
            <a:xfrm>
              <a:off x="7456" y="2366"/>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Line 229">
              <a:extLst>
                <a:ext uri="{FF2B5EF4-FFF2-40B4-BE49-F238E27FC236}">
                  <a16:creationId xmlns:a16="http://schemas.microsoft.com/office/drawing/2014/main" id="{116C9A3F-0442-FC4B-6E8A-6B2AE926F5B5}"/>
                </a:ext>
              </a:extLst>
            </p:cNvPr>
            <p:cNvSpPr>
              <a:spLocks noChangeShapeType="1"/>
            </p:cNvSpPr>
            <p:nvPr/>
          </p:nvSpPr>
          <p:spPr bwMode="auto">
            <a:xfrm>
              <a:off x="7456" y="2575"/>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Rectangle 230">
              <a:extLst>
                <a:ext uri="{FF2B5EF4-FFF2-40B4-BE49-F238E27FC236}">
                  <a16:creationId xmlns:a16="http://schemas.microsoft.com/office/drawing/2014/main" id="{587484BB-8907-85FE-A5B1-0D40FBEB28A9}"/>
                </a:ext>
              </a:extLst>
            </p:cNvPr>
            <p:cNvSpPr>
              <a:spLocks noChangeArrowheads="1"/>
            </p:cNvSpPr>
            <p:nvPr/>
          </p:nvSpPr>
          <p:spPr bwMode="auto">
            <a:xfrm>
              <a:off x="7456" y="2575"/>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Line 231">
              <a:extLst>
                <a:ext uri="{FF2B5EF4-FFF2-40B4-BE49-F238E27FC236}">
                  <a16:creationId xmlns:a16="http://schemas.microsoft.com/office/drawing/2014/main" id="{96D40F55-43F1-2F40-94FD-5873DEA57F5C}"/>
                </a:ext>
              </a:extLst>
            </p:cNvPr>
            <p:cNvSpPr>
              <a:spLocks noChangeShapeType="1"/>
            </p:cNvSpPr>
            <p:nvPr/>
          </p:nvSpPr>
          <p:spPr bwMode="auto">
            <a:xfrm>
              <a:off x="7456" y="2783"/>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Rectangle 232">
              <a:extLst>
                <a:ext uri="{FF2B5EF4-FFF2-40B4-BE49-F238E27FC236}">
                  <a16:creationId xmlns:a16="http://schemas.microsoft.com/office/drawing/2014/main" id="{43D3617F-DB22-7D86-5A6D-E2972D51B5B0}"/>
                </a:ext>
              </a:extLst>
            </p:cNvPr>
            <p:cNvSpPr>
              <a:spLocks noChangeArrowheads="1"/>
            </p:cNvSpPr>
            <p:nvPr/>
          </p:nvSpPr>
          <p:spPr bwMode="auto">
            <a:xfrm>
              <a:off x="7456" y="2783"/>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Line 233">
              <a:extLst>
                <a:ext uri="{FF2B5EF4-FFF2-40B4-BE49-F238E27FC236}">
                  <a16:creationId xmlns:a16="http://schemas.microsoft.com/office/drawing/2014/main" id="{C87788D9-2451-33B2-28ED-2F8DB1493167}"/>
                </a:ext>
              </a:extLst>
            </p:cNvPr>
            <p:cNvSpPr>
              <a:spLocks noChangeShapeType="1"/>
            </p:cNvSpPr>
            <p:nvPr/>
          </p:nvSpPr>
          <p:spPr bwMode="auto">
            <a:xfrm>
              <a:off x="7456" y="2992"/>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Rectangle 234">
              <a:extLst>
                <a:ext uri="{FF2B5EF4-FFF2-40B4-BE49-F238E27FC236}">
                  <a16:creationId xmlns:a16="http://schemas.microsoft.com/office/drawing/2014/main" id="{E04638F4-2A36-6DB5-FBE8-E7AFE5F81FB2}"/>
                </a:ext>
              </a:extLst>
            </p:cNvPr>
            <p:cNvSpPr>
              <a:spLocks noChangeArrowheads="1"/>
            </p:cNvSpPr>
            <p:nvPr/>
          </p:nvSpPr>
          <p:spPr bwMode="auto">
            <a:xfrm>
              <a:off x="7456" y="2992"/>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Line 235">
              <a:extLst>
                <a:ext uri="{FF2B5EF4-FFF2-40B4-BE49-F238E27FC236}">
                  <a16:creationId xmlns:a16="http://schemas.microsoft.com/office/drawing/2014/main" id="{C2C15548-508D-4FEA-3CC5-2881D2D88226}"/>
                </a:ext>
              </a:extLst>
            </p:cNvPr>
            <p:cNvSpPr>
              <a:spLocks noChangeShapeType="1"/>
            </p:cNvSpPr>
            <p:nvPr/>
          </p:nvSpPr>
          <p:spPr bwMode="auto">
            <a:xfrm>
              <a:off x="7456" y="3200"/>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Rectangle 236">
              <a:extLst>
                <a:ext uri="{FF2B5EF4-FFF2-40B4-BE49-F238E27FC236}">
                  <a16:creationId xmlns:a16="http://schemas.microsoft.com/office/drawing/2014/main" id="{AD449D9A-EEA3-D880-4020-8D1908F5BA51}"/>
                </a:ext>
              </a:extLst>
            </p:cNvPr>
            <p:cNvSpPr>
              <a:spLocks noChangeArrowheads="1"/>
            </p:cNvSpPr>
            <p:nvPr/>
          </p:nvSpPr>
          <p:spPr bwMode="auto">
            <a:xfrm>
              <a:off x="7456" y="3200"/>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37">
              <a:extLst>
                <a:ext uri="{FF2B5EF4-FFF2-40B4-BE49-F238E27FC236}">
                  <a16:creationId xmlns:a16="http://schemas.microsoft.com/office/drawing/2014/main" id="{41D89DF9-E567-BD76-92D0-7FAB0359CB32}"/>
                </a:ext>
              </a:extLst>
            </p:cNvPr>
            <p:cNvSpPr>
              <a:spLocks/>
            </p:cNvSpPr>
            <p:nvPr/>
          </p:nvSpPr>
          <p:spPr bwMode="auto">
            <a:xfrm>
              <a:off x="2125" y="1585"/>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38">
              <a:extLst>
                <a:ext uri="{FF2B5EF4-FFF2-40B4-BE49-F238E27FC236}">
                  <a16:creationId xmlns:a16="http://schemas.microsoft.com/office/drawing/2014/main" id="{DD38B287-12B3-4E36-5E47-73255B27EB35}"/>
                </a:ext>
              </a:extLst>
            </p:cNvPr>
            <p:cNvSpPr>
              <a:spLocks/>
            </p:cNvSpPr>
            <p:nvPr/>
          </p:nvSpPr>
          <p:spPr bwMode="auto">
            <a:xfrm>
              <a:off x="2125" y="1585"/>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Freeform 239">
              <a:extLst>
                <a:ext uri="{FF2B5EF4-FFF2-40B4-BE49-F238E27FC236}">
                  <a16:creationId xmlns:a16="http://schemas.microsoft.com/office/drawing/2014/main" id="{40CD9B56-69D7-A905-25CE-1FBD34EC7206}"/>
                </a:ext>
              </a:extLst>
            </p:cNvPr>
            <p:cNvSpPr>
              <a:spLocks/>
            </p:cNvSpPr>
            <p:nvPr/>
          </p:nvSpPr>
          <p:spPr bwMode="auto">
            <a:xfrm>
              <a:off x="2125" y="1793"/>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40">
              <a:extLst>
                <a:ext uri="{FF2B5EF4-FFF2-40B4-BE49-F238E27FC236}">
                  <a16:creationId xmlns:a16="http://schemas.microsoft.com/office/drawing/2014/main" id="{46F5BFE1-A980-8331-F42B-3FAC1BBAF63B}"/>
                </a:ext>
              </a:extLst>
            </p:cNvPr>
            <p:cNvSpPr>
              <a:spLocks/>
            </p:cNvSpPr>
            <p:nvPr/>
          </p:nvSpPr>
          <p:spPr bwMode="auto">
            <a:xfrm>
              <a:off x="2125" y="1793"/>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Freeform 241">
              <a:extLst>
                <a:ext uri="{FF2B5EF4-FFF2-40B4-BE49-F238E27FC236}">
                  <a16:creationId xmlns:a16="http://schemas.microsoft.com/office/drawing/2014/main" id="{7186153D-948A-8230-A99B-E54D59ABA18E}"/>
                </a:ext>
              </a:extLst>
            </p:cNvPr>
            <p:cNvSpPr>
              <a:spLocks/>
            </p:cNvSpPr>
            <p:nvPr/>
          </p:nvSpPr>
          <p:spPr bwMode="auto">
            <a:xfrm>
              <a:off x="2121" y="1998"/>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42">
              <a:extLst>
                <a:ext uri="{FF2B5EF4-FFF2-40B4-BE49-F238E27FC236}">
                  <a16:creationId xmlns:a16="http://schemas.microsoft.com/office/drawing/2014/main" id="{638D897A-0A67-1E5C-613F-51EB432754A2}"/>
                </a:ext>
              </a:extLst>
            </p:cNvPr>
            <p:cNvSpPr>
              <a:spLocks/>
            </p:cNvSpPr>
            <p:nvPr/>
          </p:nvSpPr>
          <p:spPr bwMode="auto">
            <a:xfrm>
              <a:off x="2121" y="1998"/>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Freeform 243">
              <a:extLst>
                <a:ext uri="{FF2B5EF4-FFF2-40B4-BE49-F238E27FC236}">
                  <a16:creationId xmlns:a16="http://schemas.microsoft.com/office/drawing/2014/main" id="{DEDB0431-2314-0170-A838-EAA0128969F3}"/>
                </a:ext>
              </a:extLst>
            </p:cNvPr>
            <p:cNvSpPr>
              <a:spLocks/>
            </p:cNvSpPr>
            <p:nvPr/>
          </p:nvSpPr>
          <p:spPr bwMode="auto">
            <a:xfrm>
              <a:off x="2117" y="2202"/>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244">
              <a:extLst>
                <a:ext uri="{FF2B5EF4-FFF2-40B4-BE49-F238E27FC236}">
                  <a16:creationId xmlns:a16="http://schemas.microsoft.com/office/drawing/2014/main" id="{F7E9354D-22A5-589B-C8AA-B35BACC266BB}"/>
                </a:ext>
              </a:extLst>
            </p:cNvPr>
            <p:cNvSpPr>
              <a:spLocks/>
            </p:cNvSpPr>
            <p:nvPr/>
          </p:nvSpPr>
          <p:spPr bwMode="auto">
            <a:xfrm>
              <a:off x="2117" y="2202"/>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Freeform 245">
              <a:extLst>
                <a:ext uri="{FF2B5EF4-FFF2-40B4-BE49-F238E27FC236}">
                  <a16:creationId xmlns:a16="http://schemas.microsoft.com/office/drawing/2014/main" id="{8658CF29-D514-A892-D433-165F5BED1799}"/>
                </a:ext>
              </a:extLst>
            </p:cNvPr>
            <p:cNvSpPr>
              <a:spLocks/>
            </p:cNvSpPr>
            <p:nvPr/>
          </p:nvSpPr>
          <p:spPr bwMode="auto">
            <a:xfrm>
              <a:off x="4847" y="3036"/>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246">
              <a:extLst>
                <a:ext uri="{FF2B5EF4-FFF2-40B4-BE49-F238E27FC236}">
                  <a16:creationId xmlns:a16="http://schemas.microsoft.com/office/drawing/2014/main" id="{A9967304-0F9A-B8CE-AD88-D3C05308DA40}"/>
                </a:ext>
              </a:extLst>
            </p:cNvPr>
            <p:cNvSpPr>
              <a:spLocks/>
            </p:cNvSpPr>
            <p:nvPr/>
          </p:nvSpPr>
          <p:spPr bwMode="auto">
            <a:xfrm>
              <a:off x="4847" y="3036"/>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Freeform 249">
              <a:extLst>
                <a:ext uri="{FF2B5EF4-FFF2-40B4-BE49-F238E27FC236}">
                  <a16:creationId xmlns:a16="http://schemas.microsoft.com/office/drawing/2014/main" id="{B1B50536-7400-9B63-8EA1-414AB033C3FF}"/>
                </a:ext>
              </a:extLst>
            </p:cNvPr>
            <p:cNvSpPr>
              <a:spLocks/>
            </p:cNvSpPr>
            <p:nvPr/>
          </p:nvSpPr>
          <p:spPr bwMode="auto">
            <a:xfrm>
              <a:off x="4839" y="1785"/>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250">
              <a:extLst>
                <a:ext uri="{FF2B5EF4-FFF2-40B4-BE49-F238E27FC236}">
                  <a16:creationId xmlns:a16="http://schemas.microsoft.com/office/drawing/2014/main" id="{41A8F3D8-931A-493F-0643-D273E9E907E9}"/>
                </a:ext>
              </a:extLst>
            </p:cNvPr>
            <p:cNvSpPr>
              <a:spLocks/>
            </p:cNvSpPr>
            <p:nvPr/>
          </p:nvSpPr>
          <p:spPr bwMode="auto">
            <a:xfrm>
              <a:off x="4839" y="1785"/>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Freeform 251">
              <a:extLst>
                <a:ext uri="{FF2B5EF4-FFF2-40B4-BE49-F238E27FC236}">
                  <a16:creationId xmlns:a16="http://schemas.microsoft.com/office/drawing/2014/main" id="{9E94353A-E73D-7EBB-A638-AC5666E3860B}"/>
                </a:ext>
              </a:extLst>
            </p:cNvPr>
            <p:cNvSpPr>
              <a:spLocks/>
            </p:cNvSpPr>
            <p:nvPr/>
          </p:nvSpPr>
          <p:spPr bwMode="auto">
            <a:xfrm>
              <a:off x="4839" y="1998"/>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52">
              <a:extLst>
                <a:ext uri="{FF2B5EF4-FFF2-40B4-BE49-F238E27FC236}">
                  <a16:creationId xmlns:a16="http://schemas.microsoft.com/office/drawing/2014/main" id="{16DC950F-D861-70E3-1B89-05A3276163A3}"/>
                </a:ext>
              </a:extLst>
            </p:cNvPr>
            <p:cNvSpPr>
              <a:spLocks/>
            </p:cNvSpPr>
            <p:nvPr/>
          </p:nvSpPr>
          <p:spPr bwMode="auto">
            <a:xfrm>
              <a:off x="4839" y="1998"/>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Freeform 253">
              <a:extLst>
                <a:ext uri="{FF2B5EF4-FFF2-40B4-BE49-F238E27FC236}">
                  <a16:creationId xmlns:a16="http://schemas.microsoft.com/office/drawing/2014/main" id="{2364C121-A542-E35E-D449-A112C9371DB8}"/>
                </a:ext>
              </a:extLst>
            </p:cNvPr>
            <p:cNvSpPr>
              <a:spLocks/>
            </p:cNvSpPr>
            <p:nvPr/>
          </p:nvSpPr>
          <p:spPr bwMode="auto">
            <a:xfrm>
              <a:off x="4835" y="2210"/>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solidFill>
              <a:srgbClr val="156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54">
              <a:extLst>
                <a:ext uri="{FF2B5EF4-FFF2-40B4-BE49-F238E27FC236}">
                  <a16:creationId xmlns:a16="http://schemas.microsoft.com/office/drawing/2014/main" id="{896ADE59-CCFD-C376-60B8-4A26D27EC5A6}"/>
                </a:ext>
              </a:extLst>
            </p:cNvPr>
            <p:cNvSpPr>
              <a:spLocks/>
            </p:cNvSpPr>
            <p:nvPr/>
          </p:nvSpPr>
          <p:spPr bwMode="auto">
            <a:xfrm>
              <a:off x="4835" y="2210"/>
              <a:ext cx="176" cy="28"/>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259" name="Freeform 244">
            <a:extLst>
              <a:ext uri="{FF2B5EF4-FFF2-40B4-BE49-F238E27FC236}">
                <a16:creationId xmlns:a16="http://schemas.microsoft.com/office/drawing/2014/main" id="{8C716D6C-B125-9BF4-8E18-D62E059EE43A}"/>
              </a:ext>
            </a:extLst>
          </p:cNvPr>
          <p:cNvSpPr>
            <a:spLocks/>
          </p:cNvSpPr>
          <p:nvPr/>
        </p:nvSpPr>
        <p:spPr bwMode="auto">
          <a:xfrm>
            <a:off x="3544354" y="4869387"/>
            <a:ext cx="279400" cy="44450"/>
          </a:xfrm>
          <a:custGeom>
            <a:avLst/>
            <a:gdLst>
              <a:gd name="T0" fmla="*/ 0 w 176"/>
              <a:gd name="T1" fmla="*/ 7 h 28"/>
              <a:gd name="T2" fmla="*/ 162 w 176"/>
              <a:gd name="T3" fmla="*/ 7 h 28"/>
              <a:gd name="T4" fmla="*/ 162 w 176"/>
              <a:gd name="T5" fmla="*/ 0 h 28"/>
              <a:gd name="T6" fmla="*/ 176 w 176"/>
              <a:gd name="T7" fmla="*/ 14 h 28"/>
              <a:gd name="T8" fmla="*/ 162 w 176"/>
              <a:gd name="T9" fmla="*/ 28 h 28"/>
              <a:gd name="T10" fmla="*/ 162 w 176"/>
              <a:gd name="T11" fmla="*/ 21 h 28"/>
              <a:gd name="T12" fmla="*/ 0 w 176"/>
              <a:gd name="T13" fmla="*/ 21 h 28"/>
              <a:gd name="T14" fmla="*/ 0 w 176"/>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28">
                <a:moveTo>
                  <a:pt x="0" y="7"/>
                </a:moveTo>
                <a:lnTo>
                  <a:pt x="162" y="7"/>
                </a:lnTo>
                <a:lnTo>
                  <a:pt x="162" y="0"/>
                </a:lnTo>
                <a:lnTo>
                  <a:pt x="176" y="14"/>
                </a:lnTo>
                <a:lnTo>
                  <a:pt x="162" y="28"/>
                </a:lnTo>
                <a:lnTo>
                  <a:pt x="162" y="21"/>
                </a:lnTo>
                <a:lnTo>
                  <a:pt x="0" y="21"/>
                </a:lnTo>
                <a:lnTo>
                  <a:pt x="0" y="7"/>
                </a:lnTo>
                <a:close/>
              </a:path>
            </a:pathLst>
          </a:custGeom>
          <a:noFill/>
          <a:ln w="19050" cap="flat">
            <a:solidFill>
              <a:srgbClr val="0424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789957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table with text on it&#10;&#10;Description automatically generated">
            <a:extLst>
              <a:ext uri="{FF2B5EF4-FFF2-40B4-BE49-F238E27FC236}">
                <a16:creationId xmlns:a16="http://schemas.microsoft.com/office/drawing/2014/main" id="{07DE16A8-DA06-F4C0-462D-BF932010E316}"/>
              </a:ext>
            </a:extLst>
          </p:cNvPr>
          <p:cNvPicPr>
            <a:picLocks noChangeAspect="1"/>
          </p:cNvPicPr>
          <p:nvPr/>
        </p:nvPicPr>
        <p:blipFill>
          <a:blip r:embed="rId2"/>
          <a:stretch>
            <a:fillRect/>
          </a:stretch>
        </p:blipFill>
        <p:spPr>
          <a:xfrm>
            <a:off x="643467" y="1193461"/>
            <a:ext cx="10905066" cy="4471076"/>
          </a:xfrm>
          <a:prstGeom prst="rect">
            <a:avLst/>
          </a:prstGeom>
        </p:spPr>
      </p:pic>
      <p:sp>
        <p:nvSpPr>
          <p:cNvPr id="5" name="TextBox 4">
            <a:extLst>
              <a:ext uri="{FF2B5EF4-FFF2-40B4-BE49-F238E27FC236}">
                <a16:creationId xmlns:a16="http://schemas.microsoft.com/office/drawing/2014/main" id="{BA35E706-A44D-049C-A206-4B5654C4AE26}"/>
              </a:ext>
            </a:extLst>
          </p:cNvPr>
          <p:cNvSpPr txBox="1"/>
          <p:nvPr/>
        </p:nvSpPr>
        <p:spPr>
          <a:xfrm>
            <a:off x="726392" y="427290"/>
            <a:ext cx="10750609" cy="584775"/>
          </a:xfrm>
          <a:prstGeom prst="rect">
            <a:avLst/>
          </a:prstGeom>
          <a:noFill/>
        </p:spPr>
        <p:txBody>
          <a:bodyPr wrap="square" rtlCol="0">
            <a:spAutoFit/>
          </a:bodyPr>
          <a:lstStyle/>
          <a:p>
            <a:pPr algn="ctr"/>
            <a:r>
              <a:rPr lang="en-GB" sz="3200" dirty="0"/>
              <a:t>Your child’s report</a:t>
            </a:r>
          </a:p>
        </p:txBody>
      </p:sp>
    </p:spTree>
    <p:extLst>
      <p:ext uri="{BB962C8B-B14F-4D97-AF65-F5344CB8AC3E}">
        <p14:creationId xmlns:p14="http://schemas.microsoft.com/office/powerpoint/2010/main" val="219787225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8199" y="95434"/>
            <a:ext cx="8757803" cy="6569379"/>
          </a:xfrm>
          <a:prstGeom prst="rect">
            <a:avLst/>
          </a:prstGeom>
        </p:spPr>
      </p:pic>
      <p:sp>
        <p:nvSpPr>
          <p:cNvPr id="3" name="TextBox 2">
            <a:extLst>
              <a:ext uri="{FF2B5EF4-FFF2-40B4-BE49-F238E27FC236}">
                <a16:creationId xmlns:a16="http://schemas.microsoft.com/office/drawing/2014/main" id="{5C7AB06F-443A-56F4-CFAA-55555C4F4C33}"/>
              </a:ext>
            </a:extLst>
          </p:cNvPr>
          <p:cNvSpPr txBox="1"/>
          <p:nvPr/>
        </p:nvSpPr>
        <p:spPr>
          <a:xfrm>
            <a:off x="0" y="1535411"/>
            <a:ext cx="3676073" cy="3477875"/>
          </a:xfrm>
          <a:prstGeom prst="rect">
            <a:avLst/>
          </a:prstGeom>
          <a:noFill/>
        </p:spPr>
        <p:txBody>
          <a:bodyPr wrap="square" rtlCol="0">
            <a:spAutoFit/>
          </a:bodyPr>
          <a:lstStyle/>
          <a:p>
            <a:r>
              <a:rPr lang="en-GB" sz="3600" b="1" dirty="0"/>
              <a:t>Louise Winser </a:t>
            </a:r>
          </a:p>
          <a:p>
            <a:r>
              <a:rPr lang="en-GB" sz="3600" b="1" dirty="0"/>
              <a:t>Careers Adviser </a:t>
            </a:r>
          </a:p>
          <a:p>
            <a:endParaRPr lang="en-GB" sz="3600" b="1" dirty="0"/>
          </a:p>
          <a:p>
            <a:r>
              <a:rPr lang="en-GB" sz="2800" b="1" dirty="0"/>
              <a:t>5 Days per week</a:t>
            </a:r>
          </a:p>
          <a:p>
            <a:r>
              <a:rPr lang="en-GB" sz="2800" b="1" dirty="0"/>
              <a:t>Block 2 – Block 7 </a:t>
            </a:r>
          </a:p>
          <a:p>
            <a:endParaRPr lang="en-GB" sz="2800" b="1" dirty="0"/>
          </a:p>
          <a:p>
            <a:r>
              <a:rPr lang="en-GB" sz="2800" b="1" dirty="0"/>
              <a:t>Library  - Careers Pod</a:t>
            </a:r>
          </a:p>
        </p:txBody>
      </p:sp>
    </p:spTree>
    <p:extLst>
      <p:ext uri="{BB962C8B-B14F-4D97-AF65-F5344CB8AC3E}">
        <p14:creationId xmlns:p14="http://schemas.microsoft.com/office/powerpoint/2010/main" val="1754011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0075E1-E8D6-4374-B50C-180747142895}"/>
              </a:ext>
            </a:extLst>
          </p:cNvPr>
          <p:cNvSpPr txBox="1"/>
          <p:nvPr/>
        </p:nvSpPr>
        <p:spPr>
          <a:xfrm>
            <a:off x="638881" y="417576"/>
            <a:ext cx="10909640" cy="85574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dirty="0">
                <a:latin typeface="+mj-lt"/>
                <a:ea typeface="+mj-ea"/>
                <a:cs typeface="+mj-cs"/>
              </a:rPr>
              <a:t>Pathway Planning</a:t>
            </a:r>
            <a:r>
              <a:rPr lang="en-US" sz="3200" b="1" kern="1200" dirty="0">
                <a:latin typeface="+mj-lt"/>
                <a:ea typeface="+mj-ea"/>
                <a:cs typeface="+mj-cs"/>
              </a:rPr>
              <a:t>: Understanding</a:t>
            </a:r>
            <a:r>
              <a:rPr lang="en-US" sz="3200" b="1" dirty="0">
                <a:latin typeface="+mj-lt"/>
                <a:ea typeface="+mj-ea"/>
                <a:cs typeface="+mj-cs"/>
              </a:rPr>
              <a:t> Levels</a:t>
            </a:r>
            <a:r>
              <a:rPr lang="en-US" sz="3200" b="1" kern="1200" dirty="0">
                <a:latin typeface="+mj-lt"/>
                <a:ea typeface="+mj-ea"/>
                <a:cs typeface="+mj-cs"/>
              </a:rPr>
              <a:t> </a:t>
            </a:r>
            <a:endParaRPr lang="en-US" sz="3200" b="1" kern="1200" dirty="0">
              <a:latin typeface="+mj-lt"/>
              <a:ea typeface="Calibri Light"/>
              <a:cs typeface="Calibri Light"/>
            </a:endParaRPr>
          </a:p>
        </p:txBody>
      </p:sp>
      <p:graphicFrame>
        <p:nvGraphicFramePr>
          <p:cNvPr id="11" name="Table 10">
            <a:extLst>
              <a:ext uri="{FF2B5EF4-FFF2-40B4-BE49-F238E27FC236}">
                <a16:creationId xmlns:a16="http://schemas.microsoft.com/office/drawing/2014/main" id="{4D6F1A64-258D-1598-3CCB-2E2C08E6C000}"/>
              </a:ext>
            </a:extLst>
          </p:cNvPr>
          <p:cNvGraphicFramePr>
            <a:graphicFrameLocks noGrp="1"/>
          </p:cNvGraphicFramePr>
          <p:nvPr>
            <p:extLst>
              <p:ext uri="{D42A27DB-BD31-4B8C-83A1-F6EECF244321}">
                <p14:modId xmlns:p14="http://schemas.microsoft.com/office/powerpoint/2010/main" val="2570305904"/>
              </p:ext>
            </p:extLst>
          </p:nvPr>
        </p:nvGraphicFramePr>
        <p:xfrm>
          <a:off x="324740" y="1453887"/>
          <a:ext cx="11391544" cy="4114296"/>
        </p:xfrm>
        <a:graphic>
          <a:graphicData uri="http://schemas.openxmlformats.org/drawingml/2006/table">
            <a:tbl>
              <a:tblPr firstRow="1" firstCol="1" bandRow="1">
                <a:solidFill>
                  <a:srgbClr val="F2F2F2">
                    <a:alpha val="30196"/>
                  </a:srgbClr>
                </a:solidFill>
                <a:tableStyleId>{5C22544A-7EE6-4342-B048-85BDC9FD1C3A}</a:tableStyleId>
              </a:tblPr>
              <a:tblGrid>
                <a:gridCol w="2170632">
                  <a:extLst>
                    <a:ext uri="{9D8B030D-6E8A-4147-A177-3AD203B41FA5}">
                      <a16:colId xmlns:a16="http://schemas.microsoft.com/office/drawing/2014/main" val="1731587981"/>
                    </a:ext>
                  </a:extLst>
                </a:gridCol>
                <a:gridCol w="9220912">
                  <a:extLst>
                    <a:ext uri="{9D8B030D-6E8A-4147-A177-3AD203B41FA5}">
                      <a16:colId xmlns:a16="http://schemas.microsoft.com/office/drawing/2014/main" val="4157907182"/>
                    </a:ext>
                  </a:extLst>
                </a:gridCol>
              </a:tblGrid>
              <a:tr h="593766">
                <a:tc>
                  <a:txBody>
                    <a:bodyPr/>
                    <a:lstStyle/>
                    <a:p>
                      <a:pPr>
                        <a:lnSpc>
                          <a:spcPct val="107000"/>
                        </a:lnSpc>
                        <a:spcAft>
                          <a:spcPts val="800"/>
                        </a:spcAft>
                      </a:pPr>
                      <a:r>
                        <a:rPr lang="en-US" sz="2000" b="0" dirty="0">
                          <a:solidFill>
                            <a:schemeClr val="tx1"/>
                          </a:solidFill>
                          <a:latin typeface="Calibri"/>
                        </a:rPr>
                        <a:t>S2</a:t>
                      </a:r>
                    </a:p>
                  </a:txBody>
                  <a:tcPr marL="276675" marR="159620" marT="212827" marB="212827">
                    <a:lnL w="12700" cap="flat" cmpd="sng" algn="ctr">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lnT>
                    <a:lnB w="12700" cap="flat" cmpd="sng" algn="ctr">
                      <a:solidFill>
                        <a:schemeClr val="tx1"/>
                      </a:solidFill>
                      <a:prstDash val="solid"/>
                    </a:lnB>
                    <a:noFill/>
                  </a:tcPr>
                </a:tc>
                <a:tc>
                  <a:txBody>
                    <a:bodyPr/>
                    <a:lstStyle/>
                    <a:p>
                      <a:pPr>
                        <a:lnSpc>
                          <a:spcPct val="107000"/>
                        </a:lnSpc>
                        <a:spcAft>
                          <a:spcPts val="800"/>
                        </a:spcAft>
                      </a:pPr>
                      <a:r>
                        <a:rPr lang="en-US" sz="2000" b="0" dirty="0">
                          <a:solidFill>
                            <a:schemeClr val="tx1"/>
                          </a:solidFill>
                          <a:highlight>
                            <a:srgbClr val="FFFF00"/>
                          </a:highlight>
                          <a:latin typeface="Calibri"/>
                        </a:rPr>
                        <a:t>Typically, Working Level 3.1, 3.2, 3.3, 4.1</a:t>
                      </a:r>
                    </a:p>
                  </a:txBody>
                  <a:tcPr marL="276675" marR="159620" marT="212827" marB="212827">
                    <a:lnL w="12700" cap="flat" cmpd="sng" algn="ctr">
                      <a:solidFill>
                        <a:schemeClr val="tx1"/>
                      </a:solidFill>
                      <a:prstDash val="solid"/>
                      <a:round/>
                      <a:headEnd type="none" w="med" len="med"/>
                      <a:tailEnd type="none" w="med" len="med"/>
                    </a:lnL>
                    <a:lnR w="12700" cap="flat" cmpd="sng" algn="ctr">
                      <a:solidFill>
                        <a:schemeClr val="tx1"/>
                      </a:solidFill>
                      <a:prstDash val="solid"/>
                    </a:lnR>
                    <a:lnT w="12700" cmpd="sng">
                      <a:solidFill>
                        <a:schemeClr val="tx1"/>
                      </a:solidFill>
                    </a:lnT>
                    <a:lnB w="12700" cap="flat" cmpd="sng" algn="ctr">
                      <a:solidFill>
                        <a:schemeClr val="tx1"/>
                      </a:solidFill>
                      <a:prstDash val="solid"/>
                    </a:lnB>
                    <a:noFill/>
                  </a:tcPr>
                </a:tc>
                <a:extLst>
                  <a:ext uri="{0D108BD9-81ED-4DB2-BD59-A6C34878D82A}">
                    <a16:rowId xmlns:a16="http://schemas.microsoft.com/office/drawing/2014/main" val="140406382"/>
                  </a:ext>
                </a:extLst>
              </a:tr>
              <a:tr h="593766">
                <a:tc>
                  <a:txBody>
                    <a:bodyPr/>
                    <a:lstStyle/>
                    <a:p>
                      <a:pPr>
                        <a:lnSpc>
                          <a:spcPct val="107000"/>
                        </a:lnSpc>
                        <a:spcAft>
                          <a:spcPts val="800"/>
                        </a:spcAft>
                      </a:pPr>
                      <a:r>
                        <a:rPr lang="en-US" sz="2000" b="0" dirty="0">
                          <a:solidFill>
                            <a:schemeClr val="tx1"/>
                          </a:solidFill>
                          <a:latin typeface="Calibri"/>
                        </a:rPr>
                        <a:t>S3</a:t>
                      </a:r>
                    </a:p>
                  </a:txBody>
                  <a:tcPr marL="276675" marR="159620" marT="212827" marB="212827">
                    <a:lnL w="12700" cap="flat" cmpd="sng" algn="ctr">
                      <a:solidFill>
                        <a:schemeClr val="tx1"/>
                      </a:solidFill>
                      <a:prstDash val="solid"/>
                    </a:lnL>
                    <a:lnR w="12700" cap="flat" cmpd="sng" algn="ctr">
                      <a:solidFill>
                        <a:schemeClr val="tx1"/>
                      </a:solidFill>
                      <a:prstDash val="solid"/>
                    </a:lnR>
                    <a:lnT w="12700" cap="flat" cmpd="sng" algn="ctr">
                      <a:solidFill>
                        <a:schemeClr val="tx1"/>
                      </a:solidFill>
                      <a:prstDash val="soli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US" sz="2000" b="0" dirty="0">
                          <a:solidFill>
                            <a:schemeClr val="tx1"/>
                          </a:solidFill>
                          <a:latin typeface="Calibri"/>
                        </a:rPr>
                        <a:t>Typically, Working Level 4.1, 4.2, 4.3, 5.1</a:t>
                      </a:r>
                    </a:p>
                  </a:txBody>
                  <a:tcPr marL="276675" marR="159620" marT="212827" marB="212827">
                    <a:lnL w="12700" cap="flat" cmpd="sng" algn="ctr">
                      <a:solidFill>
                        <a:schemeClr val="tx1"/>
                      </a:solidFill>
                      <a:prstDash val="solid"/>
                    </a:lnL>
                    <a:lnR w="12700" cmpd="sng">
                      <a:solidFill>
                        <a:schemeClr val="tx1"/>
                      </a:solidFill>
                      <a:prstDash val="solid"/>
                    </a:lnR>
                    <a:lnT w="12700" cap="flat" cmpd="sng" algn="ctr">
                      <a:solidFill>
                        <a:schemeClr val="tx1"/>
                      </a:solidFill>
                      <a:prstDash val="soli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6837658"/>
                  </a:ext>
                </a:extLst>
              </a:tr>
              <a:tr h="593766">
                <a:tc>
                  <a:txBody>
                    <a:bodyPr/>
                    <a:lstStyle/>
                    <a:p>
                      <a:pPr>
                        <a:lnSpc>
                          <a:spcPct val="107000"/>
                        </a:lnSpc>
                        <a:spcAft>
                          <a:spcPts val="800"/>
                        </a:spcAft>
                      </a:pPr>
                      <a:r>
                        <a:rPr lang="en-US" sz="2000" b="0" dirty="0">
                          <a:solidFill>
                            <a:schemeClr val="tx1"/>
                          </a:solidFill>
                          <a:latin typeface="Calibri"/>
                        </a:rPr>
                        <a:t>End of S3</a:t>
                      </a:r>
                    </a:p>
                  </a:txBody>
                  <a:tcPr marL="276675" marR="159620" marT="212827" marB="212827">
                    <a:lnL w="12700" cap="flat" cmpd="sng" algn="ctr">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US" sz="2000" b="0" dirty="0">
                          <a:solidFill>
                            <a:schemeClr val="tx1"/>
                          </a:solidFill>
                          <a:latin typeface="Calibri"/>
                        </a:rPr>
                        <a:t>Working at Level 4/5 will likely be coursed into Level 5 (National 5) SQA subjects.</a:t>
                      </a:r>
                    </a:p>
                  </a:txBody>
                  <a:tcPr marL="276675" marR="159620" marT="212827" marB="212827">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5714782"/>
                  </a:ext>
                </a:extLst>
              </a:tr>
              <a:tr h="593766">
                <a:tc>
                  <a:txBody>
                    <a:bodyPr/>
                    <a:lstStyle/>
                    <a:p>
                      <a:pPr>
                        <a:lnSpc>
                          <a:spcPct val="107000"/>
                        </a:lnSpc>
                        <a:spcAft>
                          <a:spcPts val="800"/>
                        </a:spcAft>
                      </a:pPr>
                      <a:r>
                        <a:rPr lang="en-US" sz="2000" b="0" dirty="0">
                          <a:solidFill>
                            <a:schemeClr val="tx1"/>
                          </a:solidFill>
                          <a:latin typeface="Calibri"/>
                        </a:rPr>
                        <a:t>End of S3 </a:t>
                      </a:r>
                    </a:p>
                  </a:txBody>
                  <a:tcPr marL="276675" marR="159620" marT="212827" marB="212827">
                    <a:lnL w="12700" cap="flat" cmpd="sng" algn="ctr">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000" b="0" dirty="0">
                          <a:solidFill>
                            <a:schemeClr val="tx1"/>
                          </a:solidFill>
                          <a:latin typeface="+mn-lt"/>
                        </a:rPr>
                        <a:t>Working at Level 3 will likely be coursed into Level 4 (National 4) SQA subjects.</a:t>
                      </a:r>
                    </a:p>
                  </a:txBody>
                  <a:tcPr marL="276675" marR="159620" marT="212827" marB="212827">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0351808"/>
                  </a:ext>
                </a:extLst>
              </a:tr>
              <a:tr h="593766">
                <a:tc>
                  <a:txBody>
                    <a:bodyPr/>
                    <a:lstStyle/>
                    <a:p>
                      <a:pPr>
                        <a:lnSpc>
                          <a:spcPct val="107000"/>
                        </a:lnSpc>
                        <a:spcAft>
                          <a:spcPts val="800"/>
                        </a:spcAft>
                      </a:pPr>
                      <a:r>
                        <a:rPr lang="en-US" sz="2000" b="0" dirty="0">
                          <a:solidFill>
                            <a:schemeClr val="tx1"/>
                          </a:solidFill>
                          <a:latin typeface="Calibri"/>
                        </a:rPr>
                        <a:t>End of S4</a:t>
                      </a:r>
                    </a:p>
                  </a:txBody>
                  <a:tcPr marL="276675" marR="159620" marT="212827" marB="212827">
                    <a:lnL w="12700" cap="flat" cmpd="sng" algn="ctr">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lnT>
                    <a:lnB w="12700" cmpd="sng">
                      <a:solidFill>
                        <a:schemeClr val="tx1"/>
                      </a:solidFill>
                      <a:prstDash val="solid"/>
                    </a:lnB>
                    <a:no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000" b="0" dirty="0">
                          <a:solidFill>
                            <a:schemeClr val="tx1"/>
                          </a:solidFill>
                          <a:latin typeface="+mn-lt"/>
                        </a:rPr>
                        <a:t>On track to achieve Level 4/National 4           Level 5/National 5</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000" b="0" dirty="0">
                          <a:solidFill>
                            <a:schemeClr val="tx1"/>
                          </a:solidFill>
                          <a:latin typeface="+mn-lt"/>
                        </a:rPr>
                        <a:t>On track to achieve Level 5/National 5            Level 6/Higher</a:t>
                      </a:r>
                    </a:p>
                  </a:txBody>
                  <a:tcPr marL="276675" marR="159620" marT="212827" marB="212827">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76354128"/>
                  </a:ext>
                </a:extLst>
              </a:tr>
            </a:tbl>
          </a:graphicData>
        </a:graphic>
      </p:graphicFrame>
      <p:pic>
        <p:nvPicPr>
          <p:cNvPr id="4" name="Graphic 3" descr="Arrow Right with solid fill">
            <a:extLst>
              <a:ext uri="{FF2B5EF4-FFF2-40B4-BE49-F238E27FC236}">
                <a16:creationId xmlns:a16="http://schemas.microsoft.com/office/drawing/2014/main" id="{31F9B0FB-07CD-5473-203B-77E3736674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51728" y="4333885"/>
            <a:ext cx="428714" cy="914400"/>
          </a:xfrm>
          <a:prstGeom prst="rect">
            <a:avLst/>
          </a:prstGeom>
        </p:spPr>
      </p:pic>
      <p:pic>
        <p:nvPicPr>
          <p:cNvPr id="6" name="Graphic 5" descr="Arrow Right with solid fill">
            <a:extLst>
              <a:ext uri="{FF2B5EF4-FFF2-40B4-BE49-F238E27FC236}">
                <a16:creationId xmlns:a16="http://schemas.microsoft.com/office/drawing/2014/main" id="{B6B1621D-544D-7A78-86B7-E5B34A4314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51728" y="4783707"/>
            <a:ext cx="428714" cy="914400"/>
          </a:xfrm>
          <a:prstGeom prst="rect">
            <a:avLst/>
          </a:prstGeom>
        </p:spPr>
      </p:pic>
    </p:spTree>
    <p:extLst>
      <p:ext uri="{BB962C8B-B14F-4D97-AF65-F5344CB8AC3E}">
        <p14:creationId xmlns:p14="http://schemas.microsoft.com/office/powerpoint/2010/main" val="416831459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A5D85-B531-BE97-B30B-68604F91FA3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158180BB-5234-7C05-C277-F5FA1C72D38E}"/>
              </a:ext>
            </a:extLst>
          </p:cNvPr>
          <p:cNvPicPr>
            <a:picLocks noChangeAspect="1"/>
          </p:cNvPicPr>
          <p:nvPr/>
        </p:nvPicPr>
        <p:blipFill>
          <a:blip r:embed="rId2"/>
          <a:stretch>
            <a:fillRect/>
          </a:stretch>
        </p:blipFill>
        <p:spPr>
          <a:xfrm>
            <a:off x="0" y="33691"/>
            <a:ext cx="3619734" cy="6857835"/>
          </a:xfrm>
          <a:prstGeom prst="rect">
            <a:avLst/>
          </a:prstGeom>
        </p:spPr>
      </p:pic>
      <p:sp>
        <p:nvSpPr>
          <p:cNvPr id="5" name="TextBox 4">
            <a:extLst>
              <a:ext uri="{FF2B5EF4-FFF2-40B4-BE49-F238E27FC236}">
                <a16:creationId xmlns:a16="http://schemas.microsoft.com/office/drawing/2014/main" id="{E38468B6-55AE-D4C2-D144-5ABBFD39A304}"/>
              </a:ext>
            </a:extLst>
          </p:cNvPr>
          <p:cNvSpPr txBox="1"/>
          <p:nvPr/>
        </p:nvSpPr>
        <p:spPr>
          <a:xfrm>
            <a:off x="3619734" y="256374"/>
            <a:ext cx="8412745" cy="584775"/>
          </a:xfrm>
          <a:prstGeom prst="rect">
            <a:avLst/>
          </a:prstGeom>
          <a:noFill/>
        </p:spPr>
        <p:txBody>
          <a:bodyPr wrap="square" rtlCol="0">
            <a:spAutoFit/>
          </a:bodyPr>
          <a:lstStyle/>
          <a:p>
            <a:pPr algn="ctr"/>
            <a:r>
              <a:rPr lang="en-GB" sz="3200" dirty="0"/>
              <a:t>Maximising Parents Evening </a:t>
            </a:r>
          </a:p>
        </p:txBody>
      </p:sp>
      <p:sp>
        <p:nvSpPr>
          <p:cNvPr id="6" name="TextBox 5">
            <a:extLst>
              <a:ext uri="{FF2B5EF4-FFF2-40B4-BE49-F238E27FC236}">
                <a16:creationId xmlns:a16="http://schemas.microsoft.com/office/drawing/2014/main" id="{F189DA34-0736-E0E1-7720-99E0D8800B62}"/>
              </a:ext>
            </a:extLst>
          </p:cNvPr>
          <p:cNvSpPr txBox="1"/>
          <p:nvPr/>
        </p:nvSpPr>
        <p:spPr>
          <a:xfrm>
            <a:off x="3696646" y="1072821"/>
            <a:ext cx="8572266" cy="3139321"/>
          </a:xfrm>
          <a:prstGeom prst="rect">
            <a:avLst/>
          </a:prstGeom>
          <a:noFill/>
        </p:spPr>
        <p:txBody>
          <a:bodyPr wrap="square" rtlCol="0">
            <a:spAutoFit/>
          </a:bodyPr>
          <a:lstStyle/>
          <a:p>
            <a:r>
              <a:rPr lang="en-GB" dirty="0"/>
              <a:t>What further information would help you support your child’s choices?</a:t>
            </a:r>
          </a:p>
          <a:p>
            <a:endParaRPr lang="en-GB" dirty="0"/>
          </a:p>
          <a:p>
            <a:pPr marL="285750" indent="-285750">
              <a:buFont typeface="Arial" panose="020B0604020202020204" pitchFamily="34" charset="0"/>
              <a:buChar char="•"/>
            </a:pPr>
            <a:r>
              <a:rPr lang="en-GB" dirty="0"/>
              <a:t>Further clarification on child’s learning.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way the subject is assessed in the Senior Phase.</a:t>
            </a:r>
          </a:p>
          <a:p>
            <a:endParaRPr lang="en-GB" dirty="0"/>
          </a:p>
          <a:p>
            <a:pPr marL="285750" indent="-285750">
              <a:buFont typeface="Arial" panose="020B0604020202020204" pitchFamily="34" charset="0"/>
              <a:buChar char="•"/>
            </a:pPr>
            <a:r>
              <a:rPr lang="en-GB" dirty="0"/>
              <a:t>The subject pathways.</a:t>
            </a:r>
          </a:p>
          <a:p>
            <a:pPr marL="285750" indent="-285750">
              <a:buFont typeface="Arial" panose="020B0604020202020204" pitchFamily="34" charset="0"/>
              <a:buChar char="•"/>
            </a:pPr>
            <a:endParaRPr lang="en-GB" dirty="0"/>
          </a:p>
          <a:p>
            <a:endParaRPr lang="en-GB" dirty="0"/>
          </a:p>
          <a:p>
            <a:r>
              <a:rPr lang="en-GB" u="sng" dirty="0">
                <a:hlinkClick r:id="rId3" tooltip="https://royalhighschool.co.uk/faculty-pathways"/>
              </a:rPr>
              <a:t>https://royalhighschool.co.uk/faculty-pathways</a:t>
            </a:r>
            <a:endParaRPr lang="en-GB" dirty="0"/>
          </a:p>
          <a:p>
            <a:endParaRPr lang="en-GB" dirty="0"/>
          </a:p>
        </p:txBody>
      </p:sp>
      <p:pic>
        <p:nvPicPr>
          <p:cNvPr id="2" name="Picture 1" descr="A purple and black background with white text&#10;&#10;AI-generated content may be incorrect.">
            <a:extLst>
              <a:ext uri="{FF2B5EF4-FFF2-40B4-BE49-F238E27FC236}">
                <a16:creationId xmlns:a16="http://schemas.microsoft.com/office/drawing/2014/main" id="{4104126A-1E46-45D1-9AF2-B25FC167CC6C}"/>
              </a:ext>
            </a:extLst>
          </p:cNvPr>
          <p:cNvPicPr>
            <a:picLocks noChangeAspect="1"/>
          </p:cNvPicPr>
          <p:nvPr/>
        </p:nvPicPr>
        <p:blipFill>
          <a:blip r:embed="rId4"/>
          <a:stretch>
            <a:fillRect/>
          </a:stretch>
        </p:blipFill>
        <p:spPr>
          <a:xfrm>
            <a:off x="6853727" y="3997597"/>
            <a:ext cx="4850861" cy="2716482"/>
          </a:xfrm>
          <a:prstGeom prst="rect">
            <a:avLst/>
          </a:prstGeom>
        </p:spPr>
      </p:pic>
    </p:spTree>
    <p:extLst>
      <p:ext uri="{BB962C8B-B14F-4D97-AF65-F5344CB8AC3E}">
        <p14:creationId xmlns:p14="http://schemas.microsoft.com/office/powerpoint/2010/main" val="1965798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C96CB-E651-4E09-E88D-BFF924DC63E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A079863-8D6F-5233-82F8-53FE4206E2F6}"/>
              </a:ext>
            </a:extLst>
          </p:cNvPr>
          <p:cNvPicPr>
            <a:picLocks noChangeAspect="1"/>
          </p:cNvPicPr>
          <p:nvPr/>
        </p:nvPicPr>
        <p:blipFill>
          <a:blip r:embed="rId2"/>
          <a:stretch>
            <a:fillRect/>
          </a:stretch>
        </p:blipFill>
        <p:spPr>
          <a:xfrm>
            <a:off x="0" y="33691"/>
            <a:ext cx="3619734" cy="6857835"/>
          </a:xfrm>
          <a:prstGeom prst="rect">
            <a:avLst/>
          </a:prstGeom>
        </p:spPr>
      </p:pic>
      <p:sp>
        <p:nvSpPr>
          <p:cNvPr id="3" name="TextBox 2">
            <a:extLst>
              <a:ext uri="{FF2B5EF4-FFF2-40B4-BE49-F238E27FC236}">
                <a16:creationId xmlns:a16="http://schemas.microsoft.com/office/drawing/2014/main" id="{5167F53B-A474-6862-8190-BF5EA10B84E3}"/>
              </a:ext>
            </a:extLst>
          </p:cNvPr>
          <p:cNvSpPr txBox="1"/>
          <p:nvPr/>
        </p:nvSpPr>
        <p:spPr>
          <a:xfrm>
            <a:off x="4501498" y="2079969"/>
            <a:ext cx="6097424" cy="1569660"/>
          </a:xfrm>
          <a:prstGeom prst="rect">
            <a:avLst/>
          </a:prstGeom>
          <a:noFill/>
        </p:spPr>
        <p:txBody>
          <a:bodyPr wrap="square">
            <a:spAutoFit/>
          </a:bodyPr>
          <a:lstStyle/>
          <a:p>
            <a:pPr algn="ctr"/>
            <a:r>
              <a:rPr lang="en-GB" sz="4800" dirty="0"/>
              <a:t>Course Choice Process (20/21 January)</a:t>
            </a:r>
            <a:endParaRPr lang="en-GB" sz="4800" dirty="0">
              <a:ea typeface="Calibri"/>
              <a:cs typeface="Calibri"/>
            </a:endParaRPr>
          </a:p>
        </p:txBody>
      </p:sp>
    </p:spTree>
    <p:extLst>
      <p:ext uri="{BB962C8B-B14F-4D97-AF65-F5344CB8AC3E}">
        <p14:creationId xmlns:p14="http://schemas.microsoft.com/office/powerpoint/2010/main" val="1405132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5F52038-968C-3535-0340-0C97085252D2}"/>
              </a:ext>
            </a:extLst>
          </p:cNvPr>
          <p:cNvPicPr>
            <a:picLocks noChangeAspect="1"/>
          </p:cNvPicPr>
          <p:nvPr/>
        </p:nvPicPr>
        <p:blipFill>
          <a:blip r:embed="rId2"/>
          <a:stretch>
            <a:fillRect/>
          </a:stretch>
        </p:blipFill>
        <p:spPr>
          <a:xfrm>
            <a:off x="1035558" y="559789"/>
            <a:ext cx="10120884" cy="4180333"/>
          </a:xfrm>
          <a:prstGeom prst="rect">
            <a:avLst/>
          </a:prstGeom>
        </p:spPr>
      </p:pic>
      <p:pic>
        <p:nvPicPr>
          <p:cNvPr id="8" name="Picture 7">
            <a:extLst>
              <a:ext uri="{FF2B5EF4-FFF2-40B4-BE49-F238E27FC236}">
                <a16:creationId xmlns:a16="http://schemas.microsoft.com/office/drawing/2014/main" id="{5DABBA22-20EE-FFE9-8374-FDB9812E131E}"/>
              </a:ext>
            </a:extLst>
          </p:cNvPr>
          <p:cNvPicPr>
            <a:picLocks noChangeAspect="1"/>
          </p:cNvPicPr>
          <p:nvPr/>
        </p:nvPicPr>
        <p:blipFill>
          <a:blip r:embed="rId3"/>
          <a:stretch>
            <a:fillRect/>
          </a:stretch>
        </p:blipFill>
        <p:spPr>
          <a:xfrm>
            <a:off x="4417996" y="4740122"/>
            <a:ext cx="3349591" cy="1420046"/>
          </a:xfrm>
          <a:prstGeom prst="rect">
            <a:avLst/>
          </a:prstGeom>
        </p:spPr>
      </p:pic>
      <p:sp>
        <p:nvSpPr>
          <p:cNvPr id="2" name="Rectangle 1">
            <a:extLst>
              <a:ext uri="{FF2B5EF4-FFF2-40B4-BE49-F238E27FC236}">
                <a16:creationId xmlns:a16="http://schemas.microsoft.com/office/drawing/2014/main" id="{E88CA89A-8C7F-5BB2-BEF7-82113DA7CB5C}"/>
              </a:ext>
            </a:extLst>
          </p:cNvPr>
          <p:cNvSpPr/>
          <p:nvPr/>
        </p:nvSpPr>
        <p:spPr>
          <a:xfrm>
            <a:off x="3281585" y="4740122"/>
            <a:ext cx="1025495" cy="3204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Pupil 1</a:t>
            </a:r>
          </a:p>
        </p:txBody>
      </p:sp>
      <p:sp>
        <p:nvSpPr>
          <p:cNvPr id="4" name="Rectangle 3">
            <a:extLst>
              <a:ext uri="{FF2B5EF4-FFF2-40B4-BE49-F238E27FC236}">
                <a16:creationId xmlns:a16="http://schemas.microsoft.com/office/drawing/2014/main" id="{82E83C42-C112-9EFC-9D66-243F39A8C37B}"/>
              </a:ext>
            </a:extLst>
          </p:cNvPr>
          <p:cNvSpPr/>
          <p:nvPr/>
        </p:nvSpPr>
        <p:spPr>
          <a:xfrm>
            <a:off x="3281583" y="5101209"/>
            <a:ext cx="1025495" cy="3204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Pupil 2</a:t>
            </a:r>
          </a:p>
        </p:txBody>
      </p:sp>
      <p:sp>
        <p:nvSpPr>
          <p:cNvPr id="6" name="Rectangle 5">
            <a:extLst>
              <a:ext uri="{FF2B5EF4-FFF2-40B4-BE49-F238E27FC236}">
                <a16:creationId xmlns:a16="http://schemas.microsoft.com/office/drawing/2014/main" id="{A99FB497-D677-3569-2500-6CCCC04B47E7}"/>
              </a:ext>
            </a:extLst>
          </p:cNvPr>
          <p:cNvSpPr/>
          <p:nvPr/>
        </p:nvSpPr>
        <p:spPr>
          <a:xfrm>
            <a:off x="3281582" y="5462295"/>
            <a:ext cx="1025495" cy="3039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Pupil 3</a:t>
            </a:r>
          </a:p>
        </p:txBody>
      </p:sp>
      <p:sp>
        <p:nvSpPr>
          <p:cNvPr id="10" name="Rectangle 9">
            <a:extLst>
              <a:ext uri="{FF2B5EF4-FFF2-40B4-BE49-F238E27FC236}">
                <a16:creationId xmlns:a16="http://schemas.microsoft.com/office/drawing/2014/main" id="{4CA0978B-70BD-16E4-BE78-1B7E74DE3359}"/>
              </a:ext>
            </a:extLst>
          </p:cNvPr>
          <p:cNvSpPr/>
          <p:nvPr/>
        </p:nvSpPr>
        <p:spPr>
          <a:xfrm>
            <a:off x="3281582" y="5806920"/>
            <a:ext cx="1025495" cy="3039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Pupil 4</a:t>
            </a:r>
          </a:p>
        </p:txBody>
      </p:sp>
      <p:sp>
        <p:nvSpPr>
          <p:cNvPr id="11" name="Rectangle 10">
            <a:extLst>
              <a:ext uri="{FF2B5EF4-FFF2-40B4-BE49-F238E27FC236}">
                <a16:creationId xmlns:a16="http://schemas.microsoft.com/office/drawing/2014/main" id="{0DE03DD4-279A-A906-19A1-E57BBF9A32D6}"/>
              </a:ext>
            </a:extLst>
          </p:cNvPr>
          <p:cNvSpPr/>
          <p:nvPr/>
        </p:nvSpPr>
        <p:spPr>
          <a:xfrm>
            <a:off x="7998864" y="4819851"/>
            <a:ext cx="1375872" cy="179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No Science</a:t>
            </a:r>
          </a:p>
        </p:txBody>
      </p:sp>
      <p:sp>
        <p:nvSpPr>
          <p:cNvPr id="12" name="Rectangle 11">
            <a:extLst>
              <a:ext uri="{FF2B5EF4-FFF2-40B4-BE49-F238E27FC236}">
                <a16:creationId xmlns:a16="http://schemas.microsoft.com/office/drawing/2014/main" id="{4C26001F-5F1F-8DE3-559E-EA308B12E997}"/>
              </a:ext>
            </a:extLst>
          </p:cNvPr>
          <p:cNvSpPr/>
          <p:nvPr/>
        </p:nvSpPr>
        <p:spPr>
          <a:xfrm>
            <a:off x="7998863" y="5171709"/>
            <a:ext cx="1786071" cy="179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5 Technologies </a:t>
            </a:r>
          </a:p>
        </p:txBody>
      </p:sp>
      <p:sp>
        <p:nvSpPr>
          <p:cNvPr id="13" name="Rectangle 12">
            <a:extLst>
              <a:ext uri="{FF2B5EF4-FFF2-40B4-BE49-F238E27FC236}">
                <a16:creationId xmlns:a16="http://schemas.microsoft.com/office/drawing/2014/main" id="{A5690FF5-818E-E40C-B1E6-1DD0F95B85BC}"/>
              </a:ext>
            </a:extLst>
          </p:cNvPr>
          <p:cNvSpPr/>
          <p:nvPr/>
        </p:nvSpPr>
        <p:spPr>
          <a:xfrm>
            <a:off x="7998864" y="5549804"/>
            <a:ext cx="1375872" cy="179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3 Science</a:t>
            </a:r>
          </a:p>
        </p:txBody>
      </p:sp>
    </p:spTree>
    <p:extLst>
      <p:ext uri="{BB962C8B-B14F-4D97-AF65-F5344CB8AC3E}">
        <p14:creationId xmlns:p14="http://schemas.microsoft.com/office/powerpoint/2010/main" val="1617065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93689" y="1277663"/>
            <a:ext cx="8390467" cy="5632311"/>
          </a:xfrm>
          <a:prstGeom prst="rect">
            <a:avLst/>
          </a:prstGeom>
        </p:spPr>
        <p:txBody>
          <a:bodyPr wrap="square">
            <a:spAutoFit/>
          </a:bodyPr>
          <a:lstStyle/>
          <a:p>
            <a:r>
              <a:rPr lang="en-GB" sz="2400" i="1" dirty="0">
                <a:latin typeface="Calibri" panose="020F0502020204030204" pitchFamily="34" charset="0"/>
                <a:ea typeface="Calibri" panose="020F0502020204030204" pitchFamily="34" charset="0"/>
                <a:cs typeface="Times New Roman" panose="02020603050405020304" pitchFamily="18" charset="0"/>
              </a:rPr>
              <a:t>This is an Email Confirmation from The Royal High School</a:t>
            </a:r>
          </a:p>
          <a:p>
            <a:r>
              <a:rPr lang="en-GB" sz="2400" i="1" dirty="0">
                <a:latin typeface="Calibri" panose="020F0502020204030204" pitchFamily="34" charset="0"/>
                <a:ea typeface="Calibri" panose="020F0502020204030204" pitchFamily="34" charset="0"/>
                <a:cs typeface="Times New Roman" panose="02020603050405020304" pitchFamily="18" charset="0"/>
              </a:rPr>
              <a:t>To: the Parent or Carer of Jen Menzies</a:t>
            </a:r>
          </a:p>
          <a:p>
            <a:endParaRPr lang="en-GB" sz="2400" i="1" dirty="0">
              <a:latin typeface="Calibri" panose="020F0502020204030204" pitchFamily="34" charset="0"/>
              <a:ea typeface="Calibri" panose="020F0502020204030204" pitchFamily="34" charset="0"/>
              <a:cs typeface="Times New Roman" panose="02020603050405020304" pitchFamily="18" charset="0"/>
            </a:endParaRPr>
          </a:p>
          <a:p>
            <a:r>
              <a:rPr lang="en-GB" sz="2400" i="1" dirty="0">
                <a:latin typeface="Calibri" panose="020F0502020204030204" pitchFamily="34" charset="0"/>
                <a:ea typeface="Calibri" panose="020F0502020204030204" pitchFamily="34" charset="0"/>
                <a:cs typeface="Times New Roman" panose="02020603050405020304" pitchFamily="18" charset="0"/>
              </a:rPr>
              <a:t>Dear Parent or Carer,</a:t>
            </a:r>
          </a:p>
          <a:p>
            <a:r>
              <a:rPr lang="en-GB" sz="2400" i="1" dirty="0">
                <a:latin typeface="Calibri" panose="020F0502020204030204" pitchFamily="34" charset="0"/>
                <a:ea typeface="Calibri" panose="020F0502020204030204" pitchFamily="34" charset="0"/>
                <a:cs typeface="Times New Roman" panose="02020603050405020304" pitchFamily="18" charset="0"/>
              </a:rPr>
              <a:t> </a:t>
            </a:r>
          </a:p>
          <a:p>
            <a:r>
              <a:rPr lang="en-GB" sz="2400" i="1" dirty="0">
                <a:latin typeface="Calibri" panose="020F0502020204030204" pitchFamily="34" charset="0"/>
                <a:ea typeface="Calibri" panose="020F0502020204030204" pitchFamily="34" charset="0"/>
                <a:cs typeface="Times New Roman" panose="02020603050405020304" pitchFamily="18" charset="0"/>
              </a:rPr>
              <a:t>This is to confirm that you have requested the following choices:</a:t>
            </a:r>
          </a:p>
          <a:p>
            <a:r>
              <a:rPr lang="en-GB" sz="2400" i="1" dirty="0">
                <a:latin typeface="Calibri" panose="020F0502020204030204" pitchFamily="34" charset="0"/>
                <a:ea typeface="Calibri" panose="020F0502020204030204" pitchFamily="34" charset="0"/>
                <a:cs typeface="Times New Roman" panose="02020603050405020304" pitchFamily="18" charset="0"/>
              </a:rPr>
              <a:t>1=Spanish</a:t>
            </a:r>
          </a:p>
          <a:p>
            <a:r>
              <a:rPr lang="en-GB" sz="2400" i="1" dirty="0">
                <a:latin typeface="Calibri" panose="020F0502020204030204" pitchFamily="34" charset="0"/>
                <a:ea typeface="Calibri" panose="020F0502020204030204" pitchFamily="34" charset="0"/>
                <a:cs typeface="Times New Roman" panose="02020603050405020304" pitchFamily="18" charset="0"/>
              </a:rPr>
              <a:t>2=Biology</a:t>
            </a:r>
          </a:p>
          <a:p>
            <a:r>
              <a:rPr lang="en-GB" sz="2400" i="1" dirty="0">
                <a:latin typeface="Calibri" panose="020F0502020204030204" pitchFamily="34" charset="0"/>
                <a:ea typeface="Calibri" panose="020F0502020204030204" pitchFamily="34" charset="0"/>
                <a:cs typeface="Times New Roman" panose="02020603050405020304" pitchFamily="18" charset="0"/>
              </a:rPr>
              <a:t>3=Classical Studies</a:t>
            </a:r>
          </a:p>
          <a:p>
            <a:r>
              <a:rPr lang="en-GB" sz="2400" i="1" dirty="0">
                <a:latin typeface="Calibri" panose="020F0502020204030204" pitchFamily="34" charset="0"/>
                <a:ea typeface="Calibri" panose="020F0502020204030204" pitchFamily="34" charset="0"/>
                <a:cs typeface="Times New Roman" panose="02020603050405020304" pitchFamily="18" charset="0"/>
              </a:rPr>
              <a:t>4=Physical Education</a:t>
            </a:r>
          </a:p>
          <a:p>
            <a:r>
              <a:rPr lang="en-GB" sz="2400" i="1" dirty="0">
                <a:latin typeface="Calibri" panose="020F0502020204030204" pitchFamily="34" charset="0"/>
                <a:ea typeface="Calibri" panose="020F0502020204030204" pitchFamily="34" charset="0"/>
                <a:cs typeface="Times New Roman" panose="02020603050405020304" pitchFamily="18" charset="0"/>
              </a:rPr>
              <a:t>5=Graphic Communications</a:t>
            </a:r>
          </a:p>
          <a:p>
            <a:r>
              <a:rPr lang="en-GB" sz="2400" i="1" dirty="0">
                <a:latin typeface="Calibri" panose="020F0502020204030204" pitchFamily="34" charset="0"/>
                <a:ea typeface="Calibri" panose="020F0502020204030204" pitchFamily="34" charset="0"/>
                <a:cs typeface="Times New Roman" panose="02020603050405020304" pitchFamily="18" charset="0"/>
              </a:rPr>
              <a:t>6=Modern Studies</a:t>
            </a:r>
          </a:p>
          <a:p>
            <a:r>
              <a:rPr lang="en-GB" sz="2400" i="1" dirty="0">
                <a:latin typeface="Calibri" panose="020F0502020204030204" pitchFamily="34" charset="0"/>
                <a:ea typeface="Calibri" panose="020F0502020204030204" pitchFamily="34" charset="0"/>
                <a:cs typeface="Times New Roman" panose="02020603050405020304" pitchFamily="18" charset="0"/>
              </a:rPr>
              <a:t>R=Music</a:t>
            </a:r>
          </a:p>
          <a:p>
            <a:r>
              <a:rPr lang="en-GB" sz="2400" i="1" dirty="0">
                <a:latin typeface="Calibri" panose="020F0502020204030204" pitchFamily="34" charset="0"/>
                <a:ea typeface="Calibri" panose="020F0502020204030204" pitchFamily="34" charset="0"/>
                <a:cs typeface="Times New Roman" panose="02020603050405020304" pitchFamily="18" charset="0"/>
              </a:rPr>
              <a:t> </a:t>
            </a:r>
          </a:p>
          <a:p>
            <a:r>
              <a:rPr lang="en-GB" sz="24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20A8A564-B79F-418C-B799-7B99E3C7BF8B}"/>
              </a:ext>
            </a:extLst>
          </p:cNvPr>
          <p:cNvPicPr>
            <a:picLocks noChangeAspect="1"/>
          </p:cNvPicPr>
          <p:nvPr/>
        </p:nvPicPr>
        <p:blipFill>
          <a:blip r:embed="rId2"/>
          <a:stretch>
            <a:fillRect/>
          </a:stretch>
        </p:blipFill>
        <p:spPr>
          <a:xfrm>
            <a:off x="0" y="165"/>
            <a:ext cx="3619734" cy="6857835"/>
          </a:xfrm>
          <a:prstGeom prst="rect">
            <a:avLst/>
          </a:prstGeom>
        </p:spPr>
      </p:pic>
      <p:sp>
        <p:nvSpPr>
          <p:cNvPr id="2" name="TextBox 1">
            <a:extLst>
              <a:ext uri="{FF2B5EF4-FFF2-40B4-BE49-F238E27FC236}">
                <a16:creationId xmlns:a16="http://schemas.microsoft.com/office/drawing/2014/main" id="{28255217-2BB2-41F4-80BE-05E2BA19EE22}"/>
              </a:ext>
            </a:extLst>
          </p:cNvPr>
          <p:cNvSpPr txBox="1"/>
          <p:nvPr/>
        </p:nvSpPr>
        <p:spPr>
          <a:xfrm>
            <a:off x="4628271" y="317358"/>
            <a:ext cx="6921304" cy="584775"/>
          </a:xfrm>
          <a:prstGeom prst="rect">
            <a:avLst/>
          </a:prstGeom>
          <a:noFill/>
        </p:spPr>
        <p:txBody>
          <a:bodyPr wrap="square" rtlCol="0">
            <a:spAutoFit/>
          </a:bodyPr>
          <a:lstStyle/>
          <a:p>
            <a:r>
              <a:rPr lang="en-GB" sz="3200" b="1" dirty="0"/>
              <a:t>E-mail Confirmation of Course Choice</a:t>
            </a:r>
          </a:p>
        </p:txBody>
      </p:sp>
      <p:sp>
        <p:nvSpPr>
          <p:cNvPr id="8" name="TextBox 7">
            <a:extLst>
              <a:ext uri="{FF2B5EF4-FFF2-40B4-BE49-F238E27FC236}">
                <a16:creationId xmlns:a16="http://schemas.microsoft.com/office/drawing/2014/main" id="{A8B98964-0D67-4237-9358-DB2753372430}"/>
              </a:ext>
            </a:extLst>
          </p:cNvPr>
          <p:cNvSpPr txBox="1"/>
          <p:nvPr/>
        </p:nvSpPr>
        <p:spPr>
          <a:xfrm>
            <a:off x="7537392" y="5580337"/>
            <a:ext cx="4505736" cy="830997"/>
          </a:xfrm>
          <a:prstGeom prst="rect">
            <a:avLst/>
          </a:prstGeom>
          <a:noFill/>
          <a:ln w="19050">
            <a:solidFill>
              <a:schemeClr val="accent1"/>
            </a:solidFill>
          </a:ln>
        </p:spPr>
        <p:txBody>
          <a:bodyPr wrap="square" rtlCol="0">
            <a:spAutoFit/>
          </a:bodyPr>
          <a:lstStyle/>
          <a:p>
            <a:pPr marL="0" algn="l" rtl="0" eaLnBrk="1" fontAlgn="t" latinLnBrk="0" hangingPunct="1">
              <a:spcBef>
                <a:spcPts val="0"/>
              </a:spcBef>
              <a:spcAft>
                <a:spcPts val="0"/>
              </a:spcAft>
            </a:pPr>
            <a:r>
              <a:rPr lang="en-GB" sz="2400" b="1" i="0" u="none" strike="noStrike" kern="1200" dirty="0">
                <a:effectLst/>
                <a:latin typeface="Calibri" panose="020F0502020204030204" pitchFamily="34" charset="0"/>
              </a:rPr>
              <a:t>S2 Course Choice with Guidance </a:t>
            </a:r>
            <a:endParaRPr lang="en-GB" sz="24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2400" b="1" i="0" u="none" strike="noStrike" kern="1200" dirty="0">
                <a:effectLst/>
                <a:latin typeface="Calibri" panose="020F0502020204030204" pitchFamily="34" charset="0"/>
              </a:rPr>
              <a:t>19/01/2026 </a:t>
            </a:r>
            <a:r>
              <a:rPr lang="en-GB" sz="2400" b="1" dirty="0">
                <a:latin typeface="Calibri" panose="020F0502020204030204" pitchFamily="34" charset="0"/>
              </a:rPr>
              <a:t>and</a:t>
            </a:r>
            <a:r>
              <a:rPr lang="en-GB" sz="2400" b="1" i="0" u="none" strike="noStrike" kern="1200" dirty="0">
                <a:effectLst/>
                <a:latin typeface="Calibri" panose="020F0502020204030204" pitchFamily="34" charset="0"/>
              </a:rPr>
              <a:t> </a:t>
            </a:r>
            <a:r>
              <a:rPr lang="en-GB" sz="2400" b="1" dirty="0">
                <a:latin typeface="Calibri" panose="020F0502020204030204" pitchFamily="34" charset="0"/>
              </a:rPr>
              <a:t>20</a:t>
            </a:r>
            <a:r>
              <a:rPr lang="en-GB" sz="2400" b="1" i="0" u="none" strike="noStrike" kern="1200" dirty="0">
                <a:effectLst/>
                <a:latin typeface="Calibri" panose="020F0502020204030204" pitchFamily="34" charset="0"/>
              </a:rPr>
              <a:t>/01/2026</a:t>
            </a:r>
            <a:endParaRPr lang="en-GB" sz="2400" b="0" i="0" u="none" strike="noStrike" dirty="0">
              <a:effectLst/>
              <a:latin typeface="Arial" panose="020B0604020202020204" pitchFamily="34" charset="0"/>
            </a:endParaRPr>
          </a:p>
        </p:txBody>
      </p:sp>
    </p:spTree>
    <p:extLst>
      <p:ext uri="{BB962C8B-B14F-4D97-AF65-F5344CB8AC3E}">
        <p14:creationId xmlns:p14="http://schemas.microsoft.com/office/powerpoint/2010/main" val="2592405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A382BA-F624-4847-A0B9-507388E6BF70}"/>
              </a:ext>
            </a:extLst>
          </p:cNvPr>
          <p:cNvPicPr>
            <a:picLocks noChangeAspect="1"/>
          </p:cNvPicPr>
          <p:nvPr/>
        </p:nvPicPr>
        <p:blipFill>
          <a:blip r:embed="rId2"/>
          <a:stretch>
            <a:fillRect/>
          </a:stretch>
        </p:blipFill>
        <p:spPr>
          <a:xfrm>
            <a:off x="0" y="165"/>
            <a:ext cx="3619734" cy="6857835"/>
          </a:xfrm>
          <a:prstGeom prst="rect">
            <a:avLst/>
          </a:prstGeom>
        </p:spPr>
      </p:pic>
      <p:sp>
        <p:nvSpPr>
          <p:cNvPr id="6" name="TextBox 5">
            <a:extLst>
              <a:ext uri="{FF2B5EF4-FFF2-40B4-BE49-F238E27FC236}">
                <a16:creationId xmlns:a16="http://schemas.microsoft.com/office/drawing/2014/main" id="{E38A8F44-E0A8-4BCF-B502-40A683B90FAA}"/>
              </a:ext>
            </a:extLst>
          </p:cNvPr>
          <p:cNvSpPr txBox="1"/>
          <p:nvPr/>
        </p:nvSpPr>
        <p:spPr>
          <a:xfrm>
            <a:off x="5584874" y="20137"/>
            <a:ext cx="4726744" cy="584775"/>
          </a:xfrm>
          <a:prstGeom prst="rect">
            <a:avLst/>
          </a:prstGeom>
          <a:noFill/>
        </p:spPr>
        <p:txBody>
          <a:bodyPr wrap="square" rtlCol="0">
            <a:spAutoFit/>
          </a:bodyPr>
          <a:lstStyle/>
          <a:p>
            <a:r>
              <a:rPr lang="en-GB" sz="3200" b="1" dirty="0"/>
              <a:t>Subject uptake- next steps </a:t>
            </a:r>
          </a:p>
        </p:txBody>
      </p:sp>
      <p:grpSp>
        <p:nvGrpSpPr>
          <p:cNvPr id="4" name="Group 4">
            <a:extLst>
              <a:ext uri="{FF2B5EF4-FFF2-40B4-BE49-F238E27FC236}">
                <a16:creationId xmlns:a16="http://schemas.microsoft.com/office/drawing/2014/main" id="{7BFFDD92-6A1B-6606-DC39-26CB7BBC3ABF}"/>
              </a:ext>
            </a:extLst>
          </p:cNvPr>
          <p:cNvGrpSpPr>
            <a:grpSpLocks noChangeAspect="1"/>
          </p:cNvGrpSpPr>
          <p:nvPr/>
        </p:nvGrpSpPr>
        <p:grpSpPr bwMode="auto">
          <a:xfrm>
            <a:off x="5100638" y="747713"/>
            <a:ext cx="5535612" cy="5561013"/>
            <a:chOff x="3213" y="471"/>
            <a:chExt cx="3487" cy="3503"/>
          </a:xfrm>
        </p:grpSpPr>
        <p:sp>
          <p:nvSpPr>
            <p:cNvPr id="5" name="AutoShape 3">
              <a:extLst>
                <a:ext uri="{FF2B5EF4-FFF2-40B4-BE49-F238E27FC236}">
                  <a16:creationId xmlns:a16="http://schemas.microsoft.com/office/drawing/2014/main" id="{2A03F9BE-2D91-CF08-9519-78794BA6F4B5}"/>
                </a:ext>
              </a:extLst>
            </p:cNvPr>
            <p:cNvSpPr>
              <a:spLocks noChangeAspect="1" noChangeArrowheads="1" noTextEdit="1"/>
            </p:cNvSpPr>
            <p:nvPr/>
          </p:nvSpPr>
          <p:spPr bwMode="auto">
            <a:xfrm>
              <a:off x="3213" y="471"/>
              <a:ext cx="3469" cy="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Rectangle 5">
              <a:extLst>
                <a:ext uri="{FF2B5EF4-FFF2-40B4-BE49-F238E27FC236}">
                  <a16:creationId xmlns:a16="http://schemas.microsoft.com/office/drawing/2014/main" id="{8173821A-4D07-0BA4-D5D8-67A31AFAC7B8}"/>
                </a:ext>
              </a:extLst>
            </p:cNvPr>
            <p:cNvSpPr>
              <a:spLocks noChangeArrowheads="1"/>
            </p:cNvSpPr>
            <p:nvPr/>
          </p:nvSpPr>
          <p:spPr bwMode="auto">
            <a:xfrm>
              <a:off x="3951" y="480"/>
              <a:ext cx="63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Subject Name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6">
              <a:extLst>
                <a:ext uri="{FF2B5EF4-FFF2-40B4-BE49-F238E27FC236}">
                  <a16:creationId xmlns:a16="http://schemas.microsoft.com/office/drawing/2014/main" id="{FA3BDFA5-52BE-C466-CB8C-1EA5B5DFAAB3}"/>
                </a:ext>
              </a:extLst>
            </p:cNvPr>
            <p:cNvSpPr>
              <a:spLocks noChangeArrowheads="1"/>
            </p:cNvSpPr>
            <p:nvPr/>
          </p:nvSpPr>
          <p:spPr bwMode="auto">
            <a:xfrm>
              <a:off x="5296" y="480"/>
              <a:ext cx="140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Calibri" panose="020F0502020204030204" pitchFamily="34" charset="0"/>
                </a:rPr>
                <a:t>Projected Number New S3 (sets)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7">
              <a:extLst>
                <a:ext uri="{FF2B5EF4-FFF2-40B4-BE49-F238E27FC236}">
                  <a16:creationId xmlns:a16="http://schemas.microsoft.com/office/drawing/2014/main" id="{525C082B-B37F-F6A4-DB9F-A43A6F8D822A}"/>
                </a:ext>
              </a:extLst>
            </p:cNvPr>
            <p:cNvSpPr>
              <a:spLocks noChangeArrowheads="1"/>
            </p:cNvSpPr>
            <p:nvPr/>
          </p:nvSpPr>
          <p:spPr bwMode="auto">
            <a:xfrm>
              <a:off x="4065" y="604"/>
              <a:ext cx="39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Art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8">
              <a:extLst>
                <a:ext uri="{FF2B5EF4-FFF2-40B4-BE49-F238E27FC236}">
                  <a16:creationId xmlns:a16="http://schemas.microsoft.com/office/drawing/2014/main" id="{FAA5B271-61C5-5929-D9E5-15DB8261652E}"/>
                </a:ext>
              </a:extLst>
            </p:cNvPr>
            <p:cNvSpPr>
              <a:spLocks noChangeArrowheads="1"/>
            </p:cNvSpPr>
            <p:nvPr/>
          </p:nvSpPr>
          <p:spPr bwMode="auto">
            <a:xfrm>
              <a:off x="5857" y="604"/>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73 (4)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9">
              <a:extLst>
                <a:ext uri="{FF2B5EF4-FFF2-40B4-BE49-F238E27FC236}">
                  <a16:creationId xmlns:a16="http://schemas.microsoft.com/office/drawing/2014/main" id="{CEE7E3D5-0306-AD8B-AEF5-AECDA8786901}"/>
                </a:ext>
              </a:extLst>
            </p:cNvPr>
            <p:cNvSpPr>
              <a:spLocks noChangeArrowheads="1"/>
            </p:cNvSpPr>
            <p:nvPr/>
          </p:nvSpPr>
          <p:spPr bwMode="auto">
            <a:xfrm>
              <a:off x="3979" y="728"/>
              <a:ext cx="565"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Biology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0">
              <a:extLst>
                <a:ext uri="{FF2B5EF4-FFF2-40B4-BE49-F238E27FC236}">
                  <a16:creationId xmlns:a16="http://schemas.microsoft.com/office/drawing/2014/main" id="{A00F7929-B339-A1B9-B535-C0E57D6537C3}"/>
                </a:ext>
              </a:extLst>
            </p:cNvPr>
            <p:cNvSpPr>
              <a:spLocks noChangeArrowheads="1"/>
            </p:cNvSpPr>
            <p:nvPr/>
          </p:nvSpPr>
          <p:spPr bwMode="auto">
            <a:xfrm>
              <a:off x="5830" y="728"/>
              <a:ext cx="33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137 (7)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1">
              <a:extLst>
                <a:ext uri="{FF2B5EF4-FFF2-40B4-BE49-F238E27FC236}">
                  <a16:creationId xmlns:a16="http://schemas.microsoft.com/office/drawing/2014/main" id="{A7F10328-3C63-C688-26E5-61DBF444A727}"/>
                </a:ext>
              </a:extLst>
            </p:cNvPr>
            <p:cNvSpPr>
              <a:spLocks noChangeArrowheads="1"/>
            </p:cNvSpPr>
            <p:nvPr/>
          </p:nvSpPr>
          <p:spPr bwMode="auto">
            <a:xfrm>
              <a:off x="3660" y="852"/>
              <a:ext cx="1190"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Business Management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2">
              <a:extLst>
                <a:ext uri="{FF2B5EF4-FFF2-40B4-BE49-F238E27FC236}">
                  <a16:creationId xmlns:a16="http://schemas.microsoft.com/office/drawing/2014/main" id="{3F7C4976-736B-5B1D-9027-06A947ADEBBC}"/>
                </a:ext>
              </a:extLst>
            </p:cNvPr>
            <p:cNvSpPr>
              <a:spLocks noChangeArrowheads="1"/>
            </p:cNvSpPr>
            <p:nvPr/>
          </p:nvSpPr>
          <p:spPr bwMode="auto">
            <a:xfrm>
              <a:off x="5857" y="852"/>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78 (3)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3">
              <a:extLst>
                <a:ext uri="{FF2B5EF4-FFF2-40B4-BE49-F238E27FC236}">
                  <a16:creationId xmlns:a16="http://schemas.microsoft.com/office/drawing/2014/main" id="{530CAE39-56FB-B0C4-45F3-90D00180B134}"/>
                </a:ext>
              </a:extLst>
            </p:cNvPr>
            <p:cNvSpPr>
              <a:spLocks noChangeArrowheads="1"/>
            </p:cNvSpPr>
            <p:nvPr/>
          </p:nvSpPr>
          <p:spPr bwMode="auto">
            <a:xfrm>
              <a:off x="3920" y="976"/>
              <a:ext cx="679"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Chemistry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14">
              <a:extLst>
                <a:ext uri="{FF2B5EF4-FFF2-40B4-BE49-F238E27FC236}">
                  <a16:creationId xmlns:a16="http://schemas.microsoft.com/office/drawing/2014/main" id="{0CB18A92-2D62-05B6-63F0-D5A91E0957E0}"/>
                </a:ext>
              </a:extLst>
            </p:cNvPr>
            <p:cNvSpPr>
              <a:spLocks noChangeArrowheads="1"/>
            </p:cNvSpPr>
            <p:nvPr/>
          </p:nvSpPr>
          <p:spPr bwMode="auto">
            <a:xfrm>
              <a:off x="5830" y="976"/>
              <a:ext cx="33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112 (6)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5">
              <a:extLst>
                <a:ext uri="{FF2B5EF4-FFF2-40B4-BE49-F238E27FC236}">
                  <a16:creationId xmlns:a16="http://schemas.microsoft.com/office/drawing/2014/main" id="{57CDF4C8-6ECF-4752-5A46-FD621589A08C}"/>
                </a:ext>
              </a:extLst>
            </p:cNvPr>
            <p:cNvSpPr>
              <a:spLocks noChangeArrowheads="1"/>
            </p:cNvSpPr>
            <p:nvPr/>
          </p:nvSpPr>
          <p:spPr bwMode="auto">
            <a:xfrm>
              <a:off x="3797" y="1101"/>
              <a:ext cx="925"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Classical Studies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6">
              <a:extLst>
                <a:ext uri="{FF2B5EF4-FFF2-40B4-BE49-F238E27FC236}">
                  <a16:creationId xmlns:a16="http://schemas.microsoft.com/office/drawing/2014/main" id="{41E8DD97-AD61-FBD3-1CD5-48D9E12AD11F}"/>
                </a:ext>
              </a:extLst>
            </p:cNvPr>
            <p:cNvSpPr>
              <a:spLocks noChangeArrowheads="1"/>
            </p:cNvSpPr>
            <p:nvPr/>
          </p:nvSpPr>
          <p:spPr bwMode="auto">
            <a:xfrm>
              <a:off x="5857" y="1101"/>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25 (1)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id="{407EDD9D-A0BD-9287-466A-25D4210C6375}"/>
                </a:ext>
              </a:extLst>
            </p:cNvPr>
            <p:cNvSpPr>
              <a:spLocks noChangeArrowheads="1"/>
            </p:cNvSpPr>
            <p:nvPr/>
          </p:nvSpPr>
          <p:spPr bwMode="auto">
            <a:xfrm>
              <a:off x="3901" y="1225"/>
              <a:ext cx="71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Computing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8">
              <a:extLst>
                <a:ext uri="{FF2B5EF4-FFF2-40B4-BE49-F238E27FC236}">
                  <a16:creationId xmlns:a16="http://schemas.microsoft.com/office/drawing/2014/main" id="{D3ECB138-6E64-E10B-8CED-55D74503C5CC}"/>
                </a:ext>
              </a:extLst>
            </p:cNvPr>
            <p:cNvSpPr>
              <a:spLocks noChangeArrowheads="1"/>
            </p:cNvSpPr>
            <p:nvPr/>
          </p:nvSpPr>
          <p:spPr bwMode="auto">
            <a:xfrm>
              <a:off x="5857" y="1225"/>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41 (3)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19">
              <a:extLst>
                <a:ext uri="{FF2B5EF4-FFF2-40B4-BE49-F238E27FC236}">
                  <a16:creationId xmlns:a16="http://schemas.microsoft.com/office/drawing/2014/main" id="{8EB07D31-1B97-88D9-C6B5-7F24792D0968}"/>
                </a:ext>
              </a:extLst>
            </p:cNvPr>
            <p:cNvSpPr>
              <a:spLocks noChangeArrowheads="1"/>
            </p:cNvSpPr>
            <p:nvPr/>
          </p:nvSpPr>
          <p:spPr bwMode="auto">
            <a:xfrm>
              <a:off x="3254" y="1349"/>
              <a:ext cx="200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Computing Science Games &amp; Digital Media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20">
              <a:extLst>
                <a:ext uri="{FF2B5EF4-FFF2-40B4-BE49-F238E27FC236}">
                  <a16:creationId xmlns:a16="http://schemas.microsoft.com/office/drawing/2014/main" id="{94883B9C-5351-EB85-4889-7AAE6050A941}"/>
                </a:ext>
              </a:extLst>
            </p:cNvPr>
            <p:cNvSpPr>
              <a:spLocks noChangeArrowheads="1"/>
            </p:cNvSpPr>
            <p:nvPr/>
          </p:nvSpPr>
          <p:spPr bwMode="auto">
            <a:xfrm>
              <a:off x="5857" y="1349"/>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25 (2)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21">
              <a:extLst>
                <a:ext uri="{FF2B5EF4-FFF2-40B4-BE49-F238E27FC236}">
                  <a16:creationId xmlns:a16="http://schemas.microsoft.com/office/drawing/2014/main" id="{D2BB5DC0-E633-078C-9DB6-C41285D8C5FE}"/>
                </a:ext>
              </a:extLst>
            </p:cNvPr>
            <p:cNvSpPr>
              <a:spLocks noChangeArrowheads="1"/>
            </p:cNvSpPr>
            <p:nvPr/>
          </p:nvSpPr>
          <p:spPr bwMode="auto">
            <a:xfrm>
              <a:off x="3660" y="1473"/>
              <a:ext cx="1199"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Creative Thinking Skills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2">
              <a:extLst>
                <a:ext uri="{FF2B5EF4-FFF2-40B4-BE49-F238E27FC236}">
                  <a16:creationId xmlns:a16="http://schemas.microsoft.com/office/drawing/2014/main" id="{46EC6A38-076E-A669-9370-B2105B4A7B63}"/>
                </a:ext>
              </a:extLst>
            </p:cNvPr>
            <p:cNvSpPr>
              <a:spLocks noChangeArrowheads="1"/>
            </p:cNvSpPr>
            <p:nvPr/>
          </p:nvSpPr>
          <p:spPr bwMode="auto">
            <a:xfrm>
              <a:off x="5857" y="1473"/>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15 (1)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3">
              <a:extLst>
                <a:ext uri="{FF2B5EF4-FFF2-40B4-BE49-F238E27FC236}">
                  <a16:creationId xmlns:a16="http://schemas.microsoft.com/office/drawing/2014/main" id="{AAE0C6CA-599B-2551-13CE-E50E43937365}"/>
                </a:ext>
              </a:extLst>
            </p:cNvPr>
            <p:cNvSpPr>
              <a:spLocks noChangeArrowheads="1"/>
            </p:cNvSpPr>
            <p:nvPr/>
          </p:nvSpPr>
          <p:spPr bwMode="auto">
            <a:xfrm>
              <a:off x="4002" y="1597"/>
              <a:ext cx="520"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Dance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4">
              <a:extLst>
                <a:ext uri="{FF2B5EF4-FFF2-40B4-BE49-F238E27FC236}">
                  <a16:creationId xmlns:a16="http://schemas.microsoft.com/office/drawing/2014/main" id="{39EBF881-1E6E-803A-7724-FF509584385C}"/>
                </a:ext>
              </a:extLst>
            </p:cNvPr>
            <p:cNvSpPr>
              <a:spLocks noChangeArrowheads="1"/>
            </p:cNvSpPr>
            <p:nvPr/>
          </p:nvSpPr>
          <p:spPr bwMode="auto">
            <a:xfrm>
              <a:off x="5857" y="1597"/>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20 (1)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5">
              <a:extLst>
                <a:ext uri="{FF2B5EF4-FFF2-40B4-BE49-F238E27FC236}">
                  <a16:creationId xmlns:a16="http://schemas.microsoft.com/office/drawing/2014/main" id="{0370A91C-4723-6D15-0C04-C36F2968BF4A}"/>
                </a:ext>
              </a:extLst>
            </p:cNvPr>
            <p:cNvSpPr>
              <a:spLocks noChangeArrowheads="1"/>
            </p:cNvSpPr>
            <p:nvPr/>
          </p:nvSpPr>
          <p:spPr bwMode="auto">
            <a:xfrm>
              <a:off x="3988" y="1722"/>
              <a:ext cx="538"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Drama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6">
              <a:extLst>
                <a:ext uri="{FF2B5EF4-FFF2-40B4-BE49-F238E27FC236}">
                  <a16:creationId xmlns:a16="http://schemas.microsoft.com/office/drawing/2014/main" id="{CF257041-5AAA-7856-C4B6-EDAFC00A1F2B}"/>
                </a:ext>
              </a:extLst>
            </p:cNvPr>
            <p:cNvSpPr>
              <a:spLocks noChangeArrowheads="1"/>
            </p:cNvSpPr>
            <p:nvPr/>
          </p:nvSpPr>
          <p:spPr bwMode="auto">
            <a:xfrm>
              <a:off x="5857" y="1722"/>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52 (2)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7">
              <a:extLst>
                <a:ext uri="{FF2B5EF4-FFF2-40B4-BE49-F238E27FC236}">
                  <a16:creationId xmlns:a16="http://schemas.microsoft.com/office/drawing/2014/main" id="{68BD0C6A-9DEE-81BA-BEB3-E54D287F15DF}"/>
                </a:ext>
              </a:extLst>
            </p:cNvPr>
            <p:cNvSpPr>
              <a:spLocks noChangeArrowheads="1"/>
            </p:cNvSpPr>
            <p:nvPr/>
          </p:nvSpPr>
          <p:spPr bwMode="auto">
            <a:xfrm>
              <a:off x="3906" y="1846"/>
              <a:ext cx="711"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Electronics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8">
              <a:extLst>
                <a:ext uri="{FF2B5EF4-FFF2-40B4-BE49-F238E27FC236}">
                  <a16:creationId xmlns:a16="http://schemas.microsoft.com/office/drawing/2014/main" id="{DA9E2645-B764-E3C4-0249-97F3A460912F}"/>
                </a:ext>
              </a:extLst>
            </p:cNvPr>
            <p:cNvSpPr>
              <a:spLocks noChangeArrowheads="1"/>
            </p:cNvSpPr>
            <p:nvPr/>
          </p:nvSpPr>
          <p:spPr bwMode="auto">
            <a:xfrm>
              <a:off x="5857" y="1846"/>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23 (2)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9">
              <a:extLst>
                <a:ext uri="{FF2B5EF4-FFF2-40B4-BE49-F238E27FC236}">
                  <a16:creationId xmlns:a16="http://schemas.microsoft.com/office/drawing/2014/main" id="{AE180A82-A3E1-9BA4-6FD7-B58798BA9CE7}"/>
                </a:ext>
              </a:extLst>
            </p:cNvPr>
            <p:cNvSpPr>
              <a:spLocks noChangeArrowheads="1"/>
            </p:cNvSpPr>
            <p:nvPr/>
          </p:nvSpPr>
          <p:spPr bwMode="auto">
            <a:xfrm>
              <a:off x="3774" y="1970"/>
              <a:ext cx="96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Fashion &amp; Textile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30">
              <a:extLst>
                <a:ext uri="{FF2B5EF4-FFF2-40B4-BE49-F238E27FC236}">
                  <a16:creationId xmlns:a16="http://schemas.microsoft.com/office/drawing/2014/main" id="{A88393C4-09DA-19B3-93C8-7F936BDA5A86}"/>
                </a:ext>
              </a:extLst>
            </p:cNvPr>
            <p:cNvSpPr>
              <a:spLocks noChangeArrowheads="1"/>
            </p:cNvSpPr>
            <p:nvPr/>
          </p:nvSpPr>
          <p:spPr bwMode="auto">
            <a:xfrm>
              <a:off x="5857" y="1970"/>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28 (2)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31">
              <a:extLst>
                <a:ext uri="{FF2B5EF4-FFF2-40B4-BE49-F238E27FC236}">
                  <a16:creationId xmlns:a16="http://schemas.microsoft.com/office/drawing/2014/main" id="{A3AFAA96-A130-DE72-E7A4-DD82C8853338}"/>
                </a:ext>
              </a:extLst>
            </p:cNvPr>
            <p:cNvSpPr>
              <a:spLocks noChangeArrowheads="1"/>
            </p:cNvSpPr>
            <p:nvPr/>
          </p:nvSpPr>
          <p:spPr bwMode="auto">
            <a:xfrm>
              <a:off x="3988" y="2094"/>
              <a:ext cx="54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French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32">
              <a:extLst>
                <a:ext uri="{FF2B5EF4-FFF2-40B4-BE49-F238E27FC236}">
                  <a16:creationId xmlns:a16="http://schemas.microsoft.com/office/drawing/2014/main" id="{0A142801-ED8D-E73E-39C7-141BCBB95835}"/>
                </a:ext>
              </a:extLst>
            </p:cNvPr>
            <p:cNvSpPr>
              <a:spLocks noChangeArrowheads="1"/>
            </p:cNvSpPr>
            <p:nvPr/>
          </p:nvSpPr>
          <p:spPr bwMode="auto">
            <a:xfrm>
              <a:off x="5857" y="2094"/>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70 (3)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33">
              <a:extLst>
                <a:ext uri="{FF2B5EF4-FFF2-40B4-BE49-F238E27FC236}">
                  <a16:creationId xmlns:a16="http://schemas.microsoft.com/office/drawing/2014/main" id="{C933625B-6C7A-332D-0AEA-09A7DDDDEFB3}"/>
                </a:ext>
              </a:extLst>
            </p:cNvPr>
            <p:cNvSpPr>
              <a:spLocks noChangeArrowheads="1"/>
            </p:cNvSpPr>
            <p:nvPr/>
          </p:nvSpPr>
          <p:spPr bwMode="auto">
            <a:xfrm>
              <a:off x="3901" y="2218"/>
              <a:ext cx="711"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Geography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34">
              <a:extLst>
                <a:ext uri="{FF2B5EF4-FFF2-40B4-BE49-F238E27FC236}">
                  <a16:creationId xmlns:a16="http://schemas.microsoft.com/office/drawing/2014/main" id="{2564553B-19DF-E54E-80F0-AF1F6BE13E89}"/>
                </a:ext>
              </a:extLst>
            </p:cNvPr>
            <p:cNvSpPr>
              <a:spLocks noChangeArrowheads="1"/>
            </p:cNvSpPr>
            <p:nvPr/>
          </p:nvSpPr>
          <p:spPr bwMode="auto">
            <a:xfrm>
              <a:off x="5857" y="2218"/>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52 (2)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5">
              <a:extLst>
                <a:ext uri="{FF2B5EF4-FFF2-40B4-BE49-F238E27FC236}">
                  <a16:creationId xmlns:a16="http://schemas.microsoft.com/office/drawing/2014/main" id="{A2150C72-4489-4855-0E2B-D390E333A465}"/>
                </a:ext>
              </a:extLst>
            </p:cNvPr>
            <p:cNvSpPr>
              <a:spLocks noChangeArrowheads="1"/>
            </p:cNvSpPr>
            <p:nvPr/>
          </p:nvSpPr>
          <p:spPr bwMode="auto">
            <a:xfrm>
              <a:off x="3628" y="2343"/>
              <a:ext cx="125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Graphic Communication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6">
              <a:extLst>
                <a:ext uri="{FF2B5EF4-FFF2-40B4-BE49-F238E27FC236}">
                  <a16:creationId xmlns:a16="http://schemas.microsoft.com/office/drawing/2014/main" id="{C6F13A42-CD41-B20B-CE19-C9B5846DCBB5}"/>
                </a:ext>
              </a:extLst>
            </p:cNvPr>
            <p:cNvSpPr>
              <a:spLocks noChangeArrowheads="1"/>
            </p:cNvSpPr>
            <p:nvPr/>
          </p:nvSpPr>
          <p:spPr bwMode="auto">
            <a:xfrm>
              <a:off x="5857" y="2343"/>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21 (2)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7">
              <a:extLst>
                <a:ext uri="{FF2B5EF4-FFF2-40B4-BE49-F238E27FC236}">
                  <a16:creationId xmlns:a16="http://schemas.microsoft.com/office/drawing/2014/main" id="{B80227DB-389E-3E20-5975-2D2CB7349CE0}"/>
                </a:ext>
              </a:extLst>
            </p:cNvPr>
            <p:cNvSpPr>
              <a:spLocks noChangeArrowheads="1"/>
            </p:cNvSpPr>
            <p:nvPr/>
          </p:nvSpPr>
          <p:spPr bwMode="auto">
            <a:xfrm>
              <a:off x="3983" y="2467"/>
              <a:ext cx="55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History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8">
              <a:extLst>
                <a:ext uri="{FF2B5EF4-FFF2-40B4-BE49-F238E27FC236}">
                  <a16:creationId xmlns:a16="http://schemas.microsoft.com/office/drawing/2014/main" id="{663C0893-5735-BD6E-DF52-678772A9EA7D}"/>
                </a:ext>
              </a:extLst>
            </p:cNvPr>
            <p:cNvSpPr>
              <a:spLocks noChangeArrowheads="1"/>
            </p:cNvSpPr>
            <p:nvPr/>
          </p:nvSpPr>
          <p:spPr bwMode="auto">
            <a:xfrm>
              <a:off x="5830" y="2467"/>
              <a:ext cx="33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101 (4)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39">
              <a:extLst>
                <a:ext uri="{FF2B5EF4-FFF2-40B4-BE49-F238E27FC236}">
                  <a16:creationId xmlns:a16="http://schemas.microsoft.com/office/drawing/2014/main" id="{9CF163F6-B3D7-AF15-4D59-4C25C2EF1146}"/>
                </a:ext>
              </a:extLst>
            </p:cNvPr>
            <p:cNvSpPr>
              <a:spLocks noChangeArrowheads="1"/>
            </p:cNvSpPr>
            <p:nvPr/>
          </p:nvSpPr>
          <p:spPr bwMode="auto">
            <a:xfrm>
              <a:off x="3910" y="2591"/>
              <a:ext cx="70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Hospitality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40">
              <a:extLst>
                <a:ext uri="{FF2B5EF4-FFF2-40B4-BE49-F238E27FC236}">
                  <a16:creationId xmlns:a16="http://schemas.microsoft.com/office/drawing/2014/main" id="{55B754B4-E0D9-B4D5-9556-04A25EC06B86}"/>
                </a:ext>
              </a:extLst>
            </p:cNvPr>
            <p:cNvSpPr>
              <a:spLocks noChangeArrowheads="1"/>
            </p:cNvSpPr>
            <p:nvPr/>
          </p:nvSpPr>
          <p:spPr bwMode="auto">
            <a:xfrm>
              <a:off x="5830" y="2591"/>
              <a:ext cx="33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103 (6)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41">
              <a:extLst>
                <a:ext uri="{FF2B5EF4-FFF2-40B4-BE49-F238E27FC236}">
                  <a16:creationId xmlns:a16="http://schemas.microsoft.com/office/drawing/2014/main" id="{99616BA9-1EA4-5DDB-CFB8-E8461DCE6C51}"/>
                </a:ext>
              </a:extLst>
            </p:cNvPr>
            <p:cNvSpPr>
              <a:spLocks noChangeArrowheads="1"/>
            </p:cNvSpPr>
            <p:nvPr/>
          </p:nvSpPr>
          <p:spPr bwMode="auto">
            <a:xfrm>
              <a:off x="3587" y="271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5" name="Rectangle 43">
              <a:extLst>
                <a:ext uri="{FF2B5EF4-FFF2-40B4-BE49-F238E27FC236}">
                  <a16:creationId xmlns:a16="http://schemas.microsoft.com/office/drawing/2014/main" id="{F24B08DE-2ECF-80CC-940E-2794C5D6FBC1}"/>
                </a:ext>
              </a:extLst>
            </p:cNvPr>
            <p:cNvSpPr>
              <a:spLocks noChangeArrowheads="1"/>
            </p:cNvSpPr>
            <p:nvPr/>
          </p:nvSpPr>
          <p:spPr bwMode="auto">
            <a:xfrm>
              <a:off x="3838" y="2840"/>
              <a:ext cx="848"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Media Studies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44">
              <a:extLst>
                <a:ext uri="{FF2B5EF4-FFF2-40B4-BE49-F238E27FC236}">
                  <a16:creationId xmlns:a16="http://schemas.microsoft.com/office/drawing/2014/main" id="{7EC84A1F-6001-47E5-C1A2-4B07B9051FF3}"/>
                </a:ext>
              </a:extLst>
            </p:cNvPr>
            <p:cNvSpPr>
              <a:spLocks noChangeArrowheads="1"/>
            </p:cNvSpPr>
            <p:nvPr/>
          </p:nvSpPr>
          <p:spPr bwMode="auto">
            <a:xfrm>
              <a:off x="5857" y="2840"/>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26 (1)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45">
              <a:extLst>
                <a:ext uri="{FF2B5EF4-FFF2-40B4-BE49-F238E27FC236}">
                  <a16:creationId xmlns:a16="http://schemas.microsoft.com/office/drawing/2014/main" id="{222F2CB0-E44E-8D96-3F90-E047E4EA05EF}"/>
                </a:ext>
              </a:extLst>
            </p:cNvPr>
            <p:cNvSpPr>
              <a:spLocks noChangeArrowheads="1"/>
            </p:cNvSpPr>
            <p:nvPr/>
          </p:nvSpPr>
          <p:spPr bwMode="auto">
            <a:xfrm>
              <a:off x="3801" y="2964"/>
              <a:ext cx="91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Modern Studies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46">
              <a:extLst>
                <a:ext uri="{FF2B5EF4-FFF2-40B4-BE49-F238E27FC236}">
                  <a16:creationId xmlns:a16="http://schemas.microsoft.com/office/drawing/2014/main" id="{61DC4299-6F59-1984-63DE-2D2499885955}"/>
                </a:ext>
              </a:extLst>
            </p:cNvPr>
            <p:cNvSpPr>
              <a:spLocks noChangeArrowheads="1"/>
            </p:cNvSpPr>
            <p:nvPr/>
          </p:nvSpPr>
          <p:spPr bwMode="auto">
            <a:xfrm>
              <a:off x="5857" y="2964"/>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90 (3)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47">
              <a:extLst>
                <a:ext uri="{FF2B5EF4-FFF2-40B4-BE49-F238E27FC236}">
                  <a16:creationId xmlns:a16="http://schemas.microsoft.com/office/drawing/2014/main" id="{0B6B482A-DA62-B16B-3143-0F29621CE982}"/>
                </a:ext>
              </a:extLst>
            </p:cNvPr>
            <p:cNvSpPr>
              <a:spLocks noChangeArrowheads="1"/>
            </p:cNvSpPr>
            <p:nvPr/>
          </p:nvSpPr>
          <p:spPr bwMode="auto">
            <a:xfrm>
              <a:off x="4006" y="3088"/>
              <a:ext cx="511"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Music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48">
              <a:extLst>
                <a:ext uri="{FF2B5EF4-FFF2-40B4-BE49-F238E27FC236}">
                  <a16:creationId xmlns:a16="http://schemas.microsoft.com/office/drawing/2014/main" id="{1EEF09F7-8294-9C45-211B-80B5FAB4198B}"/>
                </a:ext>
              </a:extLst>
            </p:cNvPr>
            <p:cNvSpPr>
              <a:spLocks noChangeArrowheads="1"/>
            </p:cNvSpPr>
            <p:nvPr/>
          </p:nvSpPr>
          <p:spPr bwMode="auto">
            <a:xfrm>
              <a:off x="5857" y="3088"/>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54 (2)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49">
              <a:extLst>
                <a:ext uri="{FF2B5EF4-FFF2-40B4-BE49-F238E27FC236}">
                  <a16:creationId xmlns:a16="http://schemas.microsoft.com/office/drawing/2014/main" id="{4826D811-39F6-2B06-4DD0-B32A18DF0626}"/>
                </a:ext>
              </a:extLst>
            </p:cNvPr>
            <p:cNvSpPr>
              <a:spLocks noChangeArrowheads="1"/>
            </p:cNvSpPr>
            <p:nvPr/>
          </p:nvSpPr>
          <p:spPr bwMode="auto">
            <a:xfrm>
              <a:off x="3910" y="3212"/>
              <a:ext cx="70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Music Tech(CfE)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50">
              <a:extLst>
                <a:ext uri="{FF2B5EF4-FFF2-40B4-BE49-F238E27FC236}">
                  <a16:creationId xmlns:a16="http://schemas.microsoft.com/office/drawing/2014/main" id="{EAD2D5DB-E37E-082F-B59E-79CD4B65B8CF}"/>
                </a:ext>
              </a:extLst>
            </p:cNvPr>
            <p:cNvSpPr>
              <a:spLocks noChangeArrowheads="1"/>
            </p:cNvSpPr>
            <p:nvPr/>
          </p:nvSpPr>
          <p:spPr bwMode="auto">
            <a:xfrm>
              <a:off x="5880" y="3212"/>
              <a:ext cx="23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6 (1)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51">
              <a:extLst>
                <a:ext uri="{FF2B5EF4-FFF2-40B4-BE49-F238E27FC236}">
                  <a16:creationId xmlns:a16="http://schemas.microsoft.com/office/drawing/2014/main" id="{B06B7B37-098B-675F-B9C6-B111CCD3F3BE}"/>
                </a:ext>
              </a:extLst>
            </p:cNvPr>
            <p:cNvSpPr>
              <a:spLocks noChangeArrowheads="1"/>
            </p:cNvSpPr>
            <p:nvPr/>
          </p:nvSpPr>
          <p:spPr bwMode="auto">
            <a:xfrm>
              <a:off x="3746" y="3336"/>
              <a:ext cx="1021"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Physical Education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52">
              <a:extLst>
                <a:ext uri="{FF2B5EF4-FFF2-40B4-BE49-F238E27FC236}">
                  <a16:creationId xmlns:a16="http://schemas.microsoft.com/office/drawing/2014/main" id="{9E32759B-A91D-9837-CF11-A85A39BFAAF3}"/>
                </a:ext>
              </a:extLst>
            </p:cNvPr>
            <p:cNvSpPr>
              <a:spLocks noChangeArrowheads="1"/>
            </p:cNvSpPr>
            <p:nvPr/>
          </p:nvSpPr>
          <p:spPr bwMode="auto">
            <a:xfrm>
              <a:off x="5830" y="3336"/>
              <a:ext cx="33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107 (4)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53">
              <a:extLst>
                <a:ext uri="{FF2B5EF4-FFF2-40B4-BE49-F238E27FC236}">
                  <a16:creationId xmlns:a16="http://schemas.microsoft.com/office/drawing/2014/main" id="{12BA7CC1-70F7-A0A9-9251-43704427A532}"/>
                </a:ext>
              </a:extLst>
            </p:cNvPr>
            <p:cNvSpPr>
              <a:spLocks noChangeArrowheads="1"/>
            </p:cNvSpPr>
            <p:nvPr/>
          </p:nvSpPr>
          <p:spPr bwMode="auto">
            <a:xfrm>
              <a:off x="3983" y="3461"/>
              <a:ext cx="561"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Physics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54">
              <a:extLst>
                <a:ext uri="{FF2B5EF4-FFF2-40B4-BE49-F238E27FC236}">
                  <a16:creationId xmlns:a16="http://schemas.microsoft.com/office/drawing/2014/main" id="{6BEB5559-FA60-8625-561B-D57537EA9126}"/>
                </a:ext>
              </a:extLst>
            </p:cNvPr>
            <p:cNvSpPr>
              <a:spLocks noChangeArrowheads="1"/>
            </p:cNvSpPr>
            <p:nvPr/>
          </p:nvSpPr>
          <p:spPr bwMode="auto">
            <a:xfrm>
              <a:off x="5857" y="3461"/>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85 (5)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55">
              <a:extLst>
                <a:ext uri="{FF2B5EF4-FFF2-40B4-BE49-F238E27FC236}">
                  <a16:creationId xmlns:a16="http://schemas.microsoft.com/office/drawing/2014/main" id="{70CF2045-637E-40BC-23F2-ED31A0896CA0}"/>
                </a:ext>
              </a:extLst>
            </p:cNvPr>
            <p:cNvSpPr>
              <a:spLocks noChangeArrowheads="1"/>
            </p:cNvSpPr>
            <p:nvPr/>
          </p:nvSpPr>
          <p:spPr bwMode="auto">
            <a:xfrm>
              <a:off x="3733" y="3585"/>
              <a:ext cx="106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Practical Craft Skills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56">
              <a:extLst>
                <a:ext uri="{FF2B5EF4-FFF2-40B4-BE49-F238E27FC236}">
                  <a16:creationId xmlns:a16="http://schemas.microsoft.com/office/drawing/2014/main" id="{69ECB15B-CFD8-9724-09F6-B13F33398133}"/>
                </a:ext>
              </a:extLst>
            </p:cNvPr>
            <p:cNvSpPr>
              <a:spLocks noChangeArrowheads="1"/>
            </p:cNvSpPr>
            <p:nvPr/>
          </p:nvSpPr>
          <p:spPr bwMode="auto">
            <a:xfrm>
              <a:off x="5857" y="3585"/>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53 (3)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7">
              <a:extLst>
                <a:ext uri="{FF2B5EF4-FFF2-40B4-BE49-F238E27FC236}">
                  <a16:creationId xmlns:a16="http://schemas.microsoft.com/office/drawing/2014/main" id="{FD3F6D16-6FAB-8475-3ECB-71E8BC5D52B1}"/>
                </a:ext>
              </a:extLst>
            </p:cNvPr>
            <p:cNvSpPr>
              <a:spLocks noChangeArrowheads="1"/>
            </p:cNvSpPr>
            <p:nvPr/>
          </p:nvSpPr>
          <p:spPr bwMode="auto">
            <a:xfrm>
              <a:off x="3404" y="3709"/>
              <a:ext cx="1700"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Religious, Moral &amp; Philosophical Ed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8">
              <a:extLst>
                <a:ext uri="{FF2B5EF4-FFF2-40B4-BE49-F238E27FC236}">
                  <a16:creationId xmlns:a16="http://schemas.microsoft.com/office/drawing/2014/main" id="{43E1E1DD-8CCE-3C55-4D73-9614ACAE3633}"/>
                </a:ext>
              </a:extLst>
            </p:cNvPr>
            <p:cNvSpPr>
              <a:spLocks noChangeArrowheads="1"/>
            </p:cNvSpPr>
            <p:nvPr/>
          </p:nvSpPr>
          <p:spPr bwMode="auto">
            <a:xfrm>
              <a:off x="5857" y="3709"/>
              <a:ext cx="2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29 (1)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9">
              <a:extLst>
                <a:ext uri="{FF2B5EF4-FFF2-40B4-BE49-F238E27FC236}">
                  <a16:creationId xmlns:a16="http://schemas.microsoft.com/office/drawing/2014/main" id="{0373F9DE-9D7B-93D9-7BC8-C8E419F18540}"/>
                </a:ext>
              </a:extLst>
            </p:cNvPr>
            <p:cNvSpPr>
              <a:spLocks noChangeArrowheads="1"/>
            </p:cNvSpPr>
            <p:nvPr/>
          </p:nvSpPr>
          <p:spPr bwMode="auto">
            <a:xfrm>
              <a:off x="3970" y="3833"/>
              <a:ext cx="579"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Spanish (CfE)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0">
              <a:extLst>
                <a:ext uri="{FF2B5EF4-FFF2-40B4-BE49-F238E27FC236}">
                  <a16:creationId xmlns:a16="http://schemas.microsoft.com/office/drawing/2014/main" id="{376D2289-1704-AB65-A7CB-DE508643CFED}"/>
                </a:ext>
              </a:extLst>
            </p:cNvPr>
            <p:cNvSpPr>
              <a:spLocks noChangeArrowheads="1"/>
            </p:cNvSpPr>
            <p:nvPr/>
          </p:nvSpPr>
          <p:spPr bwMode="auto">
            <a:xfrm>
              <a:off x="5857" y="3833"/>
              <a:ext cx="22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0000"/>
                  </a:solidFill>
                  <a:latin typeface="Calibri" panose="020F0502020204030204" pitchFamily="34" charset="0"/>
                </a:rPr>
                <a:t>70</a:t>
              </a:r>
              <a:r>
                <a:rPr kumimoji="0" lang="en-US" altLang="en-US" sz="1200" b="0" i="0" u="none" strike="noStrike" cap="none" normalizeH="0" baseline="0" dirty="0">
                  <a:ln>
                    <a:noFill/>
                  </a:ln>
                  <a:solidFill>
                    <a:srgbClr val="000000"/>
                  </a:solidFill>
                  <a:effectLst/>
                  <a:latin typeface="Calibri" panose="020F0502020204030204" pitchFamily="34" charset="0"/>
                </a:rPr>
                <a:t> (3)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3" name="Rectangle 61">
              <a:extLst>
                <a:ext uri="{FF2B5EF4-FFF2-40B4-BE49-F238E27FC236}">
                  <a16:creationId xmlns:a16="http://schemas.microsoft.com/office/drawing/2014/main" id="{E52BE19A-27B9-05EC-56A9-7D311F29C328}"/>
                </a:ext>
              </a:extLst>
            </p:cNvPr>
            <p:cNvSpPr>
              <a:spLocks noChangeArrowheads="1"/>
            </p:cNvSpPr>
            <p:nvPr/>
          </p:nvSpPr>
          <p:spPr bwMode="auto">
            <a:xfrm>
              <a:off x="3213" y="471"/>
              <a:ext cx="5"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Rectangle 62">
              <a:extLst>
                <a:ext uri="{FF2B5EF4-FFF2-40B4-BE49-F238E27FC236}">
                  <a16:creationId xmlns:a16="http://schemas.microsoft.com/office/drawing/2014/main" id="{808001D5-7114-DECE-E42E-3E9249A4397F}"/>
                </a:ext>
              </a:extLst>
            </p:cNvPr>
            <p:cNvSpPr>
              <a:spLocks noChangeArrowheads="1"/>
            </p:cNvSpPr>
            <p:nvPr/>
          </p:nvSpPr>
          <p:spPr bwMode="auto">
            <a:xfrm>
              <a:off x="5264" y="471"/>
              <a:ext cx="5"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Line 63">
              <a:extLst>
                <a:ext uri="{FF2B5EF4-FFF2-40B4-BE49-F238E27FC236}">
                  <a16:creationId xmlns:a16="http://schemas.microsoft.com/office/drawing/2014/main" id="{CCCEFCE5-E8B4-6647-562A-A6018FA93D0B}"/>
                </a:ext>
              </a:extLst>
            </p:cNvPr>
            <p:cNvSpPr>
              <a:spLocks noChangeShapeType="1"/>
            </p:cNvSpPr>
            <p:nvPr/>
          </p:nvSpPr>
          <p:spPr bwMode="auto">
            <a:xfrm>
              <a:off x="3218" y="471"/>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 name="Rectangle 64">
              <a:extLst>
                <a:ext uri="{FF2B5EF4-FFF2-40B4-BE49-F238E27FC236}">
                  <a16:creationId xmlns:a16="http://schemas.microsoft.com/office/drawing/2014/main" id="{BF77FC6E-D2DD-C2C7-114A-24DFE4BE25A3}"/>
                </a:ext>
              </a:extLst>
            </p:cNvPr>
            <p:cNvSpPr>
              <a:spLocks noChangeArrowheads="1"/>
            </p:cNvSpPr>
            <p:nvPr/>
          </p:nvSpPr>
          <p:spPr bwMode="auto">
            <a:xfrm>
              <a:off x="3218" y="471"/>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Rectangle 65">
              <a:extLst>
                <a:ext uri="{FF2B5EF4-FFF2-40B4-BE49-F238E27FC236}">
                  <a16:creationId xmlns:a16="http://schemas.microsoft.com/office/drawing/2014/main" id="{1360FEB6-A049-12F1-8AC7-D72623A1F6AF}"/>
                </a:ext>
              </a:extLst>
            </p:cNvPr>
            <p:cNvSpPr>
              <a:spLocks noChangeArrowheads="1"/>
            </p:cNvSpPr>
            <p:nvPr/>
          </p:nvSpPr>
          <p:spPr bwMode="auto">
            <a:xfrm>
              <a:off x="6678" y="471"/>
              <a:ext cx="4"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Line 66">
              <a:extLst>
                <a:ext uri="{FF2B5EF4-FFF2-40B4-BE49-F238E27FC236}">
                  <a16:creationId xmlns:a16="http://schemas.microsoft.com/office/drawing/2014/main" id="{DDF9D6C9-DC31-4269-4088-4A7827D88ADC}"/>
                </a:ext>
              </a:extLst>
            </p:cNvPr>
            <p:cNvSpPr>
              <a:spLocks noChangeShapeType="1"/>
            </p:cNvSpPr>
            <p:nvPr/>
          </p:nvSpPr>
          <p:spPr bwMode="auto">
            <a:xfrm>
              <a:off x="3218" y="595"/>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 name="Rectangle 67">
              <a:extLst>
                <a:ext uri="{FF2B5EF4-FFF2-40B4-BE49-F238E27FC236}">
                  <a16:creationId xmlns:a16="http://schemas.microsoft.com/office/drawing/2014/main" id="{4D0AB37E-C3D3-1C4C-E59B-B1561519A40E}"/>
                </a:ext>
              </a:extLst>
            </p:cNvPr>
            <p:cNvSpPr>
              <a:spLocks noChangeArrowheads="1"/>
            </p:cNvSpPr>
            <p:nvPr/>
          </p:nvSpPr>
          <p:spPr bwMode="auto">
            <a:xfrm>
              <a:off x="3218" y="595"/>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Line 68">
              <a:extLst>
                <a:ext uri="{FF2B5EF4-FFF2-40B4-BE49-F238E27FC236}">
                  <a16:creationId xmlns:a16="http://schemas.microsoft.com/office/drawing/2014/main" id="{0440F5DE-36CC-2EF0-6709-934F9452341B}"/>
                </a:ext>
              </a:extLst>
            </p:cNvPr>
            <p:cNvSpPr>
              <a:spLocks noChangeShapeType="1"/>
            </p:cNvSpPr>
            <p:nvPr/>
          </p:nvSpPr>
          <p:spPr bwMode="auto">
            <a:xfrm>
              <a:off x="3218" y="719"/>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 name="Rectangle 69">
              <a:extLst>
                <a:ext uri="{FF2B5EF4-FFF2-40B4-BE49-F238E27FC236}">
                  <a16:creationId xmlns:a16="http://schemas.microsoft.com/office/drawing/2014/main" id="{6B65F912-0CFB-6633-04A1-13EC42B4BF6E}"/>
                </a:ext>
              </a:extLst>
            </p:cNvPr>
            <p:cNvSpPr>
              <a:spLocks noChangeArrowheads="1"/>
            </p:cNvSpPr>
            <p:nvPr/>
          </p:nvSpPr>
          <p:spPr bwMode="auto">
            <a:xfrm>
              <a:off x="3218" y="719"/>
              <a:ext cx="34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Line 70">
              <a:extLst>
                <a:ext uri="{FF2B5EF4-FFF2-40B4-BE49-F238E27FC236}">
                  <a16:creationId xmlns:a16="http://schemas.microsoft.com/office/drawing/2014/main" id="{2D178A52-757A-BEA0-703E-0AC6FA84A92A}"/>
                </a:ext>
              </a:extLst>
            </p:cNvPr>
            <p:cNvSpPr>
              <a:spLocks noChangeShapeType="1"/>
            </p:cNvSpPr>
            <p:nvPr/>
          </p:nvSpPr>
          <p:spPr bwMode="auto">
            <a:xfrm>
              <a:off x="3218" y="844"/>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 name="Rectangle 71">
              <a:extLst>
                <a:ext uri="{FF2B5EF4-FFF2-40B4-BE49-F238E27FC236}">
                  <a16:creationId xmlns:a16="http://schemas.microsoft.com/office/drawing/2014/main" id="{2CFC5E0F-DAE4-0A23-B552-27D3DE521FA4}"/>
                </a:ext>
              </a:extLst>
            </p:cNvPr>
            <p:cNvSpPr>
              <a:spLocks noChangeArrowheads="1"/>
            </p:cNvSpPr>
            <p:nvPr/>
          </p:nvSpPr>
          <p:spPr bwMode="auto">
            <a:xfrm>
              <a:off x="3218" y="844"/>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Line 72">
              <a:extLst>
                <a:ext uri="{FF2B5EF4-FFF2-40B4-BE49-F238E27FC236}">
                  <a16:creationId xmlns:a16="http://schemas.microsoft.com/office/drawing/2014/main" id="{AAE1DDE9-BDD0-F3D8-9F9A-693049966F52}"/>
                </a:ext>
              </a:extLst>
            </p:cNvPr>
            <p:cNvSpPr>
              <a:spLocks noChangeShapeType="1"/>
            </p:cNvSpPr>
            <p:nvPr/>
          </p:nvSpPr>
          <p:spPr bwMode="auto">
            <a:xfrm>
              <a:off x="3218" y="968"/>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5" name="Rectangle 73">
              <a:extLst>
                <a:ext uri="{FF2B5EF4-FFF2-40B4-BE49-F238E27FC236}">
                  <a16:creationId xmlns:a16="http://schemas.microsoft.com/office/drawing/2014/main" id="{D706FC5D-77F0-5C18-F143-E5C8921B5C85}"/>
                </a:ext>
              </a:extLst>
            </p:cNvPr>
            <p:cNvSpPr>
              <a:spLocks noChangeArrowheads="1"/>
            </p:cNvSpPr>
            <p:nvPr/>
          </p:nvSpPr>
          <p:spPr bwMode="auto">
            <a:xfrm>
              <a:off x="3218" y="968"/>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Line 74">
              <a:extLst>
                <a:ext uri="{FF2B5EF4-FFF2-40B4-BE49-F238E27FC236}">
                  <a16:creationId xmlns:a16="http://schemas.microsoft.com/office/drawing/2014/main" id="{7D2FFCB3-2FD7-4072-B277-0AEB7DC836AC}"/>
                </a:ext>
              </a:extLst>
            </p:cNvPr>
            <p:cNvSpPr>
              <a:spLocks noChangeShapeType="1"/>
            </p:cNvSpPr>
            <p:nvPr/>
          </p:nvSpPr>
          <p:spPr bwMode="auto">
            <a:xfrm>
              <a:off x="3218" y="1092"/>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7" name="Rectangle 75">
              <a:extLst>
                <a:ext uri="{FF2B5EF4-FFF2-40B4-BE49-F238E27FC236}">
                  <a16:creationId xmlns:a16="http://schemas.microsoft.com/office/drawing/2014/main" id="{F9979C11-DCAC-542E-C303-236EEE7690F5}"/>
                </a:ext>
              </a:extLst>
            </p:cNvPr>
            <p:cNvSpPr>
              <a:spLocks noChangeArrowheads="1"/>
            </p:cNvSpPr>
            <p:nvPr/>
          </p:nvSpPr>
          <p:spPr bwMode="auto">
            <a:xfrm>
              <a:off x="3218" y="1092"/>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Line 76">
              <a:extLst>
                <a:ext uri="{FF2B5EF4-FFF2-40B4-BE49-F238E27FC236}">
                  <a16:creationId xmlns:a16="http://schemas.microsoft.com/office/drawing/2014/main" id="{E57160F0-A0A3-AAF3-BFF8-C4B803585FE6}"/>
                </a:ext>
              </a:extLst>
            </p:cNvPr>
            <p:cNvSpPr>
              <a:spLocks noChangeShapeType="1"/>
            </p:cNvSpPr>
            <p:nvPr/>
          </p:nvSpPr>
          <p:spPr bwMode="auto">
            <a:xfrm>
              <a:off x="3218" y="1216"/>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9" name="Rectangle 77">
              <a:extLst>
                <a:ext uri="{FF2B5EF4-FFF2-40B4-BE49-F238E27FC236}">
                  <a16:creationId xmlns:a16="http://schemas.microsoft.com/office/drawing/2014/main" id="{BBA76033-9A5F-F6BE-38F7-4D984F0153B1}"/>
                </a:ext>
              </a:extLst>
            </p:cNvPr>
            <p:cNvSpPr>
              <a:spLocks noChangeArrowheads="1"/>
            </p:cNvSpPr>
            <p:nvPr/>
          </p:nvSpPr>
          <p:spPr bwMode="auto">
            <a:xfrm>
              <a:off x="3218" y="1216"/>
              <a:ext cx="34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Line 78">
              <a:extLst>
                <a:ext uri="{FF2B5EF4-FFF2-40B4-BE49-F238E27FC236}">
                  <a16:creationId xmlns:a16="http://schemas.microsoft.com/office/drawing/2014/main" id="{77A8513E-3CA4-7E23-F241-BED8202B47E7}"/>
                </a:ext>
              </a:extLst>
            </p:cNvPr>
            <p:cNvSpPr>
              <a:spLocks noChangeShapeType="1"/>
            </p:cNvSpPr>
            <p:nvPr/>
          </p:nvSpPr>
          <p:spPr bwMode="auto">
            <a:xfrm>
              <a:off x="3218" y="1340"/>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Rectangle 79">
              <a:extLst>
                <a:ext uri="{FF2B5EF4-FFF2-40B4-BE49-F238E27FC236}">
                  <a16:creationId xmlns:a16="http://schemas.microsoft.com/office/drawing/2014/main" id="{13F0C042-1931-B3E5-5E39-7CCCD847A51E}"/>
                </a:ext>
              </a:extLst>
            </p:cNvPr>
            <p:cNvSpPr>
              <a:spLocks noChangeArrowheads="1"/>
            </p:cNvSpPr>
            <p:nvPr/>
          </p:nvSpPr>
          <p:spPr bwMode="auto">
            <a:xfrm>
              <a:off x="3218" y="1340"/>
              <a:ext cx="34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Line 80">
              <a:extLst>
                <a:ext uri="{FF2B5EF4-FFF2-40B4-BE49-F238E27FC236}">
                  <a16:creationId xmlns:a16="http://schemas.microsoft.com/office/drawing/2014/main" id="{812EBF09-A6A3-110D-8C7D-507F8DA79EC6}"/>
                </a:ext>
              </a:extLst>
            </p:cNvPr>
            <p:cNvSpPr>
              <a:spLocks noChangeShapeType="1"/>
            </p:cNvSpPr>
            <p:nvPr/>
          </p:nvSpPr>
          <p:spPr bwMode="auto">
            <a:xfrm>
              <a:off x="3218" y="1465"/>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3" name="Rectangle 81">
              <a:extLst>
                <a:ext uri="{FF2B5EF4-FFF2-40B4-BE49-F238E27FC236}">
                  <a16:creationId xmlns:a16="http://schemas.microsoft.com/office/drawing/2014/main" id="{82FDF2A1-DF08-A556-7074-0EB8F3C122B6}"/>
                </a:ext>
              </a:extLst>
            </p:cNvPr>
            <p:cNvSpPr>
              <a:spLocks noChangeArrowheads="1"/>
            </p:cNvSpPr>
            <p:nvPr/>
          </p:nvSpPr>
          <p:spPr bwMode="auto">
            <a:xfrm>
              <a:off x="3218" y="1465"/>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Line 82">
              <a:extLst>
                <a:ext uri="{FF2B5EF4-FFF2-40B4-BE49-F238E27FC236}">
                  <a16:creationId xmlns:a16="http://schemas.microsoft.com/office/drawing/2014/main" id="{11156E81-AE57-F3A9-3744-40928DEDAA85}"/>
                </a:ext>
              </a:extLst>
            </p:cNvPr>
            <p:cNvSpPr>
              <a:spLocks noChangeShapeType="1"/>
            </p:cNvSpPr>
            <p:nvPr/>
          </p:nvSpPr>
          <p:spPr bwMode="auto">
            <a:xfrm>
              <a:off x="3218" y="1589"/>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5" name="Rectangle 83">
              <a:extLst>
                <a:ext uri="{FF2B5EF4-FFF2-40B4-BE49-F238E27FC236}">
                  <a16:creationId xmlns:a16="http://schemas.microsoft.com/office/drawing/2014/main" id="{4068EA25-09AF-9854-5767-FED4DEE2D161}"/>
                </a:ext>
              </a:extLst>
            </p:cNvPr>
            <p:cNvSpPr>
              <a:spLocks noChangeArrowheads="1"/>
            </p:cNvSpPr>
            <p:nvPr/>
          </p:nvSpPr>
          <p:spPr bwMode="auto">
            <a:xfrm>
              <a:off x="3218" y="1589"/>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Line 84">
              <a:extLst>
                <a:ext uri="{FF2B5EF4-FFF2-40B4-BE49-F238E27FC236}">
                  <a16:creationId xmlns:a16="http://schemas.microsoft.com/office/drawing/2014/main" id="{E7355CC1-47AA-9F28-98CA-39E695A50989}"/>
                </a:ext>
              </a:extLst>
            </p:cNvPr>
            <p:cNvSpPr>
              <a:spLocks noChangeShapeType="1"/>
            </p:cNvSpPr>
            <p:nvPr/>
          </p:nvSpPr>
          <p:spPr bwMode="auto">
            <a:xfrm>
              <a:off x="3218" y="1713"/>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7" name="Rectangle 85">
              <a:extLst>
                <a:ext uri="{FF2B5EF4-FFF2-40B4-BE49-F238E27FC236}">
                  <a16:creationId xmlns:a16="http://schemas.microsoft.com/office/drawing/2014/main" id="{00DE3882-65B4-64A4-F3FA-6768FDC53623}"/>
                </a:ext>
              </a:extLst>
            </p:cNvPr>
            <p:cNvSpPr>
              <a:spLocks noChangeArrowheads="1"/>
            </p:cNvSpPr>
            <p:nvPr/>
          </p:nvSpPr>
          <p:spPr bwMode="auto">
            <a:xfrm>
              <a:off x="3218" y="1713"/>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Line 86">
              <a:extLst>
                <a:ext uri="{FF2B5EF4-FFF2-40B4-BE49-F238E27FC236}">
                  <a16:creationId xmlns:a16="http://schemas.microsoft.com/office/drawing/2014/main" id="{353CF9E8-4FC0-A661-D8FB-DDD51F97EB8A}"/>
                </a:ext>
              </a:extLst>
            </p:cNvPr>
            <p:cNvSpPr>
              <a:spLocks noChangeShapeType="1"/>
            </p:cNvSpPr>
            <p:nvPr/>
          </p:nvSpPr>
          <p:spPr bwMode="auto">
            <a:xfrm>
              <a:off x="3218" y="1837"/>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9" name="Rectangle 87">
              <a:extLst>
                <a:ext uri="{FF2B5EF4-FFF2-40B4-BE49-F238E27FC236}">
                  <a16:creationId xmlns:a16="http://schemas.microsoft.com/office/drawing/2014/main" id="{2D4A333A-FF65-768C-8686-686A9C35FB4D}"/>
                </a:ext>
              </a:extLst>
            </p:cNvPr>
            <p:cNvSpPr>
              <a:spLocks noChangeArrowheads="1"/>
            </p:cNvSpPr>
            <p:nvPr/>
          </p:nvSpPr>
          <p:spPr bwMode="auto">
            <a:xfrm>
              <a:off x="3218" y="1837"/>
              <a:ext cx="34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Line 88">
              <a:extLst>
                <a:ext uri="{FF2B5EF4-FFF2-40B4-BE49-F238E27FC236}">
                  <a16:creationId xmlns:a16="http://schemas.microsoft.com/office/drawing/2014/main" id="{885EC767-785A-45B4-0060-7C28D0418147}"/>
                </a:ext>
              </a:extLst>
            </p:cNvPr>
            <p:cNvSpPr>
              <a:spLocks noChangeShapeType="1"/>
            </p:cNvSpPr>
            <p:nvPr/>
          </p:nvSpPr>
          <p:spPr bwMode="auto">
            <a:xfrm>
              <a:off x="3218" y="1961"/>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1" name="Rectangle 89">
              <a:extLst>
                <a:ext uri="{FF2B5EF4-FFF2-40B4-BE49-F238E27FC236}">
                  <a16:creationId xmlns:a16="http://schemas.microsoft.com/office/drawing/2014/main" id="{3EC3DB8F-2682-7A60-F54A-72A452135E16}"/>
                </a:ext>
              </a:extLst>
            </p:cNvPr>
            <p:cNvSpPr>
              <a:spLocks noChangeArrowheads="1"/>
            </p:cNvSpPr>
            <p:nvPr/>
          </p:nvSpPr>
          <p:spPr bwMode="auto">
            <a:xfrm>
              <a:off x="3218" y="1961"/>
              <a:ext cx="34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Line 90">
              <a:extLst>
                <a:ext uri="{FF2B5EF4-FFF2-40B4-BE49-F238E27FC236}">
                  <a16:creationId xmlns:a16="http://schemas.microsoft.com/office/drawing/2014/main" id="{0394C98E-12A4-6AF3-909D-DB3CD222987F}"/>
                </a:ext>
              </a:extLst>
            </p:cNvPr>
            <p:cNvSpPr>
              <a:spLocks noChangeShapeType="1"/>
            </p:cNvSpPr>
            <p:nvPr/>
          </p:nvSpPr>
          <p:spPr bwMode="auto">
            <a:xfrm>
              <a:off x="3218" y="2086"/>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3" name="Rectangle 91">
              <a:extLst>
                <a:ext uri="{FF2B5EF4-FFF2-40B4-BE49-F238E27FC236}">
                  <a16:creationId xmlns:a16="http://schemas.microsoft.com/office/drawing/2014/main" id="{E32D8FE7-7615-7E8F-C36B-882DF80B7795}"/>
                </a:ext>
              </a:extLst>
            </p:cNvPr>
            <p:cNvSpPr>
              <a:spLocks noChangeArrowheads="1"/>
            </p:cNvSpPr>
            <p:nvPr/>
          </p:nvSpPr>
          <p:spPr bwMode="auto">
            <a:xfrm>
              <a:off x="3218" y="2086"/>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Line 92">
              <a:extLst>
                <a:ext uri="{FF2B5EF4-FFF2-40B4-BE49-F238E27FC236}">
                  <a16:creationId xmlns:a16="http://schemas.microsoft.com/office/drawing/2014/main" id="{27901015-C34A-773E-919E-3826A939E9E9}"/>
                </a:ext>
              </a:extLst>
            </p:cNvPr>
            <p:cNvSpPr>
              <a:spLocks noChangeShapeType="1"/>
            </p:cNvSpPr>
            <p:nvPr/>
          </p:nvSpPr>
          <p:spPr bwMode="auto">
            <a:xfrm>
              <a:off x="3218" y="2210"/>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5" name="Rectangle 93">
              <a:extLst>
                <a:ext uri="{FF2B5EF4-FFF2-40B4-BE49-F238E27FC236}">
                  <a16:creationId xmlns:a16="http://schemas.microsoft.com/office/drawing/2014/main" id="{4538640D-441C-C1DE-99D6-61F1DFAF85BB}"/>
                </a:ext>
              </a:extLst>
            </p:cNvPr>
            <p:cNvSpPr>
              <a:spLocks noChangeArrowheads="1"/>
            </p:cNvSpPr>
            <p:nvPr/>
          </p:nvSpPr>
          <p:spPr bwMode="auto">
            <a:xfrm>
              <a:off x="3218" y="2210"/>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Line 94">
              <a:extLst>
                <a:ext uri="{FF2B5EF4-FFF2-40B4-BE49-F238E27FC236}">
                  <a16:creationId xmlns:a16="http://schemas.microsoft.com/office/drawing/2014/main" id="{42E8007E-99B9-8C0E-9D4A-D20CC8E4D164}"/>
                </a:ext>
              </a:extLst>
            </p:cNvPr>
            <p:cNvSpPr>
              <a:spLocks noChangeShapeType="1"/>
            </p:cNvSpPr>
            <p:nvPr/>
          </p:nvSpPr>
          <p:spPr bwMode="auto">
            <a:xfrm>
              <a:off x="3218" y="2334"/>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7" name="Rectangle 95">
              <a:extLst>
                <a:ext uri="{FF2B5EF4-FFF2-40B4-BE49-F238E27FC236}">
                  <a16:creationId xmlns:a16="http://schemas.microsoft.com/office/drawing/2014/main" id="{8D5B039E-6FC2-B95B-F64D-D3E33CC7A0FC}"/>
                </a:ext>
              </a:extLst>
            </p:cNvPr>
            <p:cNvSpPr>
              <a:spLocks noChangeArrowheads="1"/>
            </p:cNvSpPr>
            <p:nvPr/>
          </p:nvSpPr>
          <p:spPr bwMode="auto">
            <a:xfrm>
              <a:off x="3218" y="2334"/>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Line 96">
              <a:extLst>
                <a:ext uri="{FF2B5EF4-FFF2-40B4-BE49-F238E27FC236}">
                  <a16:creationId xmlns:a16="http://schemas.microsoft.com/office/drawing/2014/main" id="{78E311AD-6477-747A-42D1-F1866201DAFE}"/>
                </a:ext>
              </a:extLst>
            </p:cNvPr>
            <p:cNvSpPr>
              <a:spLocks noChangeShapeType="1"/>
            </p:cNvSpPr>
            <p:nvPr/>
          </p:nvSpPr>
          <p:spPr bwMode="auto">
            <a:xfrm>
              <a:off x="3218" y="2458"/>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9" name="Rectangle 97">
              <a:extLst>
                <a:ext uri="{FF2B5EF4-FFF2-40B4-BE49-F238E27FC236}">
                  <a16:creationId xmlns:a16="http://schemas.microsoft.com/office/drawing/2014/main" id="{FF03DF53-2121-3572-6D28-B7AA81DEAA85}"/>
                </a:ext>
              </a:extLst>
            </p:cNvPr>
            <p:cNvSpPr>
              <a:spLocks noChangeArrowheads="1"/>
            </p:cNvSpPr>
            <p:nvPr/>
          </p:nvSpPr>
          <p:spPr bwMode="auto">
            <a:xfrm>
              <a:off x="3218" y="2458"/>
              <a:ext cx="34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Line 98">
              <a:extLst>
                <a:ext uri="{FF2B5EF4-FFF2-40B4-BE49-F238E27FC236}">
                  <a16:creationId xmlns:a16="http://schemas.microsoft.com/office/drawing/2014/main" id="{6AC4D7DD-D704-05DB-6C6D-AEA17629627B}"/>
                </a:ext>
              </a:extLst>
            </p:cNvPr>
            <p:cNvSpPr>
              <a:spLocks noChangeShapeType="1"/>
            </p:cNvSpPr>
            <p:nvPr/>
          </p:nvSpPr>
          <p:spPr bwMode="auto">
            <a:xfrm>
              <a:off x="3218" y="2583"/>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Rectangle 99">
              <a:extLst>
                <a:ext uri="{FF2B5EF4-FFF2-40B4-BE49-F238E27FC236}">
                  <a16:creationId xmlns:a16="http://schemas.microsoft.com/office/drawing/2014/main" id="{9A4FCE45-E2EE-5314-53BB-DA6DD35E9F72}"/>
                </a:ext>
              </a:extLst>
            </p:cNvPr>
            <p:cNvSpPr>
              <a:spLocks noChangeArrowheads="1"/>
            </p:cNvSpPr>
            <p:nvPr/>
          </p:nvSpPr>
          <p:spPr bwMode="auto">
            <a:xfrm>
              <a:off x="3218" y="2583"/>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Line 100">
              <a:extLst>
                <a:ext uri="{FF2B5EF4-FFF2-40B4-BE49-F238E27FC236}">
                  <a16:creationId xmlns:a16="http://schemas.microsoft.com/office/drawing/2014/main" id="{F232C06D-D103-25A7-C6A5-9FD5A0EA3033}"/>
                </a:ext>
              </a:extLst>
            </p:cNvPr>
            <p:cNvSpPr>
              <a:spLocks noChangeShapeType="1"/>
            </p:cNvSpPr>
            <p:nvPr/>
          </p:nvSpPr>
          <p:spPr bwMode="auto">
            <a:xfrm>
              <a:off x="3218" y="2707"/>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Rectangle 101">
              <a:extLst>
                <a:ext uri="{FF2B5EF4-FFF2-40B4-BE49-F238E27FC236}">
                  <a16:creationId xmlns:a16="http://schemas.microsoft.com/office/drawing/2014/main" id="{65A3A46F-D3E7-8C4D-EC31-414AFCAED92C}"/>
                </a:ext>
              </a:extLst>
            </p:cNvPr>
            <p:cNvSpPr>
              <a:spLocks noChangeArrowheads="1"/>
            </p:cNvSpPr>
            <p:nvPr/>
          </p:nvSpPr>
          <p:spPr bwMode="auto">
            <a:xfrm>
              <a:off x="3218" y="2707"/>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Line 102">
              <a:extLst>
                <a:ext uri="{FF2B5EF4-FFF2-40B4-BE49-F238E27FC236}">
                  <a16:creationId xmlns:a16="http://schemas.microsoft.com/office/drawing/2014/main" id="{A9D0D7BE-6451-A0C1-3B11-0F777124FCDC}"/>
                </a:ext>
              </a:extLst>
            </p:cNvPr>
            <p:cNvSpPr>
              <a:spLocks noChangeShapeType="1"/>
            </p:cNvSpPr>
            <p:nvPr/>
          </p:nvSpPr>
          <p:spPr bwMode="auto">
            <a:xfrm>
              <a:off x="3218" y="2831"/>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5" name="Rectangle 103">
              <a:extLst>
                <a:ext uri="{FF2B5EF4-FFF2-40B4-BE49-F238E27FC236}">
                  <a16:creationId xmlns:a16="http://schemas.microsoft.com/office/drawing/2014/main" id="{D3BD26D2-9EB4-94A2-6480-5CC99A848EDA}"/>
                </a:ext>
              </a:extLst>
            </p:cNvPr>
            <p:cNvSpPr>
              <a:spLocks noChangeArrowheads="1"/>
            </p:cNvSpPr>
            <p:nvPr/>
          </p:nvSpPr>
          <p:spPr bwMode="auto">
            <a:xfrm>
              <a:off x="3218" y="2831"/>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Line 104">
              <a:extLst>
                <a:ext uri="{FF2B5EF4-FFF2-40B4-BE49-F238E27FC236}">
                  <a16:creationId xmlns:a16="http://schemas.microsoft.com/office/drawing/2014/main" id="{5BCE4AEE-E7B6-E96A-500E-B86D1421C2B7}"/>
                </a:ext>
              </a:extLst>
            </p:cNvPr>
            <p:cNvSpPr>
              <a:spLocks noChangeShapeType="1"/>
            </p:cNvSpPr>
            <p:nvPr/>
          </p:nvSpPr>
          <p:spPr bwMode="auto">
            <a:xfrm>
              <a:off x="3218" y="2955"/>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7" name="Rectangle 105">
              <a:extLst>
                <a:ext uri="{FF2B5EF4-FFF2-40B4-BE49-F238E27FC236}">
                  <a16:creationId xmlns:a16="http://schemas.microsoft.com/office/drawing/2014/main" id="{B8C9B5A3-B622-FCB9-E8BF-F531318996AC}"/>
                </a:ext>
              </a:extLst>
            </p:cNvPr>
            <p:cNvSpPr>
              <a:spLocks noChangeArrowheads="1"/>
            </p:cNvSpPr>
            <p:nvPr/>
          </p:nvSpPr>
          <p:spPr bwMode="auto">
            <a:xfrm>
              <a:off x="3218" y="2955"/>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Line 106">
              <a:extLst>
                <a:ext uri="{FF2B5EF4-FFF2-40B4-BE49-F238E27FC236}">
                  <a16:creationId xmlns:a16="http://schemas.microsoft.com/office/drawing/2014/main" id="{1FED19BE-9D56-04FB-9CA1-1840510992CC}"/>
                </a:ext>
              </a:extLst>
            </p:cNvPr>
            <p:cNvSpPr>
              <a:spLocks noChangeShapeType="1"/>
            </p:cNvSpPr>
            <p:nvPr/>
          </p:nvSpPr>
          <p:spPr bwMode="auto">
            <a:xfrm>
              <a:off x="3218" y="3079"/>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9" name="Rectangle 107">
              <a:extLst>
                <a:ext uri="{FF2B5EF4-FFF2-40B4-BE49-F238E27FC236}">
                  <a16:creationId xmlns:a16="http://schemas.microsoft.com/office/drawing/2014/main" id="{8B28F934-2F7E-A25A-3DC7-4A0DA1961F8E}"/>
                </a:ext>
              </a:extLst>
            </p:cNvPr>
            <p:cNvSpPr>
              <a:spLocks noChangeArrowheads="1"/>
            </p:cNvSpPr>
            <p:nvPr/>
          </p:nvSpPr>
          <p:spPr bwMode="auto">
            <a:xfrm>
              <a:off x="3218" y="3079"/>
              <a:ext cx="34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Line 108">
              <a:extLst>
                <a:ext uri="{FF2B5EF4-FFF2-40B4-BE49-F238E27FC236}">
                  <a16:creationId xmlns:a16="http://schemas.microsoft.com/office/drawing/2014/main" id="{5F50854C-EA7D-02D2-622F-7734F8177F61}"/>
                </a:ext>
              </a:extLst>
            </p:cNvPr>
            <p:cNvSpPr>
              <a:spLocks noChangeShapeType="1"/>
            </p:cNvSpPr>
            <p:nvPr/>
          </p:nvSpPr>
          <p:spPr bwMode="auto">
            <a:xfrm>
              <a:off x="3218" y="3204"/>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1" name="Rectangle 109">
              <a:extLst>
                <a:ext uri="{FF2B5EF4-FFF2-40B4-BE49-F238E27FC236}">
                  <a16:creationId xmlns:a16="http://schemas.microsoft.com/office/drawing/2014/main" id="{6BFAD7FF-6B7E-781E-DA1A-92D6B4436F9A}"/>
                </a:ext>
              </a:extLst>
            </p:cNvPr>
            <p:cNvSpPr>
              <a:spLocks noChangeArrowheads="1"/>
            </p:cNvSpPr>
            <p:nvPr/>
          </p:nvSpPr>
          <p:spPr bwMode="auto">
            <a:xfrm>
              <a:off x="3218" y="3204"/>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Line 110">
              <a:extLst>
                <a:ext uri="{FF2B5EF4-FFF2-40B4-BE49-F238E27FC236}">
                  <a16:creationId xmlns:a16="http://schemas.microsoft.com/office/drawing/2014/main" id="{4227A03B-B2B2-710F-A417-1AEA4D5E2BBF}"/>
                </a:ext>
              </a:extLst>
            </p:cNvPr>
            <p:cNvSpPr>
              <a:spLocks noChangeShapeType="1"/>
            </p:cNvSpPr>
            <p:nvPr/>
          </p:nvSpPr>
          <p:spPr bwMode="auto">
            <a:xfrm>
              <a:off x="3218" y="3328"/>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3" name="Rectangle 111">
              <a:extLst>
                <a:ext uri="{FF2B5EF4-FFF2-40B4-BE49-F238E27FC236}">
                  <a16:creationId xmlns:a16="http://schemas.microsoft.com/office/drawing/2014/main" id="{66B57B83-FCAA-FC1F-3491-1551251ABA09}"/>
                </a:ext>
              </a:extLst>
            </p:cNvPr>
            <p:cNvSpPr>
              <a:spLocks noChangeArrowheads="1"/>
            </p:cNvSpPr>
            <p:nvPr/>
          </p:nvSpPr>
          <p:spPr bwMode="auto">
            <a:xfrm>
              <a:off x="3218" y="3328"/>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Line 112">
              <a:extLst>
                <a:ext uri="{FF2B5EF4-FFF2-40B4-BE49-F238E27FC236}">
                  <a16:creationId xmlns:a16="http://schemas.microsoft.com/office/drawing/2014/main" id="{D2D8EF0D-31FA-61CC-6C7B-A7477E60EFF4}"/>
                </a:ext>
              </a:extLst>
            </p:cNvPr>
            <p:cNvSpPr>
              <a:spLocks noChangeShapeType="1"/>
            </p:cNvSpPr>
            <p:nvPr/>
          </p:nvSpPr>
          <p:spPr bwMode="auto">
            <a:xfrm>
              <a:off x="3218" y="3452"/>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Rectangle 113">
              <a:extLst>
                <a:ext uri="{FF2B5EF4-FFF2-40B4-BE49-F238E27FC236}">
                  <a16:creationId xmlns:a16="http://schemas.microsoft.com/office/drawing/2014/main" id="{A732B78A-06B2-3623-3119-788C34A5E86D}"/>
                </a:ext>
              </a:extLst>
            </p:cNvPr>
            <p:cNvSpPr>
              <a:spLocks noChangeArrowheads="1"/>
            </p:cNvSpPr>
            <p:nvPr/>
          </p:nvSpPr>
          <p:spPr bwMode="auto">
            <a:xfrm>
              <a:off x="3218" y="3452"/>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Line 114">
              <a:extLst>
                <a:ext uri="{FF2B5EF4-FFF2-40B4-BE49-F238E27FC236}">
                  <a16:creationId xmlns:a16="http://schemas.microsoft.com/office/drawing/2014/main" id="{314DD373-A52F-7FC8-EEF2-0BFD621F0AC0}"/>
                </a:ext>
              </a:extLst>
            </p:cNvPr>
            <p:cNvSpPr>
              <a:spLocks noChangeShapeType="1"/>
            </p:cNvSpPr>
            <p:nvPr/>
          </p:nvSpPr>
          <p:spPr bwMode="auto">
            <a:xfrm>
              <a:off x="3218" y="3576"/>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Rectangle 115">
              <a:extLst>
                <a:ext uri="{FF2B5EF4-FFF2-40B4-BE49-F238E27FC236}">
                  <a16:creationId xmlns:a16="http://schemas.microsoft.com/office/drawing/2014/main" id="{7E6EEC8A-CBC2-E62F-5EFF-79BD8EC70EC3}"/>
                </a:ext>
              </a:extLst>
            </p:cNvPr>
            <p:cNvSpPr>
              <a:spLocks noChangeArrowheads="1"/>
            </p:cNvSpPr>
            <p:nvPr/>
          </p:nvSpPr>
          <p:spPr bwMode="auto">
            <a:xfrm>
              <a:off x="3218" y="3576"/>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Line 116">
              <a:extLst>
                <a:ext uri="{FF2B5EF4-FFF2-40B4-BE49-F238E27FC236}">
                  <a16:creationId xmlns:a16="http://schemas.microsoft.com/office/drawing/2014/main" id="{030761E1-A2B0-FBCA-3471-36E6CE55FD74}"/>
                </a:ext>
              </a:extLst>
            </p:cNvPr>
            <p:cNvSpPr>
              <a:spLocks noChangeShapeType="1"/>
            </p:cNvSpPr>
            <p:nvPr/>
          </p:nvSpPr>
          <p:spPr bwMode="auto">
            <a:xfrm>
              <a:off x="3218" y="3700"/>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Rectangle 117">
              <a:extLst>
                <a:ext uri="{FF2B5EF4-FFF2-40B4-BE49-F238E27FC236}">
                  <a16:creationId xmlns:a16="http://schemas.microsoft.com/office/drawing/2014/main" id="{6AC989ED-6BD4-F612-6051-B7294FF4D7DD}"/>
                </a:ext>
              </a:extLst>
            </p:cNvPr>
            <p:cNvSpPr>
              <a:spLocks noChangeArrowheads="1"/>
            </p:cNvSpPr>
            <p:nvPr/>
          </p:nvSpPr>
          <p:spPr bwMode="auto">
            <a:xfrm>
              <a:off x="3218" y="3700"/>
              <a:ext cx="34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Line 118">
              <a:extLst>
                <a:ext uri="{FF2B5EF4-FFF2-40B4-BE49-F238E27FC236}">
                  <a16:creationId xmlns:a16="http://schemas.microsoft.com/office/drawing/2014/main" id="{68243268-AE3A-2243-199B-DDF31E129563}"/>
                </a:ext>
              </a:extLst>
            </p:cNvPr>
            <p:cNvSpPr>
              <a:spLocks noChangeShapeType="1"/>
            </p:cNvSpPr>
            <p:nvPr/>
          </p:nvSpPr>
          <p:spPr bwMode="auto">
            <a:xfrm>
              <a:off x="3218" y="3825"/>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Rectangle 119">
              <a:extLst>
                <a:ext uri="{FF2B5EF4-FFF2-40B4-BE49-F238E27FC236}">
                  <a16:creationId xmlns:a16="http://schemas.microsoft.com/office/drawing/2014/main" id="{6A7FCD62-B025-2DB6-BC1C-F0162BEAB3C3}"/>
                </a:ext>
              </a:extLst>
            </p:cNvPr>
            <p:cNvSpPr>
              <a:spLocks noChangeArrowheads="1"/>
            </p:cNvSpPr>
            <p:nvPr/>
          </p:nvSpPr>
          <p:spPr bwMode="auto">
            <a:xfrm>
              <a:off x="3218" y="3825"/>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Line 120">
              <a:extLst>
                <a:ext uri="{FF2B5EF4-FFF2-40B4-BE49-F238E27FC236}">
                  <a16:creationId xmlns:a16="http://schemas.microsoft.com/office/drawing/2014/main" id="{CA3433F8-D15C-0BDA-6938-DFE2FED7C794}"/>
                </a:ext>
              </a:extLst>
            </p:cNvPr>
            <p:cNvSpPr>
              <a:spLocks noChangeShapeType="1"/>
            </p:cNvSpPr>
            <p:nvPr/>
          </p:nvSpPr>
          <p:spPr bwMode="auto">
            <a:xfrm>
              <a:off x="3213" y="471"/>
              <a:ext cx="0" cy="348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Rectangle 121">
              <a:extLst>
                <a:ext uri="{FF2B5EF4-FFF2-40B4-BE49-F238E27FC236}">
                  <a16:creationId xmlns:a16="http://schemas.microsoft.com/office/drawing/2014/main" id="{0F1B1344-340E-A934-C12B-8D78E41D8FA2}"/>
                </a:ext>
              </a:extLst>
            </p:cNvPr>
            <p:cNvSpPr>
              <a:spLocks noChangeArrowheads="1"/>
            </p:cNvSpPr>
            <p:nvPr/>
          </p:nvSpPr>
          <p:spPr bwMode="auto">
            <a:xfrm>
              <a:off x="3213" y="471"/>
              <a:ext cx="5" cy="348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Line 122">
              <a:extLst>
                <a:ext uri="{FF2B5EF4-FFF2-40B4-BE49-F238E27FC236}">
                  <a16:creationId xmlns:a16="http://schemas.microsoft.com/office/drawing/2014/main" id="{E0DC44CA-D90B-7D49-0635-A1BA57BF2CD0}"/>
                </a:ext>
              </a:extLst>
            </p:cNvPr>
            <p:cNvSpPr>
              <a:spLocks noChangeShapeType="1"/>
            </p:cNvSpPr>
            <p:nvPr/>
          </p:nvSpPr>
          <p:spPr bwMode="auto">
            <a:xfrm>
              <a:off x="5264" y="475"/>
              <a:ext cx="0" cy="347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Rectangle 123">
              <a:extLst>
                <a:ext uri="{FF2B5EF4-FFF2-40B4-BE49-F238E27FC236}">
                  <a16:creationId xmlns:a16="http://schemas.microsoft.com/office/drawing/2014/main" id="{89C03066-321A-AC0A-328B-E14342C035D6}"/>
                </a:ext>
              </a:extLst>
            </p:cNvPr>
            <p:cNvSpPr>
              <a:spLocks noChangeArrowheads="1"/>
            </p:cNvSpPr>
            <p:nvPr/>
          </p:nvSpPr>
          <p:spPr bwMode="auto">
            <a:xfrm>
              <a:off x="5264" y="475"/>
              <a:ext cx="5" cy="34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Line 124">
              <a:extLst>
                <a:ext uri="{FF2B5EF4-FFF2-40B4-BE49-F238E27FC236}">
                  <a16:creationId xmlns:a16="http://schemas.microsoft.com/office/drawing/2014/main" id="{3285F029-8628-0925-F55A-58F6FF6196D3}"/>
                </a:ext>
              </a:extLst>
            </p:cNvPr>
            <p:cNvSpPr>
              <a:spLocks noChangeShapeType="1"/>
            </p:cNvSpPr>
            <p:nvPr/>
          </p:nvSpPr>
          <p:spPr bwMode="auto">
            <a:xfrm>
              <a:off x="3218" y="3949"/>
              <a:ext cx="34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Rectangle 125">
              <a:extLst>
                <a:ext uri="{FF2B5EF4-FFF2-40B4-BE49-F238E27FC236}">
                  <a16:creationId xmlns:a16="http://schemas.microsoft.com/office/drawing/2014/main" id="{DCE70C9D-DB13-7354-D06E-66FE0AE6F2B9}"/>
                </a:ext>
              </a:extLst>
            </p:cNvPr>
            <p:cNvSpPr>
              <a:spLocks noChangeArrowheads="1"/>
            </p:cNvSpPr>
            <p:nvPr/>
          </p:nvSpPr>
          <p:spPr bwMode="auto">
            <a:xfrm>
              <a:off x="3218" y="3949"/>
              <a:ext cx="34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Line 126">
              <a:extLst>
                <a:ext uri="{FF2B5EF4-FFF2-40B4-BE49-F238E27FC236}">
                  <a16:creationId xmlns:a16="http://schemas.microsoft.com/office/drawing/2014/main" id="{0F9CF167-315F-C7C6-E7BA-B9F8591F6FCC}"/>
                </a:ext>
              </a:extLst>
            </p:cNvPr>
            <p:cNvSpPr>
              <a:spLocks noChangeShapeType="1"/>
            </p:cNvSpPr>
            <p:nvPr/>
          </p:nvSpPr>
          <p:spPr bwMode="auto">
            <a:xfrm>
              <a:off x="6678" y="475"/>
              <a:ext cx="0" cy="347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Rectangle 127">
              <a:extLst>
                <a:ext uri="{FF2B5EF4-FFF2-40B4-BE49-F238E27FC236}">
                  <a16:creationId xmlns:a16="http://schemas.microsoft.com/office/drawing/2014/main" id="{0AA41FD1-5EAB-68D1-1703-24E4DA34F77E}"/>
                </a:ext>
              </a:extLst>
            </p:cNvPr>
            <p:cNvSpPr>
              <a:spLocks noChangeArrowheads="1"/>
            </p:cNvSpPr>
            <p:nvPr/>
          </p:nvSpPr>
          <p:spPr bwMode="auto">
            <a:xfrm>
              <a:off x="6678" y="475"/>
              <a:ext cx="4" cy="34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Line 128">
              <a:extLst>
                <a:ext uri="{FF2B5EF4-FFF2-40B4-BE49-F238E27FC236}">
                  <a16:creationId xmlns:a16="http://schemas.microsoft.com/office/drawing/2014/main" id="{B6B20748-37B6-21B6-9942-03CC3CA03C89}"/>
                </a:ext>
              </a:extLst>
            </p:cNvPr>
            <p:cNvSpPr>
              <a:spLocks noChangeShapeType="1"/>
            </p:cNvSpPr>
            <p:nvPr/>
          </p:nvSpPr>
          <p:spPr bwMode="auto">
            <a:xfrm>
              <a:off x="3213" y="3953"/>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Rectangle 129">
              <a:extLst>
                <a:ext uri="{FF2B5EF4-FFF2-40B4-BE49-F238E27FC236}">
                  <a16:creationId xmlns:a16="http://schemas.microsoft.com/office/drawing/2014/main" id="{FBE43477-0732-48D1-91F3-E984A15EA300}"/>
                </a:ext>
              </a:extLst>
            </p:cNvPr>
            <p:cNvSpPr>
              <a:spLocks noChangeArrowheads="1"/>
            </p:cNvSpPr>
            <p:nvPr/>
          </p:nvSpPr>
          <p:spPr bwMode="auto">
            <a:xfrm>
              <a:off x="3213" y="3953"/>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Line 130">
              <a:extLst>
                <a:ext uri="{FF2B5EF4-FFF2-40B4-BE49-F238E27FC236}">
                  <a16:creationId xmlns:a16="http://schemas.microsoft.com/office/drawing/2014/main" id="{D68F1CD4-9843-A84A-9433-26917CD98A78}"/>
                </a:ext>
              </a:extLst>
            </p:cNvPr>
            <p:cNvSpPr>
              <a:spLocks noChangeShapeType="1"/>
            </p:cNvSpPr>
            <p:nvPr/>
          </p:nvSpPr>
          <p:spPr bwMode="auto">
            <a:xfrm>
              <a:off x="5264" y="3953"/>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Rectangle 131">
              <a:extLst>
                <a:ext uri="{FF2B5EF4-FFF2-40B4-BE49-F238E27FC236}">
                  <a16:creationId xmlns:a16="http://schemas.microsoft.com/office/drawing/2014/main" id="{A4AB5E17-3C1F-281A-ACAA-25286084BE4A}"/>
                </a:ext>
              </a:extLst>
            </p:cNvPr>
            <p:cNvSpPr>
              <a:spLocks noChangeArrowheads="1"/>
            </p:cNvSpPr>
            <p:nvPr/>
          </p:nvSpPr>
          <p:spPr bwMode="auto">
            <a:xfrm>
              <a:off x="5264" y="3953"/>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Line 132">
              <a:extLst>
                <a:ext uri="{FF2B5EF4-FFF2-40B4-BE49-F238E27FC236}">
                  <a16:creationId xmlns:a16="http://schemas.microsoft.com/office/drawing/2014/main" id="{B4D43A50-B900-3D70-26BC-E7941B78B197}"/>
                </a:ext>
              </a:extLst>
            </p:cNvPr>
            <p:cNvSpPr>
              <a:spLocks noChangeShapeType="1"/>
            </p:cNvSpPr>
            <p:nvPr/>
          </p:nvSpPr>
          <p:spPr bwMode="auto">
            <a:xfrm>
              <a:off x="6678" y="3953"/>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 name="Rectangle 133">
              <a:extLst>
                <a:ext uri="{FF2B5EF4-FFF2-40B4-BE49-F238E27FC236}">
                  <a16:creationId xmlns:a16="http://schemas.microsoft.com/office/drawing/2014/main" id="{9A17B6D3-2E5D-306C-6CC2-9405B03900BC}"/>
                </a:ext>
              </a:extLst>
            </p:cNvPr>
            <p:cNvSpPr>
              <a:spLocks noChangeArrowheads="1"/>
            </p:cNvSpPr>
            <p:nvPr/>
          </p:nvSpPr>
          <p:spPr bwMode="auto">
            <a:xfrm>
              <a:off x="6678" y="3953"/>
              <a:ext cx="4"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Line 134">
              <a:extLst>
                <a:ext uri="{FF2B5EF4-FFF2-40B4-BE49-F238E27FC236}">
                  <a16:creationId xmlns:a16="http://schemas.microsoft.com/office/drawing/2014/main" id="{0236E2A2-35A1-3E4D-9C01-21C47D3DA51D}"/>
                </a:ext>
              </a:extLst>
            </p:cNvPr>
            <p:cNvSpPr>
              <a:spLocks noChangeShapeType="1"/>
            </p:cNvSpPr>
            <p:nvPr/>
          </p:nvSpPr>
          <p:spPr bwMode="auto">
            <a:xfrm>
              <a:off x="6682" y="471"/>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 name="Rectangle 135">
              <a:extLst>
                <a:ext uri="{FF2B5EF4-FFF2-40B4-BE49-F238E27FC236}">
                  <a16:creationId xmlns:a16="http://schemas.microsoft.com/office/drawing/2014/main" id="{9C0F6A23-2805-74FD-2315-52E1E8741849}"/>
                </a:ext>
              </a:extLst>
            </p:cNvPr>
            <p:cNvSpPr>
              <a:spLocks noChangeArrowheads="1"/>
            </p:cNvSpPr>
            <p:nvPr/>
          </p:nvSpPr>
          <p:spPr bwMode="auto">
            <a:xfrm>
              <a:off x="6682" y="471"/>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Line 136">
              <a:extLst>
                <a:ext uri="{FF2B5EF4-FFF2-40B4-BE49-F238E27FC236}">
                  <a16:creationId xmlns:a16="http://schemas.microsoft.com/office/drawing/2014/main" id="{CA898E50-87D4-4E35-B859-61EBBF66E385}"/>
                </a:ext>
              </a:extLst>
            </p:cNvPr>
            <p:cNvSpPr>
              <a:spLocks noChangeShapeType="1"/>
            </p:cNvSpPr>
            <p:nvPr/>
          </p:nvSpPr>
          <p:spPr bwMode="auto">
            <a:xfrm>
              <a:off x="6682" y="595"/>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Rectangle 137">
              <a:extLst>
                <a:ext uri="{FF2B5EF4-FFF2-40B4-BE49-F238E27FC236}">
                  <a16:creationId xmlns:a16="http://schemas.microsoft.com/office/drawing/2014/main" id="{CC261786-227D-31C6-7CC8-C63B516E11D4}"/>
                </a:ext>
              </a:extLst>
            </p:cNvPr>
            <p:cNvSpPr>
              <a:spLocks noChangeArrowheads="1"/>
            </p:cNvSpPr>
            <p:nvPr/>
          </p:nvSpPr>
          <p:spPr bwMode="auto">
            <a:xfrm>
              <a:off x="6682" y="595"/>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Line 138">
              <a:extLst>
                <a:ext uri="{FF2B5EF4-FFF2-40B4-BE49-F238E27FC236}">
                  <a16:creationId xmlns:a16="http://schemas.microsoft.com/office/drawing/2014/main" id="{3114F94C-EE4A-4746-843C-FB81F803EBAF}"/>
                </a:ext>
              </a:extLst>
            </p:cNvPr>
            <p:cNvSpPr>
              <a:spLocks noChangeShapeType="1"/>
            </p:cNvSpPr>
            <p:nvPr/>
          </p:nvSpPr>
          <p:spPr bwMode="auto">
            <a:xfrm>
              <a:off x="6682" y="719"/>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 name="Rectangle 139">
              <a:extLst>
                <a:ext uri="{FF2B5EF4-FFF2-40B4-BE49-F238E27FC236}">
                  <a16:creationId xmlns:a16="http://schemas.microsoft.com/office/drawing/2014/main" id="{6A0A6E3C-26C1-FCEA-9CE2-985EA6A37A71}"/>
                </a:ext>
              </a:extLst>
            </p:cNvPr>
            <p:cNvSpPr>
              <a:spLocks noChangeArrowheads="1"/>
            </p:cNvSpPr>
            <p:nvPr/>
          </p:nvSpPr>
          <p:spPr bwMode="auto">
            <a:xfrm>
              <a:off x="6682" y="719"/>
              <a:ext cx="5" cy="5"/>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Line 140">
              <a:extLst>
                <a:ext uri="{FF2B5EF4-FFF2-40B4-BE49-F238E27FC236}">
                  <a16:creationId xmlns:a16="http://schemas.microsoft.com/office/drawing/2014/main" id="{2500517B-662B-1E70-17C4-15C1F8CD0552}"/>
                </a:ext>
              </a:extLst>
            </p:cNvPr>
            <p:cNvSpPr>
              <a:spLocks noChangeShapeType="1"/>
            </p:cNvSpPr>
            <p:nvPr/>
          </p:nvSpPr>
          <p:spPr bwMode="auto">
            <a:xfrm>
              <a:off x="6682" y="84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 name="Rectangle 141">
              <a:extLst>
                <a:ext uri="{FF2B5EF4-FFF2-40B4-BE49-F238E27FC236}">
                  <a16:creationId xmlns:a16="http://schemas.microsoft.com/office/drawing/2014/main" id="{250DD0D9-3CBC-1C16-5AC7-8D781D2A92FF}"/>
                </a:ext>
              </a:extLst>
            </p:cNvPr>
            <p:cNvSpPr>
              <a:spLocks noChangeArrowheads="1"/>
            </p:cNvSpPr>
            <p:nvPr/>
          </p:nvSpPr>
          <p:spPr bwMode="auto">
            <a:xfrm>
              <a:off x="6682" y="844"/>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Line 142">
              <a:extLst>
                <a:ext uri="{FF2B5EF4-FFF2-40B4-BE49-F238E27FC236}">
                  <a16:creationId xmlns:a16="http://schemas.microsoft.com/office/drawing/2014/main" id="{681DDC80-ABCC-9389-6A02-F42C8134B7A0}"/>
                </a:ext>
              </a:extLst>
            </p:cNvPr>
            <p:cNvSpPr>
              <a:spLocks noChangeShapeType="1"/>
            </p:cNvSpPr>
            <p:nvPr/>
          </p:nvSpPr>
          <p:spPr bwMode="auto">
            <a:xfrm>
              <a:off x="6682" y="968"/>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 name="Rectangle 143">
              <a:extLst>
                <a:ext uri="{FF2B5EF4-FFF2-40B4-BE49-F238E27FC236}">
                  <a16:creationId xmlns:a16="http://schemas.microsoft.com/office/drawing/2014/main" id="{E72C7137-7433-1C50-27E8-F8727861EBCB}"/>
                </a:ext>
              </a:extLst>
            </p:cNvPr>
            <p:cNvSpPr>
              <a:spLocks noChangeArrowheads="1"/>
            </p:cNvSpPr>
            <p:nvPr/>
          </p:nvSpPr>
          <p:spPr bwMode="auto">
            <a:xfrm>
              <a:off x="6682" y="968"/>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Line 144">
              <a:extLst>
                <a:ext uri="{FF2B5EF4-FFF2-40B4-BE49-F238E27FC236}">
                  <a16:creationId xmlns:a16="http://schemas.microsoft.com/office/drawing/2014/main" id="{25C84982-E4FB-F65D-75B4-F8F15255CC90}"/>
                </a:ext>
              </a:extLst>
            </p:cNvPr>
            <p:cNvSpPr>
              <a:spLocks noChangeShapeType="1"/>
            </p:cNvSpPr>
            <p:nvPr/>
          </p:nvSpPr>
          <p:spPr bwMode="auto">
            <a:xfrm>
              <a:off x="6682" y="1092"/>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 name="Rectangle 145">
              <a:extLst>
                <a:ext uri="{FF2B5EF4-FFF2-40B4-BE49-F238E27FC236}">
                  <a16:creationId xmlns:a16="http://schemas.microsoft.com/office/drawing/2014/main" id="{8664FDA9-8020-D67E-09FD-40BF8BEC740C}"/>
                </a:ext>
              </a:extLst>
            </p:cNvPr>
            <p:cNvSpPr>
              <a:spLocks noChangeArrowheads="1"/>
            </p:cNvSpPr>
            <p:nvPr/>
          </p:nvSpPr>
          <p:spPr bwMode="auto">
            <a:xfrm>
              <a:off x="6682" y="1092"/>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Line 146">
              <a:extLst>
                <a:ext uri="{FF2B5EF4-FFF2-40B4-BE49-F238E27FC236}">
                  <a16:creationId xmlns:a16="http://schemas.microsoft.com/office/drawing/2014/main" id="{7F3D30FA-ECF8-C4CE-D518-605EDD0732F9}"/>
                </a:ext>
              </a:extLst>
            </p:cNvPr>
            <p:cNvSpPr>
              <a:spLocks noChangeShapeType="1"/>
            </p:cNvSpPr>
            <p:nvPr/>
          </p:nvSpPr>
          <p:spPr bwMode="auto">
            <a:xfrm>
              <a:off x="6682" y="1216"/>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9" name="Rectangle 147">
              <a:extLst>
                <a:ext uri="{FF2B5EF4-FFF2-40B4-BE49-F238E27FC236}">
                  <a16:creationId xmlns:a16="http://schemas.microsoft.com/office/drawing/2014/main" id="{F01CA62E-4025-6E3D-5FFD-D5177686A893}"/>
                </a:ext>
              </a:extLst>
            </p:cNvPr>
            <p:cNvSpPr>
              <a:spLocks noChangeArrowheads="1"/>
            </p:cNvSpPr>
            <p:nvPr/>
          </p:nvSpPr>
          <p:spPr bwMode="auto">
            <a:xfrm>
              <a:off x="6682" y="1216"/>
              <a:ext cx="5" cy="5"/>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Line 148">
              <a:extLst>
                <a:ext uri="{FF2B5EF4-FFF2-40B4-BE49-F238E27FC236}">
                  <a16:creationId xmlns:a16="http://schemas.microsoft.com/office/drawing/2014/main" id="{2CC30743-9745-7CA8-F2C2-E5BAC0205329}"/>
                </a:ext>
              </a:extLst>
            </p:cNvPr>
            <p:cNvSpPr>
              <a:spLocks noChangeShapeType="1"/>
            </p:cNvSpPr>
            <p:nvPr/>
          </p:nvSpPr>
          <p:spPr bwMode="auto">
            <a:xfrm>
              <a:off x="6682" y="1340"/>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1" name="Rectangle 149">
              <a:extLst>
                <a:ext uri="{FF2B5EF4-FFF2-40B4-BE49-F238E27FC236}">
                  <a16:creationId xmlns:a16="http://schemas.microsoft.com/office/drawing/2014/main" id="{D14A088D-BED3-2F44-2C00-EA88C8A15B6F}"/>
                </a:ext>
              </a:extLst>
            </p:cNvPr>
            <p:cNvSpPr>
              <a:spLocks noChangeArrowheads="1"/>
            </p:cNvSpPr>
            <p:nvPr/>
          </p:nvSpPr>
          <p:spPr bwMode="auto">
            <a:xfrm>
              <a:off x="6682" y="1340"/>
              <a:ext cx="5" cy="5"/>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Line 150">
              <a:extLst>
                <a:ext uri="{FF2B5EF4-FFF2-40B4-BE49-F238E27FC236}">
                  <a16:creationId xmlns:a16="http://schemas.microsoft.com/office/drawing/2014/main" id="{7ABF0B0C-F938-7796-5103-9E5C70B96773}"/>
                </a:ext>
              </a:extLst>
            </p:cNvPr>
            <p:cNvSpPr>
              <a:spLocks noChangeShapeType="1"/>
            </p:cNvSpPr>
            <p:nvPr/>
          </p:nvSpPr>
          <p:spPr bwMode="auto">
            <a:xfrm>
              <a:off x="6682" y="1465"/>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3" name="Rectangle 151">
              <a:extLst>
                <a:ext uri="{FF2B5EF4-FFF2-40B4-BE49-F238E27FC236}">
                  <a16:creationId xmlns:a16="http://schemas.microsoft.com/office/drawing/2014/main" id="{69BE4419-B89B-BFBD-A821-1F1E65AB3CD1}"/>
                </a:ext>
              </a:extLst>
            </p:cNvPr>
            <p:cNvSpPr>
              <a:spLocks noChangeArrowheads="1"/>
            </p:cNvSpPr>
            <p:nvPr/>
          </p:nvSpPr>
          <p:spPr bwMode="auto">
            <a:xfrm>
              <a:off x="6682" y="1465"/>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Line 152">
              <a:extLst>
                <a:ext uri="{FF2B5EF4-FFF2-40B4-BE49-F238E27FC236}">
                  <a16:creationId xmlns:a16="http://schemas.microsoft.com/office/drawing/2014/main" id="{12B5F8A3-C3D1-68B7-5E90-86C53ED7F670}"/>
                </a:ext>
              </a:extLst>
            </p:cNvPr>
            <p:cNvSpPr>
              <a:spLocks noChangeShapeType="1"/>
            </p:cNvSpPr>
            <p:nvPr/>
          </p:nvSpPr>
          <p:spPr bwMode="auto">
            <a:xfrm>
              <a:off x="6682" y="1589"/>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Rectangle 153">
              <a:extLst>
                <a:ext uri="{FF2B5EF4-FFF2-40B4-BE49-F238E27FC236}">
                  <a16:creationId xmlns:a16="http://schemas.microsoft.com/office/drawing/2014/main" id="{71538723-F594-A3EB-F731-7AB72760C071}"/>
                </a:ext>
              </a:extLst>
            </p:cNvPr>
            <p:cNvSpPr>
              <a:spLocks noChangeArrowheads="1"/>
            </p:cNvSpPr>
            <p:nvPr/>
          </p:nvSpPr>
          <p:spPr bwMode="auto">
            <a:xfrm>
              <a:off x="6682" y="1589"/>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Line 154">
              <a:extLst>
                <a:ext uri="{FF2B5EF4-FFF2-40B4-BE49-F238E27FC236}">
                  <a16:creationId xmlns:a16="http://schemas.microsoft.com/office/drawing/2014/main" id="{BA61165C-AEE1-D561-DF6B-CAE16506C5BD}"/>
                </a:ext>
              </a:extLst>
            </p:cNvPr>
            <p:cNvSpPr>
              <a:spLocks noChangeShapeType="1"/>
            </p:cNvSpPr>
            <p:nvPr/>
          </p:nvSpPr>
          <p:spPr bwMode="auto">
            <a:xfrm>
              <a:off x="6682" y="1713"/>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7" name="Rectangle 155">
              <a:extLst>
                <a:ext uri="{FF2B5EF4-FFF2-40B4-BE49-F238E27FC236}">
                  <a16:creationId xmlns:a16="http://schemas.microsoft.com/office/drawing/2014/main" id="{6C4825BA-EC93-5929-F405-B0BA1C63CE37}"/>
                </a:ext>
              </a:extLst>
            </p:cNvPr>
            <p:cNvSpPr>
              <a:spLocks noChangeArrowheads="1"/>
            </p:cNvSpPr>
            <p:nvPr/>
          </p:nvSpPr>
          <p:spPr bwMode="auto">
            <a:xfrm>
              <a:off x="6682" y="1713"/>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Line 156">
              <a:extLst>
                <a:ext uri="{FF2B5EF4-FFF2-40B4-BE49-F238E27FC236}">
                  <a16:creationId xmlns:a16="http://schemas.microsoft.com/office/drawing/2014/main" id="{9E17B2A3-E530-8705-AEB8-CA205037DBCB}"/>
                </a:ext>
              </a:extLst>
            </p:cNvPr>
            <p:cNvSpPr>
              <a:spLocks noChangeShapeType="1"/>
            </p:cNvSpPr>
            <p:nvPr/>
          </p:nvSpPr>
          <p:spPr bwMode="auto">
            <a:xfrm>
              <a:off x="6682" y="1837"/>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9" name="Rectangle 157">
              <a:extLst>
                <a:ext uri="{FF2B5EF4-FFF2-40B4-BE49-F238E27FC236}">
                  <a16:creationId xmlns:a16="http://schemas.microsoft.com/office/drawing/2014/main" id="{A2FB91B5-29F7-2965-191B-F1A1AFA9EF08}"/>
                </a:ext>
              </a:extLst>
            </p:cNvPr>
            <p:cNvSpPr>
              <a:spLocks noChangeArrowheads="1"/>
            </p:cNvSpPr>
            <p:nvPr/>
          </p:nvSpPr>
          <p:spPr bwMode="auto">
            <a:xfrm>
              <a:off x="6682" y="1837"/>
              <a:ext cx="5" cy="5"/>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Line 158">
              <a:extLst>
                <a:ext uri="{FF2B5EF4-FFF2-40B4-BE49-F238E27FC236}">
                  <a16:creationId xmlns:a16="http://schemas.microsoft.com/office/drawing/2014/main" id="{D4BACCA2-1417-0A92-F260-D8B109E8783C}"/>
                </a:ext>
              </a:extLst>
            </p:cNvPr>
            <p:cNvSpPr>
              <a:spLocks noChangeShapeType="1"/>
            </p:cNvSpPr>
            <p:nvPr/>
          </p:nvSpPr>
          <p:spPr bwMode="auto">
            <a:xfrm>
              <a:off x="6682" y="1961"/>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 name="Rectangle 159">
              <a:extLst>
                <a:ext uri="{FF2B5EF4-FFF2-40B4-BE49-F238E27FC236}">
                  <a16:creationId xmlns:a16="http://schemas.microsoft.com/office/drawing/2014/main" id="{D20F5D61-6E02-3D03-5C0D-86EF66AD3FEB}"/>
                </a:ext>
              </a:extLst>
            </p:cNvPr>
            <p:cNvSpPr>
              <a:spLocks noChangeArrowheads="1"/>
            </p:cNvSpPr>
            <p:nvPr/>
          </p:nvSpPr>
          <p:spPr bwMode="auto">
            <a:xfrm>
              <a:off x="6682" y="1961"/>
              <a:ext cx="5" cy="5"/>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Line 160">
              <a:extLst>
                <a:ext uri="{FF2B5EF4-FFF2-40B4-BE49-F238E27FC236}">
                  <a16:creationId xmlns:a16="http://schemas.microsoft.com/office/drawing/2014/main" id="{A2A08E4E-1481-E39A-706F-970D71525EF0}"/>
                </a:ext>
              </a:extLst>
            </p:cNvPr>
            <p:cNvSpPr>
              <a:spLocks noChangeShapeType="1"/>
            </p:cNvSpPr>
            <p:nvPr/>
          </p:nvSpPr>
          <p:spPr bwMode="auto">
            <a:xfrm>
              <a:off x="6682" y="2086"/>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 name="Rectangle 161">
              <a:extLst>
                <a:ext uri="{FF2B5EF4-FFF2-40B4-BE49-F238E27FC236}">
                  <a16:creationId xmlns:a16="http://schemas.microsoft.com/office/drawing/2014/main" id="{A9BAF782-30BC-864A-14E4-C41CFD80D251}"/>
                </a:ext>
              </a:extLst>
            </p:cNvPr>
            <p:cNvSpPr>
              <a:spLocks noChangeArrowheads="1"/>
            </p:cNvSpPr>
            <p:nvPr/>
          </p:nvSpPr>
          <p:spPr bwMode="auto">
            <a:xfrm>
              <a:off x="6682" y="2086"/>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Line 162">
              <a:extLst>
                <a:ext uri="{FF2B5EF4-FFF2-40B4-BE49-F238E27FC236}">
                  <a16:creationId xmlns:a16="http://schemas.microsoft.com/office/drawing/2014/main" id="{8BD8FDAB-3497-64DF-C808-47D54913C449}"/>
                </a:ext>
              </a:extLst>
            </p:cNvPr>
            <p:cNvSpPr>
              <a:spLocks noChangeShapeType="1"/>
            </p:cNvSpPr>
            <p:nvPr/>
          </p:nvSpPr>
          <p:spPr bwMode="auto">
            <a:xfrm>
              <a:off x="6682" y="2210"/>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 name="Rectangle 163">
              <a:extLst>
                <a:ext uri="{FF2B5EF4-FFF2-40B4-BE49-F238E27FC236}">
                  <a16:creationId xmlns:a16="http://schemas.microsoft.com/office/drawing/2014/main" id="{9127A7E8-65A6-0C54-2139-68958CFB3920}"/>
                </a:ext>
              </a:extLst>
            </p:cNvPr>
            <p:cNvSpPr>
              <a:spLocks noChangeArrowheads="1"/>
            </p:cNvSpPr>
            <p:nvPr/>
          </p:nvSpPr>
          <p:spPr bwMode="auto">
            <a:xfrm>
              <a:off x="6682" y="2210"/>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Line 164">
              <a:extLst>
                <a:ext uri="{FF2B5EF4-FFF2-40B4-BE49-F238E27FC236}">
                  <a16:creationId xmlns:a16="http://schemas.microsoft.com/office/drawing/2014/main" id="{01892211-13BD-0B1B-4FBB-34FBDE1B1E0A}"/>
                </a:ext>
              </a:extLst>
            </p:cNvPr>
            <p:cNvSpPr>
              <a:spLocks noChangeShapeType="1"/>
            </p:cNvSpPr>
            <p:nvPr/>
          </p:nvSpPr>
          <p:spPr bwMode="auto">
            <a:xfrm>
              <a:off x="6682" y="233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 name="Rectangle 165">
              <a:extLst>
                <a:ext uri="{FF2B5EF4-FFF2-40B4-BE49-F238E27FC236}">
                  <a16:creationId xmlns:a16="http://schemas.microsoft.com/office/drawing/2014/main" id="{1519926C-1CF4-719E-FAB4-D7B53F1011DC}"/>
                </a:ext>
              </a:extLst>
            </p:cNvPr>
            <p:cNvSpPr>
              <a:spLocks noChangeArrowheads="1"/>
            </p:cNvSpPr>
            <p:nvPr/>
          </p:nvSpPr>
          <p:spPr bwMode="auto">
            <a:xfrm>
              <a:off x="6682" y="2334"/>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Line 166">
              <a:extLst>
                <a:ext uri="{FF2B5EF4-FFF2-40B4-BE49-F238E27FC236}">
                  <a16:creationId xmlns:a16="http://schemas.microsoft.com/office/drawing/2014/main" id="{17E57DA5-31D6-30C1-72FC-B1015EF2E64B}"/>
                </a:ext>
              </a:extLst>
            </p:cNvPr>
            <p:cNvSpPr>
              <a:spLocks noChangeShapeType="1"/>
            </p:cNvSpPr>
            <p:nvPr/>
          </p:nvSpPr>
          <p:spPr bwMode="auto">
            <a:xfrm>
              <a:off x="6682" y="2458"/>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 name="Rectangle 167">
              <a:extLst>
                <a:ext uri="{FF2B5EF4-FFF2-40B4-BE49-F238E27FC236}">
                  <a16:creationId xmlns:a16="http://schemas.microsoft.com/office/drawing/2014/main" id="{D8ED5727-41CB-E470-4F53-199CE21F9CC7}"/>
                </a:ext>
              </a:extLst>
            </p:cNvPr>
            <p:cNvSpPr>
              <a:spLocks noChangeArrowheads="1"/>
            </p:cNvSpPr>
            <p:nvPr/>
          </p:nvSpPr>
          <p:spPr bwMode="auto">
            <a:xfrm>
              <a:off x="6682" y="2458"/>
              <a:ext cx="5" cy="5"/>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Line 168">
              <a:extLst>
                <a:ext uri="{FF2B5EF4-FFF2-40B4-BE49-F238E27FC236}">
                  <a16:creationId xmlns:a16="http://schemas.microsoft.com/office/drawing/2014/main" id="{A5D746A2-1F42-BE4E-48BC-B49396102050}"/>
                </a:ext>
              </a:extLst>
            </p:cNvPr>
            <p:cNvSpPr>
              <a:spLocks noChangeShapeType="1"/>
            </p:cNvSpPr>
            <p:nvPr/>
          </p:nvSpPr>
          <p:spPr bwMode="auto">
            <a:xfrm>
              <a:off x="6682" y="2583"/>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 name="Rectangle 169">
              <a:extLst>
                <a:ext uri="{FF2B5EF4-FFF2-40B4-BE49-F238E27FC236}">
                  <a16:creationId xmlns:a16="http://schemas.microsoft.com/office/drawing/2014/main" id="{5ADE4A72-4EE0-6F48-56E3-417C7411B8CD}"/>
                </a:ext>
              </a:extLst>
            </p:cNvPr>
            <p:cNvSpPr>
              <a:spLocks noChangeArrowheads="1"/>
            </p:cNvSpPr>
            <p:nvPr/>
          </p:nvSpPr>
          <p:spPr bwMode="auto">
            <a:xfrm>
              <a:off x="6682" y="2583"/>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Line 170">
              <a:extLst>
                <a:ext uri="{FF2B5EF4-FFF2-40B4-BE49-F238E27FC236}">
                  <a16:creationId xmlns:a16="http://schemas.microsoft.com/office/drawing/2014/main" id="{09EB25E2-3475-D158-C2DB-22D47229DD6D}"/>
                </a:ext>
              </a:extLst>
            </p:cNvPr>
            <p:cNvSpPr>
              <a:spLocks noChangeShapeType="1"/>
            </p:cNvSpPr>
            <p:nvPr/>
          </p:nvSpPr>
          <p:spPr bwMode="auto">
            <a:xfrm>
              <a:off x="6682" y="2707"/>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3" name="Rectangle 171">
              <a:extLst>
                <a:ext uri="{FF2B5EF4-FFF2-40B4-BE49-F238E27FC236}">
                  <a16:creationId xmlns:a16="http://schemas.microsoft.com/office/drawing/2014/main" id="{724B5FA8-8559-908C-E52E-712345CB7E7F}"/>
                </a:ext>
              </a:extLst>
            </p:cNvPr>
            <p:cNvSpPr>
              <a:spLocks noChangeArrowheads="1"/>
            </p:cNvSpPr>
            <p:nvPr/>
          </p:nvSpPr>
          <p:spPr bwMode="auto">
            <a:xfrm>
              <a:off x="6682" y="2707"/>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Line 172">
              <a:extLst>
                <a:ext uri="{FF2B5EF4-FFF2-40B4-BE49-F238E27FC236}">
                  <a16:creationId xmlns:a16="http://schemas.microsoft.com/office/drawing/2014/main" id="{CF98EBFA-A642-0BE4-29E3-57F7404A33A8}"/>
                </a:ext>
              </a:extLst>
            </p:cNvPr>
            <p:cNvSpPr>
              <a:spLocks noChangeShapeType="1"/>
            </p:cNvSpPr>
            <p:nvPr/>
          </p:nvSpPr>
          <p:spPr bwMode="auto">
            <a:xfrm>
              <a:off x="6682" y="2831"/>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5" name="Rectangle 173">
              <a:extLst>
                <a:ext uri="{FF2B5EF4-FFF2-40B4-BE49-F238E27FC236}">
                  <a16:creationId xmlns:a16="http://schemas.microsoft.com/office/drawing/2014/main" id="{9D2F5064-8F52-6EA0-E5FD-4F9EA47E642D}"/>
                </a:ext>
              </a:extLst>
            </p:cNvPr>
            <p:cNvSpPr>
              <a:spLocks noChangeArrowheads="1"/>
            </p:cNvSpPr>
            <p:nvPr/>
          </p:nvSpPr>
          <p:spPr bwMode="auto">
            <a:xfrm>
              <a:off x="6682" y="2831"/>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6" name="Line 174">
              <a:extLst>
                <a:ext uri="{FF2B5EF4-FFF2-40B4-BE49-F238E27FC236}">
                  <a16:creationId xmlns:a16="http://schemas.microsoft.com/office/drawing/2014/main" id="{965A5220-1B9D-45EA-5E8B-F1263226A7D3}"/>
                </a:ext>
              </a:extLst>
            </p:cNvPr>
            <p:cNvSpPr>
              <a:spLocks noChangeShapeType="1"/>
            </p:cNvSpPr>
            <p:nvPr/>
          </p:nvSpPr>
          <p:spPr bwMode="auto">
            <a:xfrm>
              <a:off x="6682" y="2955"/>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Rectangle 175">
              <a:extLst>
                <a:ext uri="{FF2B5EF4-FFF2-40B4-BE49-F238E27FC236}">
                  <a16:creationId xmlns:a16="http://schemas.microsoft.com/office/drawing/2014/main" id="{048289A1-BBB6-6F8F-8B17-3F6DC2100670}"/>
                </a:ext>
              </a:extLst>
            </p:cNvPr>
            <p:cNvSpPr>
              <a:spLocks noChangeArrowheads="1"/>
            </p:cNvSpPr>
            <p:nvPr/>
          </p:nvSpPr>
          <p:spPr bwMode="auto">
            <a:xfrm>
              <a:off x="6682" y="2955"/>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Line 176">
              <a:extLst>
                <a:ext uri="{FF2B5EF4-FFF2-40B4-BE49-F238E27FC236}">
                  <a16:creationId xmlns:a16="http://schemas.microsoft.com/office/drawing/2014/main" id="{75D00634-5C5E-3DB6-7E68-6E932660C8EF}"/>
                </a:ext>
              </a:extLst>
            </p:cNvPr>
            <p:cNvSpPr>
              <a:spLocks noChangeShapeType="1"/>
            </p:cNvSpPr>
            <p:nvPr/>
          </p:nvSpPr>
          <p:spPr bwMode="auto">
            <a:xfrm>
              <a:off x="6682" y="3079"/>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9" name="Rectangle 177">
              <a:extLst>
                <a:ext uri="{FF2B5EF4-FFF2-40B4-BE49-F238E27FC236}">
                  <a16:creationId xmlns:a16="http://schemas.microsoft.com/office/drawing/2014/main" id="{DD3E0170-1415-9DDA-9A9C-AED1AC52E8D8}"/>
                </a:ext>
              </a:extLst>
            </p:cNvPr>
            <p:cNvSpPr>
              <a:spLocks noChangeArrowheads="1"/>
            </p:cNvSpPr>
            <p:nvPr/>
          </p:nvSpPr>
          <p:spPr bwMode="auto">
            <a:xfrm>
              <a:off x="6682" y="3079"/>
              <a:ext cx="5" cy="5"/>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Line 178">
              <a:extLst>
                <a:ext uri="{FF2B5EF4-FFF2-40B4-BE49-F238E27FC236}">
                  <a16:creationId xmlns:a16="http://schemas.microsoft.com/office/drawing/2014/main" id="{93E16841-6F34-ACD5-694A-B5ADE8BDCFF4}"/>
                </a:ext>
              </a:extLst>
            </p:cNvPr>
            <p:cNvSpPr>
              <a:spLocks noChangeShapeType="1"/>
            </p:cNvSpPr>
            <p:nvPr/>
          </p:nvSpPr>
          <p:spPr bwMode="auto">
            <a:xfrm>
              <a:off x="6682" y="3204"/>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Rectangle 179">
              <a:extLst>
                <a:ext uri="{FF2B5EF4-FFF2-40B4-BE49-F238E27FC236}">
                  <a16:creationId xmlns:a16="http://schemas.microsoft.com/office/drawing/2014/main" id="{23D31308-B784-73C5-0A39-47A8913D6FDE}"/>
                </a:ext>
              </a:extLst>
            </p:cNvPr>
            <p:cNvSpPr>
              <a:spLocks noChangeArrowheads="1"/>
            </p:cNvSpPr>
            <p:nvPr/>
          </p:nvSpPr>
          <p:spPr bwMode="auto">
            <a:xfrm>
              <a:off x="6682" y="3204"/>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Line 180">
              <a:extLst>
                <a:ext uri="{FF2B5EF4-FFF2-40B4-BE49-F238E27FC236}">
                  <a16:creationId xmlns:a16="http://schemas.microsoft.com/office/drawing/2014/main" id="{6A2FB2D8-337E-A832-EA73-49C3AF27E7A6}"/>
                </a:ext>
              </a:extLst>
            </p:cNvPr>
            <p:cNvSpPr>
              <a:spLocks noChangeShapeType="1"/>
            </p:cNvSpPr>
            <p:nvPr/>
          </p:nvSpPr>
          <p:spPr bwMode="auto">
            <a:xfrm>
              <a:off x="6682" y="3328"/>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3" name="Rectangle 181">
              <a:extLst>
                <a:ext uri="{FF2B5EF4-FFF2-40B4-BE49-F238E27FC236}">
                  <a16:creationId xmlns:a16="http://schemas.microsoft.com/office/drawing/2014/main" id="{D248CBF3-A5C6-AC49-93C9-FB8B1B7E4857}"/>
                </a:ext>
              </a:extLst>
            </p:cNvPr>
            <p:cNvSpPr>
              <a:spLocks noChangeArrowheads="1"/>
            </p:cNvSpPr>
            <p:nvPr/>
          </p:nvSpPr>
          <p:spPr bwMode="auto">
            <a:xfrm>
              <a:off x="6682" y="3328"/>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Line 182">
              <a:extLst>
                <a:ext uri="{FF2B5EF4-FFF2-40B4-BE49-F238E27FC236}">
                  <a16:creationId xmlns:a16="http://schemas.microsoft.com/office/drawing/2014/main" id="{2CD720EF-7C8B-6F35-0CC2-8FE8C255D79D}"/>
                </a:ext>
              </a:extLst>
            </p:cNvPr>
            <p:cNvSpPr>
              <a:spLocks noChangeShapeType="1"/>
            </p:cNvSpPr>
            <p:nvPr/>
          </p:nvSpPr>
          <p:spPr bwMode="auto">
            <a:xfrm>
              <a:off x="6682" y="3452"/>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5" name="Rectangle 183">
              <a:extLst>
                <a:ext uri="{FF2B5EF4-FFF2-40B4-BE49-F238E27FC236}">
                  <a16:creationId xmlns:a16="http://schemas.microsoft.com/office/drawing/2014/main" id="{657EAA82-259C-4F3B-8664-3CCF4083400F}"/>
                </a:ext>
              </a:extLst>
            </p:cNvPr>
            <p:cNvSpPr>
              <a:spLocks noChangeArrowheads="1"/>
            </p:cNvSpPr>
            <p:nvPr/>
          </p:nvSpPr>
          <p:spPr bwMode="auto">
            <a:xfrm>
              <a:off x="6682" y="3452"/>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Line 184">
              <a:extLst>
                <a:ext uri="{FF2B5EF4-FFF2-40B4-BE49-F238E27FC236}">
                  <a16:creationId xmlns:a16="http://schemas.microsoft.com/office/drawing/2014/main" id="{3C49FC76-EF29-FC37-EEDE-4185E0C50522}"/>
                </a:ext>
              </a:extLst>
            </p:cNvPr>
            <p:cNvSpPr>
              <a:spLocks noChangeShapeType="1"/>
            </p:cNvSpPr>
            <p:nvPr/>
          </p:nvSpPr>
          <p:spPr bwMode="auto">
            <a:xfrm>
              <a:off x="6682" y="3576"/>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7" name="Rectangle 185">
              <a:extLst>
                <a:ext uri="{FF2B5EF4-FFF2-40B4-BE49-F238E27FC236}">
                  <a16:creationId xmlns:a16="http://schemas.microsoft.com/office/drawing/2014/main" id="{DB22582C-0BCE-AFCF-DDF8-090B9C6C0A7E}"/>
                </a:ext>
              </a:extLst>
            </p:cNvPr>
            <p:cNvSpPr>
              <a:spLocks noChangeArrowheads="1"/>
            </p:cNvSpPr>
            <p:nvPr/>
          </p:nvSpPr>
          <p:spPr bwMode="auto">
            <a:xfrm>
              <a:off x="6682" y="3576"/>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Line 186">
              <a:extLst>
                <a:ext uri="{FF2B5EF4-FFF2-40B4-BE49-F238E27FC236}">
                  <a16:creationId xmlns:a16="http://schemas.microsoft.com/office/drawing/2014/main" id="{76E277DD-DF06-D749-5401-EE5DCA056509}"/>
                </a:ext>
              </a:extLst>
            </p:cNvPr>
            <p:cNvSpPr>
              <a:spLocks noChangeShapeType="1"/>
            </p:cNvSpPr>
            <p:nvPr/>
          </p:nvSpPr>
          <p:spPr bwMode="auto">
            <a:xfrm>
              <a:off x="6682" y="3700"/>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9" name="Rectangle 187">
              <a:extLst>
                <a:ext uri="{FF2B5EF4-FFF2-40B4-BE49-F238E27FC236}">
                  <a16:creationId xmlns:a16="http://schemas.microsoft.com/office/drawing/2014/main" id="{420D832E-DCB6-76FA-63AC-0D4B4684A7FA}"/>
                </a:ext>
              </a:extLst>
            </p:cNvPr>
            <p:cNvSpPr>
              <a:spLocks noChangeArrowheads="1"/>
            </p:cNvSpPr>
            <p:nvPr/>
          </p:nvSpPr>
          <p:spPr bwMode="auto">
            <a:xfrm>
              <a:off x="6682" y="3700"/>
              <a:ext cx="5" cy="5"/>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Line 188">
              <a:extLst>
                <a:ext uri="{FF2B5EF4-FFF2-40B4-BE49-F238E27FC236}">
                  <a16:creationId xmlns:a16="http://schemas.microsoft.com/office/drawing/2014/main" id="{A84588AA-AA91-AA7B-F2D2-827ACC88E451}"/>
                </a:ext>
              </a:extLst>
            </p:cNvPr>
            <p:cNvSpPr>
              <a:spLocks noChangeShapeType="1"/>
            </p:cNvSpPr>
            <p:nvPr/>
          </p:nvSpPr>
          <p:spPr bwMode="auto">
            <a:xfrm>
              <a:off x="6682" y="3825"/>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1" name="Rectangle 189">
              <a:extLst>
                <a:ext uri="{FF2B5EF4-FFF2-40B4-BE49-F238E27FC236}">
                  <a16:creationId xmlns:a16="http://schemas.microsoft.com/office/drawing/2014/main" id="{A5ED2639-A843-EE4A-7B1D-DC18A59A3204}"/>
                </a:ext>
              </a:extLst>
            </p:cNvPr>
            <p:cNvSpPr>
              <a:spLocks noChangeArrowheads="1"/>
            </p:cNvSpPr>
            <p:nvPr/>
          </p:nvSpPr>
          <p:spPr bwMode="auto">
            <a:xfrm>
              <a:off x="6682" y="3825"/>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Line 190">
              <a:extLst>
                <a:ext uri="{FF2B5EF4-FFF2-40B4-BE49-F238E27FC236}">
                  <a16:creationId xmlns:a16="http://schemas.microsoft.com/office/drawing/2014/main" id="{05895667-FE54-0C0B-D1DA-88434E870646}"/>
                </a:ext>
              </a:extLst>
            </p:cNvPr>
            <p:cNvSpPr>
              <a:spLocks noChangeShapeType="1"/>
            </p:cNvSpPr>
            <p:nvPr/>
          </p:nvSpPr>
          <p:spPr bwMode="auto">
            <a:xfrm>
              <a:off x="6682" y="3949"/>
              <a:ext cx="1" cy="1"/>
            </a:xfrm>
            <a:prstGeom prst="line">
              <a:avLst/>
            </a:prstGeom>
            <a:noFill/>
            <a:ln w="0">
              <a:solidFill>
                <a:srgbClr val="E0E0E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3" name="Rectangle 191">
              <a:extLst>
                <a:ext uri="{FF2B5EF4-FFF2-40B4-BE49-F238E27FC236}">
                  <a16:creationId xmlns:a16="http://schemas.microsoft.com/office/drawing/2014/main" id="{7F35EC5B-42BC-F236-3BDF-E7412F922054}"/>
                </a:ext>
              </a:extLst>
            </p:cNvPr>
            <p:cNvSpPr>
              <a:spLocks noChangeArrowheads="1"/>
            </p:cNvSpPr>
            <p:nvPr/>
          </p:nvSpPr>
          <p:spPr bwMode="auto">
            <a:xfrm>
              <a:off x="6682" y="3949"/>
              <a:ext cx="5" cy="4"/>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2240" name="Picture 192">
              <a:extLst>
                <a:ext uri="{FF2B5EF4-FFF2-40B4-BE49-F238E27FC236}">
                  <a16:creationId xmlns:a16="http://schemas.microsoft.com/office/drawing/2014/main" id="{82C730E3-AEB7-D92C-6E05-6849DCBA3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 y="1473"/>
              <a:ext cx="54"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1" name="Picture 193">
              <a:extLst>
                <a:ext uri="{FF2B5EF4-FFF2-40B4-BE49-F238E27FC236}">
                  <a16:creationId xmlns:a16="http://schemas.microsoft.com/office/drawing/2014/main" id="{8196E714-2E71-53C6-50EC-468FCC479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 y="1473"/>
              <a:ext cx="54"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60816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BDCEC2-79F7-4C82-A9FD-9C3292CBBF42}"/>
              </a:ext>
            </a:extLst>
          </p:cNvPr>
          <p:cNvSpPr>
            <a:spLocks noGrp="1"/>
          </p:cNvSpPr>
          <p:nvPr>
            <p:ph type="body" idx="1"/>
          </p:nvPr>
        </p:nvSpPr>
        <p:spPr>
          <a:xfrm>
            <a:off x="831849" y="4955223"/>
            <a:ext cx="10515600" cy="1500187"/>
          </a:xfrm>
        </p:spPr>
        <p:txBody>
          <a:bodyPr>
            <a:normAutofit fontScale="92500" lnSpcReduction="10000"/>
          </a:bodyPr>
          <a:lstStyle/>
          <a:p>
            <a:r>
              <a:rPr lang="en-GB" dirty="0">
                <a:solidFill>
                  <a:schemeClr val="tx1"/>
                </a:solidFill>
              </a:rPr>
              <a:t>Unlikely to happen but issues to be aware of:</a:t>
            </a:r>
          </a:p>
          <a:p>
            <a:pPr marL="342900" indent="-342900">
              <a:buFont typeface="Arial" panose="020B0604020202020204" pitchFamily="34" charset="0"/>
              <a:buChar char="•"/>
            </a:pPr>
            <a:r>
              <a:rPr lang="en-GB" dirty="0">
                <a:solidFill>
                  <a:schemeClr val="tx1"/>
                </a:solidFill>
              </a:rPr>
              <a:t>A course may not run if not enough pupils choose it.</a:t>
            </a:r>
          </a:p>
          <a:p>
            <a:pPr marL="342900" indent="-342900">
              <a:buFont typeface="Arial" panose="020B0604020202020204" pitchFamily="34" charset="0"/>
              <a:buChar char="•"/>
            </a:pPr>
            <a:r>
              <a:rPr lang="en-GB" dirty="0">
                <a:solidFill>
                  <a:schemeClr val="tx1"/>
                </a:solidFill>
              </a:rPr>
              <a:t>Your child may have a unique combination of subjects that don’t work when their choices are moved into columns for Timetabling.</a:t>
            </a:r>
          </a:p>
        </p:txBody>
      </p:sp>
      <p:sp>
        <p:nvSpPr>
          <p:cNvPr id="6" name="TextBox 5">
            <a:extLst>
              <a:ext uri="{FF2B5EF4-FFF2-40B4-BE49-F238E27FC236}">
                <a16:creationId xmlns:a16="http://schemas.microsoft.com/office/drawing/2014/main" id="{043445AE-F27A-4F2D-A22B-7B4E21545476}"/>
              </a:ext>
            </a:extLst>
          </p:cNvPr>
          <p:cNvSpPr txBox="1"/>
          <p:nvPr/>
        </p:nvSpPr>
        <p:spPr>
          <a:xfrm>
            <a:off x="3151162" y="530212"/>
            <a:ext cx="6808763" cy="584775"/>
          </a:xfrm>
          <a:prstGeom prst="rect">
            <a:avLst/>
          </a:prstGeom>
          <a:noFill/>
        </p:spPr>
        <p:txBody>
          <a:bodyPr wrap="square" rtlCol="0">
            <a:spAutoFit/>
          </a:bodyPr>
          <a:lstStyle/>
          <a:p>
            <a:r>
              <a:rPr lang="en-GB" sz="3200" b="1" dirty="0"/>
              <a:t>Subject uptake- next steps- continued  </a:t>
            </a:r>
          </a:p>
        </p:txBody>
      </p:sp>
      <p:pic>
        <p:nvPicPr>
          <p:cNvPr id="8" name="Picture 7">
            <a:extLst>
              <a:ext uri="{FF2B5EF4-FFF2-40B4-BE49-F238E27FC236}">
                <a16:creationId xmlns:a16="http://schemas.microsoft.com/office/drawing/2014/main" id="{9E9B4473-AF0F-7973-68B0-27BEAC2CCF1A}"/>
              </a:ext>
            </a:extLst>
          </p:cNvPr>
          <p:cNvPicPr>
            <a:picLocks noChangeAspect="1"/>
          </p:cNvPicPr>
          <p:nvPr/>
        </p:nvPicPr>
        <p:blipFill>
          <a:blip r:embed="rId2"/>
          <a:stretch>
            <a:fillRect/>
          </a:stretch>
        </p:blipFill>
        <p:spPr>
          <a:xfrm>
            <a:off x="170916" y="1228831"/>
            <a:ext cx="11850168" cy="3424541"/>
          </a:xfrm>
          <a:prstGeom prst="rect">
            <a:avLst/>
          </a:prstGeom>
        </p:spPr>
      </p:pic>
    </p:spTree>
    <p:extLst>
      <p:ext uri="{BB962C8B-B14F-4D97-AF65-F5344CB8AC3E}">
        <p14:creationId xmlns:p14="http://schemas.microsoft.com/office/powerpoint/2010/main" val="224939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E2E36-2823-40D7-8999-1E12144451E0}"/>
              </a:ext>
            </a:extLst>
          </p:cNvPr>
          <p:cNvPicPr>
            <a:picLocks noChangeAspect="1"/>
          </p:cNvPicPr>
          <p:nvPr/>
        </p:nvPicPr>
        <p:blipFill>
          <a:blip r:embed="rId2"/>
          <a:stretch>
            <a:fillRect/>
          </a:stretch>
        </p:blipFill>
        <p:spPr>
          <a:xfrm>
            <a:off x="0" y="165"/>
            <a:ext cx="3619734" cy="6857835"/>
          </a:xfrm>
          <a:prstGeom prst="rect">
            <a:avLst/>
          </a:prstGeom>
        </p:spPr>
      </p:pic>
      <p:pic>
        <p:nvPicPr>
          <p:cNvPr id="8" name="Picture 7">
            <a:extLst>
              <a:ext uri="{FF2B5EF4-FFF2-40B4-BE49-F238E27FC236}">
                <a16:creationId xmlns:a16="http://schemas.microsoft.com/office/drawing/2014/main" id="{A8788A05-EFC1-EB0B-BFE4-340B7B453640}"/>
              </a:ext>
            </a:extLst>
          </p:cNvPr>
          <p:cNvPicPr>
            <a:picLocks noChangeAspect="1"/>
          </p:cNvPicPr>
          <p:nvPr/>
        </p:nvPicPr>
        <p:blipFill>
          <a:blip r:embed="rId3"/>
          <a:stretch>
            <a:fillRect/>
          </a:stretch>
        </p:blipFill>
        <p:spPr>
          <a:xfrm>
            <a:off x="3946822" y="1885282"/>
            <a:ext cx="7562850" cy="3514725"/>
          </a:xfrm>
          <a:prstGeom prst="rect">
            <a:avLst/>
          </a:prstGeom>
        </p:spPr>
      </p:pic>
      <p:sp>
        <p:nvSpPr>
          <p:cNvPr id="12" name="TextBox 11">
            <a:extLst>
              <a:ext uri="{FF2B5EF4-FFF2-40B4-BE49-F238E27FC236}">
                <a16:creationId xmlns:a16="http://schemas.microsoft.com/office/drawing/2014/main" id="{9032342B-0BE5-E837-6340-9F91AEA2DA0E}"/>
              </a:ext>
            </a:extLst>
          </p:cNvPr>
          <p:cNvSpPr txBox="1"/>
          <p:nvPr/>
        </p:nvSpPr>
        <p:spPr>
          <a:xfrm>
            <a:off x="3619734" y="616840"/>
            <a:ext cx="8572266" cy="584775"/>
          </a:xfrm>
          <a:prstGeom prst="rect">
            <a:avLst/>
          </a:prstGeom>
          <a:noFill/>
        </p:spPr>
        <p:txBody>
          <a:bodyPr wrap="square" rtlCol="0">
            <a:spAutoFit/>
          </a:bodyPr>
          <a:lstStyle/>
          <a:p>
            <a:pPr algn="ctr"/>
            <a:r>
              <a:rPr lang="en-GB" sz="3200" b="1" dirty="0"/>
              <a:t>New timetables starts Tuesday 20 May</a:t>
            </a:r>
          </a:p>
        </p:txBody>
      </p:sp>
    </p:spTree>
    <p:extLst>
      <p:ext uri="{BB962C8B-B14F-4D97-AF65-F5344CB8AC3E}">
        <p14:creationId xmlns:p14="http://schemas.microsoft.com/office/powerpoint/2010/main" val="2964058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75DC9-FEDC-5DF6-24B5-12931287AC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7AF40BC-3289-BE99-4F26-0CBDB0737143}"/>
              </a:ext>
            </a:extLst>
          </p:cNvPr>
          <p:cNvPicPr>
            <a:picLocks noChangeAspect="1"/>
          </p:cNvPicPr>
          <p:nvPr/>
        </p:nvPicPr>
        <p:blipFill>
          <a:blip r:embed="rId2"/>
          <a:stretch>
            <a:fillRect/>
          </a:stretch>
        </p:blipFill>
        <p:spPr>
          <a:xfrm>
            <a:off x="0" y="165"/>
            <a:ext cx="3619734" cy="6857835"/>
          </a:xfrm>
          <a:prstGeom prst="rect">
            <a:avLst/>
          </a:prstGeom>
        </p:spPr>
      </p:pic>
      <p:sp>
        <p:nvSpPr>
          <p:cNvPr id="4" name="Title 3">
            <a:extLst>
              <a:ext uri="{FF2B5EF4-FFF2-40B4-BE49-F238E27FC236}">
                <a16:creationId xmlns:a16="http://schemas.microsoft.com/office/drawing/2014/main" id="{86A861CE-DF06-8A0E-9797-AC7659F072FF}"/>
              </a:ext>
            </a:extLst>
          </p:cNvPr>
          <p:cNvSpPr>
            <a:spLocks noGrp="1"/>
          </p:cNvSpPr>
          <p:nvPr>
            <p:ph type="ctrTitle"/>
          </p:nvPr>
        </p:nvSpPr>
        <p:spPr>
          <a:xfrm>
            <a:off x="3975652" y="2080591"/>
            <a:ext cx="7580244" cy="1482381"/>
          </a:xfrm>
        </p:spPr>
        <p:txBody>
          <a:bodyPr>
            <a:normAutofit fontScale="90000"/>
          </a:bodyPr>
          <a:lstStyle/>
          <a:p>
            <a:br>
              <a:rPr lang="en-GB" dirty="0">
                <a:latin typeface="+mn-lt"/>
              </a:rPr>
            </a:br>
            <a:br>
              <a:rPr lang="en-GB" dirty="0">
                <a:latin typeface="+mn-lt"/>
              </a:rPr>
            </a:br>
            <a:r>
              <a:rPr lang="en-GB" dirty="0">
                <a:latin typeface="+mn-lt"/>
              </a:rPr>
              <a:t> </a:t>
            </a:r>
          </a:p>
        </p:txBody>
      </p:sp>
      <p:sp>
        <p:nvSpPr>
          <p:cNvPr id="3" name="TextBox 2">
            <a:extLst>
              <a:ext uri="{FF2B5EF4-FFF2-40B4-BE49-F238E27FC236}">
                <a16:creationId xmlns:a16="http://schemas.microsoft.com/office/drawing/2014/main" id="{4C2EDC7B-DCF8-23A9-3864-0F6816760459}"/>
              </a:ext>
            </a:extLst>
          </p:cNvPr>
          <p:cNvSpPr txBox="1"/>
          <p:nvPr/>
        </p:nvSpPr>
        <p:spPr>
          <a:xfrm>
            <a:off x="3735408" y="682139"/>
            <a:ext cx="8060731" cy="5262979"/>
          </a:xfrm>
          <a:prstGeom prst="rect">
            <a:avLst/>
          </a:prstGeom>
          <a:noFill/>
        </p:spPr>
        <p:txBody>
          <a:bodyPr wrap="square">
            <a:spAutoFit/>
          </a:bodyPr>
          <a:lstStyle/>
          <a:p>
            <a:pPr>
              <a:buNone/>
            </a:pPr>
            <a:r>
              <a:rPr lang="en-GB" sz="1600" b="1" dirty="0">
                <a:effectLst/>
                <a:latin typeface="Aptos" panose="020F0502020204030204"/>
                <a:ea typeface="Aptos" panose="020F0502020204030204"/>
                <a:cs typeface="Aptos" panose="020F0502020204030204"/>
              </a:rPr>
              <a:t>Depute Headteachers</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Angles &amp; Picts: Jennifer Menzies </a:t>
            </a:r>
            <a:r>
              <a:rPr lang="en-GB" sz="1600" u="sng" dirty="0">
                <a:solidFill>
                  <a:srgbClr val="467886"/>
                </a:solidFill>
                <a:effectLst/>
                <a:latin typeface="Aptos" panose="020F0502020204030204"/>
                <a:ea typeface="Aptos" panose="020F0502020204030204"/>
                <a:cs typeface="Aptos" panose="020F0502020204030204"/>
                <a:hlinkClick r:id="rId3"/>
              </a:rPr>
              <a:t>Jennifer.Menzies@royalhigh.edin.sch.uk</a:t>
            </a:r>
            <a:r>
              <a:rPr lang="en-GB" sz="1600" dirty="0">
                <a:effectLst/>
                <a:latin typeface="Aptos" panose="020F0502020204030204"/>
                <a:ea typeface="Aptos" panose="020F0502020204030204"/>
                <a:cs typeface="Aptos" panose="020F0502020204030204"/>
              </a:rPr>
              <a:t> </a:t>
            </a:r>
          </a:p>
          <a:p>
            <a:pPr>
              <a:buNone/>
            </a:pPr>
            <a:r>
              <a:rPr lang="en-GB" sz="1600" dirty="0">
                <a:effectLst/>
                <a:latin typeface="Aptos" panose="020F0502020204030204"/>
                <a:ea typeface="Aptos" panose="020F0502020204030204"/>
                <a:cs typeface="Aptos" panose="020F0502020204030204"/>
              </a:rPr>
              <a:t>Brits &amp; Gaels: Nicola Casey </a:t>
            </a:r>
            <a:r>
              <a:rPr lang="en-GB" sz="1600" u="sng" dirty="0">
                <a:solidFill>
                  <a:srgbClr val="467886"/>
                </a:solidFill>
                <a:effectLst/>
                <a:latin typeface="Aptos" panose="020F0502020204030204"/>
                <a:ea typeface="Aptos" panose="020F0502020204030204"/>
                <a:cs typeface="Aptos" panose="020F0502020204030204"/>
                <a:hlinkClick r:id="rId4"/>
              </a:rPr>
              <a:t>Nicola.Casey@royalhigh.edin.sch.uk</a:t>
            </a:r>
            <a:r>
              <a:rPr lang="en-GB" sz="1600" dirty="0">
                <a:effectLst/>
                <a:latin typeface="Aptos" panose="020F0502020204030204"/>
                <a:ea typeface="Aptos" panose="020F0502020204030204"/>
                <a:cs typeface="Aptos" panose="020F0502020204030204"/>
              </a:rPr>
              <a:t> </a:t>
            </a:r>
          </a:p>
          <a:p>
            <a:pPr>
              <a:buNone/>
            </a:pPr>
            <a:r>
              <a:rPr lang="en-GB" sz="1600" dirty="0">
                <a:effectLst/>
                <a:latin typeface="Aptos" panose="020F0502020204030204"/>
                <a:ea typeface="Aptos" panose="020F0502020204030204"/>
                <a:cs typeface="Aptos" panose="020F0502020204030204"/>
              </a:rPr>
              <a:t>Celts &amp; Scots: Maxine Hughes </a:t>
            </a:r>
            <a:r>
              <a:rPr lang="en-GB" sz="1600" u="sng" dirty="0">
                <a:solidFill>
                  <a:srgbClr val="467886"/>
                </a:solidFill>
                <a:effectLst/>
                <a:latin typeface="Aptos" panose="020F0502020204030204"/>
                <a:ea typeface="Aptos" panose="020F0502020204030204"/>
                <a:cs typeface="Aptos" panose="020F0502020204030204"/>
                <a:hlinkClick r:id="rId5"/>
              </a:rPr>
              <a:t>Maxine.Hughes@royalhigh.edin.sch.uk</a:t>
            </a:r>
            <a:r>
              <a:rPr lang="en-GB" sz="1600" dirty="0">
                <a:effectLst/>
                <a:latin typeface="Aptos" panose="020F0502020204030204"/>
                <a:ea typeface="Aptos" panose="020F0502020204030204"/>
                <a:cs typeface="Aptos" panose="020F0502020204030204"/>
              </a:rPr>
              <a:t> </a:t>
            </a:r>
          </a:p>
          <a:p>
            <a:pPr>
              <a:buNone/>
            </a:pPr>
            <a:r>
              <a:rPr lang="en-GB" sz="1600" dirty="0">
                <a:effectLst/>
                <a:latin typeface="Aptos" panose="020F0502020204030204"/>
                <a:ea typeface="Aptos" panose="020F0502020204030204"/>
                <a:cs typeface="Aptos" panose="020F0502020204030204"/>
              </a:rPr>
              <a:t>Pupil Support Depute: Lewis Whale </a:t>
            </a:r>
            <a:r>
              <a:rPr lang="en-GB" sz="1600" u="sng" dirty="0">
                <a:solidFill>
                  <a:srgbClr val="467886"/>
                </a:solidFill>
                <a:effectLst/>
                <a:latin typeface="Aptos" panose="020F0502020204030204"/>
                <a:ea typeface="Aptos" panose="020F0502020204030204"/>
                <a:cs typeface="Aptos" panose="020F0502020204030204"/>
                <a:hlinkClick r:id="rId6"/>
              </a:rPr>
              <a:t>Lewis.Whale@royalhigh.edin.sch.uk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 </a:t>
            </a:r>
          </a:p>
          <a:p>
            <a:pPr>
              <a:buNone/>
            </a:pPr>
            <a:r>
              <a:rPr lang="en-GB" sz="1600" b="1" dirty="0">
                <a:effectLst/>
                <a:latin typeface="Aptos" panose="020F0502020204030204"/>
                <a:ea typeface="Aptos" panose="020F0502020204030204"/>
                <a:cs typeface="Aptos" panose="020F0502020204030204"/>
              </a:rPr>
              <a:t>Curricular Leader Support for Pupils (Guidance teacher)</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Angles: Claire Devlin (Monday-Wed) </a:t>
            </a:r>
            <a:r>
              <a:rPr lang="en-GB" sz="1600" u="sng" dirty="0">
                <a:solidFill>
                  <a:srgbClr val="467886"/>
                </a:solidFill>
                <a:effectLst/>
                <a:latin typeface="Aptos" panose="020F0502020204030204"/>
                <a:ea typeface="Aptos" panose="020F0502020204030204"/>
                <a:cs typeface="Aptos" panose="020F0502020204030204"/>
                <a:hlinkClick r:id="rId7"/>
              </a:rPr>
              <a:t>Claire.Devlin@royalhigh.edin.sch.uk</a:t>
            </a:r>
            <a:r>
              <a:rPr lang="en-GB" sz="1600" dirty="0">
                <a:effectLst/>
                <a:latin typeface="Aptos" panose="020F0502020204030204"/>
                <a:ea typeface="Aptos" panose="020F0502020204030204"/>
                <a:cs typeface="Aptos" panose="020F0502020204030204"/>
              </a:rPr>
              <a:t> </a:t>
            </a:r>
          </a:p>
          <a:p>
            <a:pPr>
              <a:buNone/>
            </a:pPr>
            <a:r>
              <a:rPr lang="en-GB" sz="1600" dirty="0">
                <a:effectLst/>
                <a:latin typeface="Aptos" panose="020F0502020204030204"/>
                <a:ea typeface="Aptos" panose="020F0502020204030204"/>
                <a:cs typeface="Aptos" panose="020F0502020204030204"/>
              </a:rPr>
              <a:t>Angles: Kerry Janetta (Thursday-Fri) </a:t>
            </a:r>
            <a:r>
              <a:rPr lang="en-GB" sz="1600" u="sng" dirty="0">
                <a:solidFill>
                  <a:srgbClr val="467886"/>
                </a:solidFill>
                <a:effectLst/>
                <a:latin typeface="Aptos" panose="020F0502020204030204"/>
                <a:ea typeface="Aptos" panose="020F0502020204030204"/>
                <a:cs typeface="Aptos" panose="020F0502020204030204"/>
                <a:hlinkClick r:id="rId8"/>
              </a:rPr>
              <a:t>kerry.jannetta@currie.edin.sch.uk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Brits: Scott Rodger </a:t>
            </a:r>
            <a:r>
              <a:rPr lang="en-GB" sz="1600" u="sng" dirty="0">
                <a:solidFill>
                  <a:srgbClr val="467886"/>
                </a:solidFill>
                <a:effectLst/>
                <a:latin typeface="Aptos" panose="020F0502020204030204"/>
                <a:ea typeface="Aptos" panose="020F0502020204030204"/>
                <a:cs typeface="Aptos" panose="020F0502020204030204"/>
                <a:hlinkClick r:id="rId9"/>
              </a:rPr>
              <a:t>Scott.Rodger@royalhigh.edin.sch.uk</a:t>
            </a:r>
            <a:r>
              <a:rPr lang="en-GB" sz="1600" dirty="0">
                <a:effectLst/>
                <a:latin typeface="Aptos" panose="020F0502020204030204"/>
                <a:ea typeface="Aptos" panose="020F0502020204030204"/>
                <a:cs typeface="Aptos" panose="020F0502020204030204"/>
              </a:rPr>
              <a:t> </a:t>
            </a:r>
          </a:p>
          <a:p>
            <a:pPr>
              <a:buNone/>
            </a:pPr>
            <a:r>
              <a:rPr lang="en-GB" sz="1600" dirty="0">
                <a:effectLst/>
                <a:latin typeface="Aptos" panose="020F0502020204030204"/>
                <a:ea typeface="Aptos" panose="020F0502020204030204"/>
                <a:cs typeface="Aptos" panose="020F0502020204030204"/>
              </a:rPr>
              <a:t>Celts: Alexander Hagart </a:t>
            </a:r>
            <a:r>
              <a:rPr lang="en-GB" sz="1600" u="sng" dirty="0">
                <a:solidFill>
                  <a:srgbClr val="467886"/>
                </a:solidFill>
                <a:effectLst/>
                <a:latin typeface="Aptos" panose="020F0502020204030204"/>
                <a:ea typeface="Aptos" panose="020F0502020204030204"/>
                <a:cs typeface="Aptos" panose="020F0502020204030204"/>
                <a:hlinkClick r:id="rId10"/>
              </a:rPr>
              <a:t>alexander.3.hagart@royalhigh.edin.sch.uk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Gaels: Shauna McCallion </a:t>
            </a:r>
            <a:r>
              <a:rPr lang="en-GB" sz="1600" u="sng" dirty="0">
                <a:solidFill>
                  <a:srgbClr val="467886"/>
                </a:solidFill>
                <a:effectLst/>
                <a:latin typeface="Aptos" panose="020F0502020204030204"/>
                <a:ea typeface="Aptos" panose="020F0502020204030204"/>
                <a:cs typeface="Aptos" panose="020F0502020204030204"/>
                <a:hlinkClick r:id="rId11"/>
              </a:rPr>
              <a:t>shauna.mccallion@royalhigh.edin.sch.uk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Picts: Robert Watson </a:t>
            </a:r>
            <a:r>
              <a:rPr lang="en-GB" sz="1600" u="sng" dirty="0">
                <a:solidFill>
                  <a:srgbClr val="467886"/>
                </a:solidFill>
                <a:effectLst/>
                <a:latin typeface="Aptos" panose="020F0502020204030204"/>
                <a:ea typeface="Aptos" panose="020F0502020204030204"/>
                <a:cs typeface="Aptos" panose="020F0502020204030204"/>
                <a:hlinkClick r:id="rId12"/>
              </a:rPr>
              <a:t>robert.watson@royalhigh.edin.sch.uk</a:t>
            </a:r>
            <a:r>
              <a:rPr lang="en-GB" sz="1600" dirty="0">
                <a:effectLst/>
                <a:latin typeface="Aptos" panose="020F0502020204030204"/>
                <a:ea typeface="Aptos" panose="020F0502020204030204"/>
                <a:cs typeface="Aptos" panose="020F0502020204030204"/>
              </a:rPr>
              <a:t> </a:t>
            </a:r>
          </a:p>
          <a:p>
            <a:pPr>
              <a:buNone/>
            </a:pPr>
            <a:r>
              <a:rPr lang="en-GB" sz="1600" dirty="0">
                <a:effectLst/>
                <a:latin typeface="Aptos" panose="020F0502020204030204"/>
                <a:ea typeface="Aptos" panose="020F0502020204030204"/>
                <a:cs typeface="Aptos" panose="020F0502020204030204"/>
              </a:rPr>
              <a:t>Scots: Hannah Sim (Mon -Wed) </a:t>
            </a:r>
            <a:r>
              <a:rPr lang="en-GB" sz="1600" u="sng" dirty="0">
                <a:solidFill>
                  <a:srgbClr val="467886"/>
                </a:solidFill>
                <a:effectLst/>
                <a:latin typeface="Aptos" panose="020F0502020204030204"/>
                <a:ea typeface="Aptos" panose="020F0502020204030204"/>
                <a:cs typeface="Aptos" panose="020F0502020204030204"/>
                <a:hlinkClick r:id="rId13"/>
              </a:rPr>
              <a:t>Hannah.Sim@royalhigh.edin.sch.uk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Scots: Amy Hogg (Thurs-Fri) </a:t>
            </a:r>
            <a:r>
              <a:rPr lang="en-GB" sz="1600" u="sng" dirty="0">
                <a:solidFill>
                  <a:srgbClr val="467886"/>
                </a:solidFill>
                <a:effectLst/>
                <a:latin typeface="Aptos" panose="020F0502020204030204"/>
                <a:ea typeface="Aptos" panose="020F0502020204030204"/>
                <a:cs typeface="Aptos" panose="020F0502020204030204"/>
                <a:hlinkClick r:id="rId14"/>
              </a:rPr>
              <a:t>amy.hogg@royalhigh.edin.sch.uk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 </a:t>
            </a:r>
          </a:p>
          <a:p>
            <a:pPr>
              <a:buNone/>
            </a:pPr>
            <a:r>
              <a:rPr lang="en-GB" sz="1600" b="1" dirty="0">
                <a:effectLst/>
                <a:latin typeface="Aptos" panose="020F0502020204030204"/>
                <a:ea typeface="Aptos" panose="020F0502020204030204"/>
                <a:cs typeface="Aptos" panose="020F0502020204030204"/>
              </a:rPr>
              <a:t>Curricular Leader Support for Learning</a:t>
            </a:r>
            <a:endParaRPr lang="en-GB" sz="1600" dirty="0">
              <a:effectLst/>
              <a:latin typeface="Aptos" panose="020F0502020204030204"/>
              <a:ea typeface="Aptos" panose="020F0502020204030204"/>
              <a:cs typeface="Aptos" panose="020F0502020204030204"/>
            </a:endParaRPr>
          </a:p>
          <a:p>
            <a:pPr>
              <a:buNone/>
            </a:pPr>
            <a:r>
              <a:rPr lang="en-GB" sz="1600" u="sng" dirty="0">
                <a:solidFill>
                  <a:srgbClr val="467886"/>
                </a:solidFill>
                <a:effectLst/>
                <a:latin typeface="Aptos" panose="020F0502020204030204"/>
                <a:ea typeface="Aptos" panose="020F0502020204030204"/>
                <a:cs typeface="Aptos" panose="020F0502020204030204"/>
                <a:hlinkClick r:id="rId15"/>
              </a:rPr>
              <a:t>Deborah.Hislop@royalhigh.edin.sch.uk</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  </a:t>
            </a:r>
          </a:p>
          <a:p>
            <a:pPr>
              <a:buNone/>
            </a:pPr>
            <a:r>
              <a:rPr lang="en-GB" sz="1600" b="1" dirty="0">
                <a:effectLst/>
                <a:latin typeface="Aptos" panose="020F0502020204030204"/>
                <a:ea typeface="Aptos" panose="020F0502020204030204"/>
                <a:cs typeface="Aptos" panose="020F0502020204030204"/>
              </a:rPr>
              <a:t>Skills Development Scotland (SDS) Careers Advisor</a:t>
            </a:r>
            <a:endParaRPr lang="en-GB" sz="1600" dirty="0">
              <a:effectLst/>
              <a:latin typeface="Aptos" panose="020F0502020204030204"/>
              <a:ea typeface="Aptos" panose="020F0502020204030204"/>
              <a:cs typeface="Aptos" panose="020F0502020204030204"/>
            </a:endParaRPr>
          </a:p>
          <a:p>
            <a:pPr>
              <a:buNone/>
            </a:pPr>
            <a:r>
              <a:rPr lang="en-GB" sz="1600" dirty="0">
                <a:effectLst/>
                <a:latin typeface="Aptos" panose="020F0502020204030204"/>
                <a:ea typeface="Aptos" panose="020F0502020204030204"/>
                <a:cs typeface="Aptos" panose="020F0502020204030204"/>
              </a:rPr>
              <a:t>Louise Winser </a:t>
            </a:r>
            <a:r>
              <a:rPr lang="en-GB" sz="1600" u="sng" dirty="0">
                <a:solidFill>
                  <a:srgbClr val="467886"/>
                </a:solidFill>
                <a:effectLst/>
                <a:latin typeface="Aptos" panose="020F0502020204030204"/>
                <a:ea typeface="Aptos" panose="020F0502020204030204"/>
                <a:cs typeface="Aptos" panose="020F0502020204030204"/>
                <a:hlinkClick r:id="rId16"/>
              </a:rPr>
              <a:t>Louise.Winser@sds.co.uk</a:t>
            </a:r>
            <a:endParaRPr lang="en-GB" sz="1600" dirty="0">
              <a:effectLst/>
              <a:latin typeface="Aptos" panose="020F0502020204030204"/>
              <a:ea typeface="Aptos" panose="020F0502020204030204"/>
              <a:cs typeface="Aptos" panose="020F0502020204030204"/>
            </a:endParaRPr>
          </a:p>
        </p:txBody>
      </p:sp>
    </p:spTree>
    <p:extLst>
      <p:ext uri="{BB962C8B-B14F-4D97-AF65-F5344CB8AC3E}">
        <p14:creationId xmlns:p14="http://schemas.microsoft.com/office/powerpoint/2010/main" val="3433194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8B423-1959-4588-A266-5186C1E2D768}"/>
              </a:ext>
            </a:extLst>
          </p:cNvPr>
          <p:cNvPicPr>
            <a:picLocks noChangeAspect="1"/>
          </p:cNvPicPr>
          <p:nvPr/>
        </p:nvPicPr>
        <p:blipFill>
          <a:blip r:embed="rId2"/>
          <a:stretch>
            <a:fillRect/>
          </a:stretch>
        </p:blipFill>
        <p:spPr>
          <a:xfrm>
            <a:off x="0" y="165"/>
            <a:ext cx="3619734" cy="6857835"/>
          </a:xfrm>
          <a:prstGeom prst="rect">
            <a:avLst/>
          </a:prstGeom>
        </p:spPr>
      </p:pic>
      <p:sp>
        <p:nvSpPr>
          <p:cNvPr id="4" name="Title 3">
            <a:extLst>
              <a:ext uri="{FF2B5EF4-FFF2-40B4-BE49-F238E27FC236}">
                <a16:creationId xmlns:a16="http://schemas.microsoft.com/office/drawing/2014/main" id="{14C96516-1D19-4699-8527-279B63089657}"/>
              </a:ext>
            </a:extLst>
          </p:cNvPr>
          <p:cNvSpPr>
            <a:spLocks noGrp="1"/>
          </p:cNvSpPr>
          <p:nvPr>
            <p:ph type="ctrTitle"/>
          </p:nvPr>
        </p:nvSpPr>
        <p:spPr>
          <a:xfrm>
            <a:off x="3975652" y="2080591"/>
            <a:ext cx="7580244" cy="1482381"/>
          </a:xfrm>
        </p:spPr>
        <p:txBody>
          <a:bodyPr>
            <a:normAutofit fontScale="90000"/>
          </a:bodyPr>
          <a:lstStyle/>
          <a:p>
            <a:br>
              <a:rPr lang="en-GB" dirty="0">
                <a:latin typeface="+mn-lt"/>
              </a:rPr>
            </a:br>
            <a:br>
              <a:rPr lang="en-GB" dirty="0">
                <a:latin typeface="+mn-lt"/>
              </a:rPr>
            </a:br>
            <a:r>
              <a:rPr lang="en-GB" dirty="0">
                <a:latin typeface="+mn-lt"/>
              </a:rPr>
              <a:t> </a:t>
            </a:r>
          </a:p>
        </p:txBody>
      </p:sp>
      <p:graphicFrame>
        <p:nvGraphicFramePr>
          <p:cNvPr id="2" name="Table 1">
            <a:extLst>
              <a:ext uri="{FF2B5EF4-FFF2-40B4-BE49-F238E27FC236}">
                <a16:creationId xmlns:a16="http://schemas.microsoft.com/office/drawing/2014/main" id="{1FEEC987-311A-E559-E9FE-C34FF0560872}"/>
              </a:ext>
            </a:extLst>
          </p:cNvPr>
          <p:cNvGraphicFramePr>
            <a:graphicFrameLocks noGrp="1"/>
          </p:cNvGraphicFramePr>
          <p:nvPr>
            <p:extLst>
              <p:ext uri="{D42A27DB-BD31-4B8C-83A1-F6EECF244321}">
                <p14:modId xmlns:p14="http://schemas.microsoft.com/office/powerpoint/2010/main" val="982326768"/>
              </p:ext>
            </p:extLst>
          </p:nvPr>
        </p:nvGraphicFramePr>
        <p:xfrm>
          <a:off x="3619734" y="65457"/>
          <a:ext cx="8616127" cy="6724945"/>
        </p:xfrm>
        <a:graphic>
          <a:graphicData uri="http://schemas.openxmlformats.org/drawingml/2006/table">
            <a:tbl>
              <a:tblPr/>
              <a:tblGrid>
                <a:gridCol w="4329994">
                  <a:extLst>
                    <a:ext uri="{9D8B030D-6E8A-4147-A177-3AD203B41FA5}">
                      <a16:colId xmlns:a16="http://schemas.microsoft.com/office/drawing/2014/main" val="174639883"/>
                    </a:ext>
                  </a:extLst>
                </a:gridCol>
                <a:gridCol w="4286133">
                  <a:extLst>
                    <a:ext uri="{9D8B030D-6E8A-4147-A177-3AD203B41FA5}">
                      <a16:colId xmlns:a16="http://schemas.microsoft.com/office/drawing/2014/main" val="1728785215"/>
                    </a:ext>
                  </a:extLst>
                </a:gridCol>
              </a:tblGrid>
              <a:tr h="441551">
                <a:tc>
                  <a:txBody>
                    <a:bodyPr/>
                    <a:lstStyle/>
                    <a:p>
                      <a:pPr fontAlgn="base"/>
                      <a:r>
                        <a:rPr lang="en-GB" sz="1800" b="1">
                          <a:effectLst/>
                        </a:rPr>
                        <a:t>Useful Website Links</a:t>
                      </a:r>
                      <a:endParaRPr lang="en-GB" sz="1800">
                        <a:effectLst/>
                      </a:endParaRPr>
                    </a:p>
                  </a:txBody>
                  <a:tcPr marL="3330" marR="3330" marT="49946" marB="49946" anchor="ctr">
                    <a:lnL>
                      <a:noFill/>
                    </a:lnL>
                    <a:lnR>
                      <a:noFill/>
                    </a:lnR>
                    <a:lnT>
                      <a:noFill/>
                    </a:lnT>
                    <a:lnB>
                      <a:noFill/>
                    </a:lnB>
                    <a:solidFill>
                      <a:srgbClr val="F9F9F9"/>
                    </a:solidFill>
                  </a:tcPr>
                </a:tc>
                <a:tc>
                  <a:txBody>
                    <a:bodyPr/>
                    <a:lstStyle/>
                    <a:p>
                      <a:pPr algn="ctr" fontAlgn="base"/>
                      <a:r>
                        <a:rPr lang="en-GB" sz="1800" b="1">
                          <a:effectLst/>
                        </a:rPr>
                        <a:t>Description</a:t>
                      </a:r>
                      <a:endParaRPr lang="en-GB" sz="1800">
                        <a:effectLst/>
                      </a:endParaRPr>
                    </a:p>
                  </a:txBody>
                  <a:tcPr marL="3330" marR="3330" marT="49946" marB="49946" anchor="ctr">
                    <a:lnL>
                      <a:noFill/>
                    </a:lnL>
                    <a:lnR>
                      <a:noFill/>
                    </a:lnR>
                    <a:lnT>
                      <a:noFill/>
                    </a:lnT>
                    <a:lnB>
                      <a:noFill/>
                    </a:lnB>
                    <a:solidFill>
                      <a:srgbClr val="F9F9F9"/>
                    </a:solidFill>
                  </a:tcPr>
                </a:tc>
                <a:extLst>
                  <a:ext uri="{0D108BD9-81ED-4DB2-BD59-A6C34878D82A}">
                    <a16:rowId xmlns:a16="http://schemas.microsoft.com/office/drawing/2014/main" val="1440572766"/>
                  </a:ext>
                </a:extLst>
              </a:tr>
              <a:tr h="441551">
                <a:tc>
                  <a:txBody>
                    <a:bodyPr/>
                    <a:lstStyle/>
                    <a:p>
                      <a:pPr algn="l" fontAlgn="base"/>
                      <a:r>
                        <a:rPr lang="en-GB" sz="1800" u="none" strike="noStrike">
                          <a:solidFill>
                            <a:srgbClr val="E20000"/>
                          </a:solidFill>
                          <a:effectLst/>
                          <a:hlinkClick r:id="rId3"/>
                        </a:rPr>
                        <a:t>My World of Work</a:t>
                      </a:r>
                      <a:endParaRPr lang="en-GB" sz="1800">
                        <a:effectLst/>
                      </a:endParaRPr>
                    </a:p>
                  </a:txBody>
                  <a:tcPr marL="3330" marR="3330" marT="49946" marB="49946" anchor="ctr">
                    <a:lnL>
                      <a:noFill/>
                    </a:lnL>
                    <a:lnR>
                      <a:noFill/>
                    </a:lnR>
                    <a:lnT>
                      <a:noFill/>
                    </a:lnT>
                    <a:lnB>
                      <a:noFill/>
                    </a:lnB>
                    <a:solidFill>
                      <a:srgbClr val="F3F3F3"/>
                    </a:solidFill>
                  </a:tcPr>
                </a:tc>
                <a:tc>
                  <a:txBody>
                    <a:bodyPr/>
                    <a:lstStyle/>
                    <a:p>
                      <a:pPr algn="l" fontAlgn="base"/>
                      <a:r>
                        <a:rPr lang="en-GB" sz="1800" dirty="0">
                          <a:effectLst/>
                        </a:rPr>
                        <a:t>Career suggestions tailored to you</a:t>
                      </a:r>
                    </a:p>
                  </a:txBody>
                  <a:tcPr marL="3330" marR="3330" marT="49946" marB="49946" anchor="ctr">
                    <a:lnL>
                      <a:noFill/>
                    </a:lnL>
                    <a:lnR>
                      <a:noFill/>
                    </a:lnR>
                    <a:lnT>
                      <a:noFill/>
                    </a:lnT>
                    <a:lnB>
                      <a:noFill/>
                    </a:lnB>
                    <a:solidFill>
                      <a:srgbClr val="F3F3F3"/>
                    </a:solidFill>
                  </a:tcPr>
                </a:tc>
                <a:extLst>
                  <a:ext uri="{0D108BD9-81ED-4DB2-BD59-A6C34878D82A}">
                    <a16:rowId xmlns:a16="http://schemas.microsoft.com/office/drawing/2014/main" val="457091718"/>
                  </a:ext>
                </a:extLst>
              </a:tr>
              <a:tr h="1106673">
                <a:tc>
                  <a:txBody>
                    <a:bodyPr/>
                    <a:lstStyle/>
                    <a:p>
                      <a:pPr algn="l" fontAlgn="base"/>
                      <a:r>
                        <a:rPr lang="en-GB" sz="1800" u="sng" kern="1200" dirty="0">
                          <a:solidFill>
                            <a:schemeClr val="tx1"/>
                          </a:solidFill>
                          <a:effectLst/>
                          <a:latin typeface="+mn-lt"/>
                          <a:ea typeface="+mn-ea"/>
                          <a:cs typeface="+mn-cs"/>
                          <a:hlinkClick r:id="rId4"/>
                        </a:rPr>
                        <a:t>https://daydreambelievers.co.uk/qualification</a:t>
                      </a:r>
                      <a:endParaRPr lang="en-GB" sz="1800" dirty="0">
                        <a:effectLst/>
                      </a:endParaRPr>
                    </a:p>
                  </a:txBody>
                  <a:tcPr marL="3330" marR="3330" marT="49946" marB="49946" anchor="ctr">
                    <a:lnL>
                      <a:noFill/>
                    </a:lnL>
                    <a:lnR>
                      <a:noFill/>
                    </a:lnR>
                    <a:lnT>
                      <a:noFill/>
                    </a:lnT>
                    <a:lnB>
                      <a:noFill/>
                    </a:lnB>
                    <a:solidFill>
                      <a:srgbClr val="F9F9F9"/>
                    </a:solidFill>
                  </a:tcPr>
                </a:tc>
                <a:tc>
                  <a:txBody>
                    <a:bodyPr/>
                    <a:lstStyle/>
                    <a:p>
                      <a:pPr algn="l" fontAlgn="base"/>
                      <a:r>
                        <a:rPr lang="en-GB" sz="1800" kern="1200" dirty="0">
                          <a:solidFill>
                            <a:schemeClr val="tx1"/>
                          </a:solidFill>
                          <a:effectLst/>
                          <a:latin typeface="+mn-lt"/>
                          <a:ea typeface="+mn-ea"/>
                          <a:cs typeface="+mn-cs"/>
                        </a:rPr>
                        <a:t>The course is centred around pupil creativity, problem solving and critical thinking: </a:t>
                      </a:r>
                      <a:r>
                        <a:rPr lang="en-GB" sz="1800" kern="1200" dirty="0" err="1">
                          <a:solidFill>
                            <a:schemeClr val="tx1"/>
                          </a:solidFill>
                          <a:effectLst/>
                          <a:latin typeface="+mn-lt"/>
                          <a:ea typeface="+mn-ea"/>
                          <a:cs typeface="+mn-cs"/>
                        </a:rPr>
                        <a:t>metaskills</a:t>
                      </a:r>
                      <a:r>
                        <a:rPr lang="en-GB" sz="1800" kern="1200" dirty="0">
                          <a:solidFill>
                            <a:schemeClr val="tx1"/>
                          </a:solidFill>
                          <a:effectLst/>
                          <a:latin typeface="+mn-lt"/>
                          <a:ea typeface="+mn-ea"/>
                          <a:cs typeface="+mn-cs"/>
                        </a:rPr>
                        <a:t> that will be required of a future workforce. </a:t>
                      </a:r>
                      <a:endParaRPr lang="en-GB" sz="1800" dirty="0">
                        <a:effectLst/>
                      </a:endParaRPr>
                    </a:p>
                  </a:txBody>
                  <a:tcPr marL="3330" marR="3330" marT="49946" marB="49946" anchor="ctr">
                    <a:lnL>
                      <a:noFill/>
                    </a:lnL>
                    <a:lnR>
                      <a:noFill/>
                    </a:lnR>
                    <a:lnT>
                      <a:noFill/>
                    </a:lnT>
                    <a:lnB>
                      <a:noFill/>
                    </a:lnB>
                    <a:solidFill>
                      <a:srgbClr val="F9F9F9"/>
                    </a:solidFill>
                  </a:tcPr>
                </a:tc>
                <a:extLst>
                  <a:ext uri="{0D108BD9-81ED-4DB2-BD59-A6C34878D82A}">
                    <a16:rowId xmlns:a16="http://schemas.microsoft.com/office/drawing/2014/main" val="2365014133"/>
                  </a:ext>
                </a:extLst>
              </a:tr>
              <a:tr h="774112">
                <a:tc>
                  <a:txBody>
                    <a:bodyPr/>
                    <a:lstStyle/>
                    <a:p>
                      <a:pPr algn="l" fontAlgn="base"/>
                      <a:r>
                        <a:rPr lang="en-GB" sz="1800" u="none" strike="noStrike">
                          <a:solidFill>
                            <a:srgbClr val="E20000"/>
                          </a:solidFill>
                          <a:effectLst/>
                          <a:hlinkClick r:id="rId5"/>
                        </a:rPr>
                        <a:t>The Complete University Guide</a:t>
                      </a:r>
                      <a:endParaRPr lang="en-GB" sz="1800">
                        <a:effectLst/>
                      </a:endParaRPr>
                    </a:p>
                  </a:txBody>
                  <a:tcPr marL="3330" marR="3330" marT="49946" marB="49946" anchor="ctr">
                    <a:lnL>
                      <a:noFill/>
                    </a:lnL>
                    <a:lnR>
                      <a:noFill/>
                    </a:lnR>
                    <a:lnT>
                      <a:noFill/>
                    </a:lnT>
                    <a:lnB>
                      <a:noFill/>
                    </a:lnB>
                    <a:solidFill>
                      <a:srgbClr val="F3F3F3"/>
                    </a:solidFill>
                  </a:tcPr>
                </a:tc>
                <a:tc>
                  <a:txBody>
                    <a:bodyPr/>
                    <a:lstStyle/>
                    <a:p>
                      <a:pPr algn="l" fontAlgn="base"/>
                      <a:r>
                        <a:rPr lang="en-GB" sz="1800">
                          <a:effectLst/>
                        </a:rPr>
                        <a:t>Everything you need to know about all universities in the UK</a:t>
                      </a:r>
                    </a:p>
                  </a:txBody>
                  <a:tcPr marL="3330" marR="3330" marT="49946" marB="49946" anchor="ctr">
                    <a:lnL>
                      <a:noFill/>
                    </a:lnL>
                    <a:lnR>
                      <a:noFill/>
                    </a:lnR>
                    <a:lnT>
                      <a:noFill/>
                    </a:lnT>
                    <a:lnB>
                      <a:noFill/>
                    </a:lnB>
                    <a:solidFill>
                      <a:srgbClr val="F3F3F3"/>
                    </a:solidFill>
                  </a:tcPr>
                </a:tc>
                <a:extLst>
                  <a:ext uri="{0D108BD9-81ED-4DB2-BD59-A6C34878D82A}">
                    <a16:rowId xmlns:a16="http://schemas.microsoft.com/office/drawing/2014/main" val="1564319421"/>
                  </a:ext>
                </a:extLst>
              </a:tr>
              <a:tr h="441551">
                <a:tc>
                  <a:txBody>
                    <a:bodyPr/>
                    <a:lstStyle/>
                    <a:p>
                      <a:pPr algn="l" fontAlgn="base"/>
                      <a:r>
                        <a:rPr lang="en-GB" sz="1800" u="none" strike="noStrike">
                          <a:solidFill>
                            <a:srgbClr val="E20000"/>
                          </a:solidFill>
                          <a:effectLst/>
                          <a:hlinkClick r:id="rId6"/>
                        </a:rPr>
                        <a:t>UCAS</a:t>
                      </a:r>
                      <a:endParaRPr lang="en-GB" sz="1800">
                        <a:effectLst/>
                      </a:endParaRPr>
                    </a:p>
                  </a:txBody>
                  <a:tcPr marL="3330" marR="3330" marT="49946" marB="49946" anchor="ctr">
                    <a:lnL>
                      <a:noFill/>
                    </a:lnL>
                    <a:lnR>
                      <a:noFill/>
                    </a:lnR>
                    <a:lnT>
                      <a:noFill/>
                    </a:lnT>
                    <a:lnB>
                      <a:noFill/>
                    </a:lnB>
                    <a:solidFill>
                      <a:srgbClr val="F9F9F9"/>
                    </a:solidFill>
                  </a:tcPr>
                </a:tc>
                <a:tc>
                  <a:txBody>
                    <a:bodyPr/>
                    <a:lstStyle/>
                    <a:p>
                      <a:pPr algn="l" fontAlgn="base"/>
                      <a:r>
                        <a:rPr lang="en-GB" sz="1800">
                          <a:effectLst/>
                        </a:rPr>
                        <a:t>University applications</a:t>
                      </a:r>
                    </a:p>
                  </a:txBody>
                  <a:tcPr marL="3330" marR="3330" marT="49946" marB="49946" anchor="ctr">
                    <a:lnL>
                      <a:noFill/>
                    </a:lnL>
                    <a:lnR>
                      <a:noFill/>
                    </a:lnR>
                    <a:lnT>
                      <a:noFill/>
                    </a:lnT>
                    <a:lnB>
                      <a:noFill/>
                    </a:lnB>
                    <a:solidFill>
                      <a:srgbClr val="F9F9F9"/>
                    </a:solidFill>
                  </a:tcPr>
                </a:tc>
                <a:extLst>
                  <a:ext uri="{0D108BD9-81ED-4DB2-BD59-A6C34878D82A}">
                    <a16:rowId xmlns:a16="http://schemas.microsoft.com/office/drawing/2014/main" val="157164713"/>
                  </a:ext>
                </a:extLst>
              </a:tr>
              <a:tr h="774112">
                <a:tc>
                  <a:txBody>
                    <a:bodyPr/>
                    <a:lstStyle/>
                    <a:p>
                      <a:pPr algn="l" fontAlgn="base"/>
                      <a:r>
                        <a:rPr lang="en-GB" sz="1800" u="none" strike="noStrike">
                          <a:solidFill>
                            <a:srgbClr val="E20000"/>
                          </a:solidFill>
                          <a:effectLst/>
                          <a:hlinkClick r:id="rId7"/>
                        </a:rPr>
                        <a:t>Leaps</a:t>
                      </a:r>
                      <a:endParaRPr lang="en-GB" sz="1800">
                        <a:effectLst/>
                      </a:endParaRPr>
                    </a:p>
                  </a:txBody>
                  <a:tcPr marL="3330" marR="3330" marT="49946" marB="49946" anchor="ctr">
                    <a:lnL>
                      <a:noFill/>
                    </a:lnL>
                    <a:lnR>
                      <a:noFill/>
                    </a:lnR>
                    <a:lnT>
                      <a:noFill/>
                    </a:lnT>
                    <a:lnB>
                      <a:noFill/>
                    </a:lnB>
                    <a:solidFill>
                      <a:srgbClr val="F3F3F3"/>
                    </a:solidFill>
                  </a:tcPr>
                </a:tc>
                <a:tc>
                  <a:txBody>
                    <a:bodyPr/>
                    <a:lstStyle/>
                    <a:p>
                      <a:pPr algn="l" fontAlgn="base"/>
                      <a:r>
                        <a:rPr lang="en-GB" sz="1800">
                          <a:effectLst/>
                        </a:rPr>
                        <a:t>Advice, encouragement and support for applying for higher education</a:t>
                      </a:r>
                    </a:p>
                  </a:txBody>
                  <a:tcPr marL="3330" marR="3330" marT="49946" marB="49946" anchor="ctr">
                    <a:lnL>
                      <a:noFill/>
                    </a:lnL>
                    <a:lnR>
                      <a:noFill/>
                    </a:lnR>
                    <a:lnT>
                      <a:noFill/>
                    </a:lnT>
                    <a:lnB>
                      <a:noFill/>
                    </a:lnB>
                    <a:solidFill>
                      <a:srgbClr val="F3F3F3"/>
                    </a:solidFill>
                  </a:tcPr>
                </a:tc>
                <a:extLst>
                  <a:ext uri="{0D108BD9-81ED-4DB2-BD59-A6C34878D82A}">
                    <a16:rowId xmlns:a16="http://schemas.microsoft.com/office/drawing/2014/main" val="1151493076"/>
                  </a:ext>
                </a:extLst>
              </a:tr>
              <a:tr h="441551">
                <a:tc>
                  <a:txBody>
                    <a:bodyPr/>
                    <a:lstStyle/>
                    <a:p>
                      <a:pPr algn="l" fontAlgn="base"/>
                      <a:r>
                        <a:rPr lang="en-GB" sz="1800" u="none" strike="noStrike">
                          <a:solidFill>
                            <a:srgbClr val="E20000"/>
                          </a:solidFill>
                          <a:effectLst/>
                          <a:hlinkClick r:id="rId8"/>
                        </a:rPr>
                        <a:t>Edinburgh College</a:t>
                      </a:r>
                      <a:endParaRPr lang="en-GB" sz="1800">
                        <a:effectLst/>
                      </a:endParaRPr>
                    </a:p>
                  </a:txBody>
                  <a:tcPr marL="3330" marR="3330" marT="49946" marB="49946" anchor="ctr">
                    <a:lnL>
                      <a:noFill/>
                    </a:lnL>
                    <a:lnR>
                      <a:noFill/>
                    </a:lnR>
                    <a:lnT>
                      <a:noFill/>
                    </a:lnT>
                    <a:lnB>
                      <a:noFill/>
                    </a:lnB>
                    <a:solidFill>
                      <a:srgbClr val="F9F9F9"/>
                    </a:solidFill>
                  </a:tcPr>
                </a:tc>
                <a:tc>
                  <a:txBody>
                    <a:bodyPr/>
                    <a:lstStyle/>
                    <a:p>
                      <a:pPr algn="l" fontAlgn="base"/>
                      <a:r>
                        <a:rPr lang="en-GB" sz="1800">
                          <a:effectLst/>
                        </a:rPr>
                        <a:t>Edinburgh College</a:t>
                      </a:r>
                    </a:p>
                  </a:txBody>
                  <a:tcPr marL="3330" marR="3330" marT="49946" marB="49946" anchor="ctr">
                    <a:lnL>
                      <a:noFill/>
                    </a:lnL>
                    <a:lnR>
                      <a:noFill/>
                    </a:lnR>
                    <a:lnT>
                      <a:noFill/>
                    </a:lnT>
                    <a:lnB>
                      <a:noFill/>
                    </a:lnB>
                    <a:solidFill>
                      <a:srgbClr val="F9F9F9"/>
                    </a:solidFill>
                  </a:tcPr>
                </a:tc>
                <a:extLst>
                  <a:ext uri="{0D108BD9-81ED-4DB2-BD59-A6C34878D82A}">
                    <a16:rowId xmlns:a16="http://schemas.microsoft.com/office/drawing/2014/main" val="3875818237"/>
                  </a:ext>
                </a:extLst>
              </a:tr>
              <a:tr h="774112">
                <a:tc>
                  <a:txBody>
                    <a:bodyPr/>
                    <a:lstStyle/>
                    <a:p>
                      <a:pPr algn="l" fontAlgn="base"/>
                      <a:r>
                        <a:rPr lang="en-GB" sz="1800" dirty="0">
                          <a:effectLst/>
                          <a:hlinkClick r:id="rId9"/>
                        </a:rPr>
                        <a:t>https://www.sqa.org.uk/sqa/45625</a:t>
                      </a:r>
                      <a:r>
                        <a:rPr lang="en-GB" sz="1800">
                          <a:effectLst/>
                          <a:hlinkClick r:id="rId9"/>
                        </a:rPr>
                        <a:t>.html</a:t>
                      </a:r>
                      <a:endParaRPr lang="en-GB" sz="1800">
                        <a:effectLst/>
                      </a:endParaRPr>
                    </a:p>
                    <a:p>
                      <a:pPr algn="l" fontAlgn="base"/>
                      <a:endParaRPr lang="en-GB" sz="1800" dirty="0">
                        <a:effectLst/>
                      </a:endParaRPr>
                    </a:p>
                  </a:txBody>
                  <a:tcPr marL="3330" marR="3330" marT="49946" marB="49946" anchor="ctr">
                    <a:lnL>
                      <a:noFill/>
                    </a:lnL>
                    <a:lnR>
                      <a:noFill/>
                    </a:lnR>
                    <a:lnT>
                      <a:noFill/>
                    </a:lnT>
                    <a:lnB>
                      <a:noFill/>
                    </a:lnB>
                    <a:solidFill>
                      <a:srgbClr val="F3F3F3"/>
                    </a:solidFill>
                  </a:tcPr>
                </a:tc>
                <a:tc>
                  <a:txBody>
                    <a:bodyPr/>
                    <a:lstStyle/>
                    <a:p>
                      <a:pPr algn="l" fontAlgn="base"/>
                      <a:r>
                        <a:rPr lang="en-GB" sz="1800" dirty="0">
                          <a:effectLst/>
                        </a:rPr>
                        <a:t>The Scottish Qualifications Authority</a:t>
                      </a:r>
                    </a:p>
                  </a:txBody>
                  <a:tcPr marL="3330" marR="3330" marT="49946" marB="49946" anchor="ctr">
                    <a:lnL>
                      <a:noFill/>
                    </a:lnL>
                    <a:lnR>
                      <a:noFill/>
                    </a:lnR>
                    <a:lnT>
                      <a:noFill/>
                    </a:lnT>
                    <a:lnB>
                      <a:noFill/>
                    </a:lnB>
                    <a:solidFill>
                      <a:srgbClr val="F3F3F3"/>
                    </a:solidFill>
                  </a:tcPr>
                </a:tc>
                <a:extLst>
                  <a:ext uri="{0D108BD9-81ED-4DB2-BD59-A6C34878D82A}">
                    <a16:rowId xmlns:a16="http://schemas.microsoft.com/office/drawing/2014/main" val="1277553641"/>
                  </a:ext>
                </a:extLst>
              </a:tr>
              <a:tr h="1439233">
                <a:tc>
                  <a:txBody>
                    <a:bodyPr/>
                    <a:lstStyle/>
                    <a:p>
                      <a:pPr algn="l" fontAlgn="base"/>
                      <a:r>
                        <a:rPr lang="en-GB" sz="1800" dirty="0">
                          <a:effectLst/>
                          <a:hlinkClick r:id="rId10"/>
                        </a:rPr>
                        <a:t>https://www.npfs.org.uk/downloads/</a:t>
                      </a:r>
                      <a:endParaRPr lang="en-GB" sz="1800" dirty="0">
                        <a:effectLst/>
                      </a:endParaRPr>
                    </a:p>
                    <a:p>
                      <a:pPr algn="l" fontAlgn="base"/>
                      <a:endParaRPr lang="en-GB" sz="1800" dirty="0">
                        <a:effectLst/>
                      </a:endParaRPr>
                    </a:p>
                  </a:txBody>
                  <a:tcPr marL="3330" marR="3330" marT="49946" marB="49946" anchor="ctr">
                    <a:lnL>
                      <a:noFill/>
                    </a:lnL>
                    <a:lnR>
                      <a:noFill/>
                    </a:lnR>
                    <a:lnT>
                      <a:noFill/>
                    </a:lnT>
                    <a:lnB>
                      <a:noFill/>
                    </a:lnB>
                    <a:solidFill>
                      <a:srgbClr val="F9F9F9"/>
                    </a:solidFill>
                  </a:tcPr>
                </a:tc>
                <a:tc>
                  <a:txBody>
                    <a:bodyPr/>
                    <a:lstStyle/>
                    <a:p>
                      <a:pPr algn="l" fontAlgn="base"/>
                      <a:r>
                        <a:rPr lang="en-GB" sz="1800" dirty="0">
                          <a:effectLst/>
                        </a:rPr>
                        <a:t>Helpful resource for parents which explains the National qualifications.</a:t>
                      </a:r>
                      <a:br>
                        <a:rPr lang="en-GB" sz="1800" dirty="0">
                          <a:effectLst/>
                        </a:rPr>
                      </a:br>
                      <a:endParaRPr lang="en-GB" sz="1800" dirty="0">
                        <a:effectLst/>
                      </a:endParaRPr>
                    </a:p>
                  </a:txBody>
                  <a:tcPr marL="3330" marR="3330" marT="49946" marB="49946" anchor="ctr">
                    <a:lnL>
                      <a:noFill/>
                    </a:lnL>
                    <a:lnR>
                      <a:noFill/>
                    </a:lnR>
                    <a:lnT>
                      <a:noFill/>
                    </a:lnT>
                    <a:lnB>
                      <a:noFill/>
                    </a:lnB>
                    <a:solidFill>
                      <a:srgbClr val="F9F9F9"/>
                    </a:solidFill>
                  </a:tcPr>
                </a:tc>
                <a:extLst>
                  <a:ext uri="{0D108BD9-81ED-4DB2-BD59-A6C34878D82A}">
                    <a16:rowId xmlns:a16="http://schemas.microsoft.com/office/drawing/2014/main" val="3200603351"/>
                  </a:ext>
                </a:extLst>
              </a:tr>
            </a:tbl>
          </a:graphicData>
        </a:graphic>
      </p:graphicFrame>
    </p:spTree>
    <p:extLst>
      <p:ext uri="{BB962C8B-B14F-4D97-AF65-F5344CB8AC3E}">
        <p14:creationId xmlns:p14="http://schemas.microsoft.com/office/powerpoint/2010/main" val="76277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DDEBCD-E776-F684-55E7-44EFEB5B9F1D}"/>
              </a:ext>
            </a:extLst>
          </p:cNvPr>
          <p:cNvSpPr/>
          <p:nvPr/>
        </p:nvSpPr>
        <p:spPr>
          <a:xfrm>
            <a:off x="493403" y="3429000"/>
            <a:ext cx="10805531" cy="29785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7807ACB-C75F-2943-82F1-3F3231559A9F}"/>
              </a:ext>
            </a:extLst>
          </p:cNvPr>
          <p:cNvSpPr/>
          <p:nvPr/>
        </p:nvSpPr>
        <p:spPr>
          <a:xfrm>
            <a:off x="0" y="0"/>
            <a:ext cx="12192000" cy="90872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5" name="TextBox 4">
            <a:extLst>
              <a:ext uri="{FF2B5EF4-FFF2-40B4-BE49-F238E27FC236}">
                <a16:creationId xmlns:a16="http://schemas.microsoft.com/office/drawing/2014/main" id="{B3AC6F82-0BD4-6B4B-9EC3-13DEF314244B}"/>
              </a:ext>
            </a:extLst>
          </p:cNvPr>
          <p:cNvSpPr txBox="1"/>
          <p:nvPr/>
        </p:nvSpPr>
        <p:spPr>
          <a:xfrm>
            <a:off x="1261341" y="118668"/>
            <a:ext cx="9443611" cy="646331"/>
          </a:xfrm>
          <a:prstGeom prst="rect">
            <a:avLst/>
          </a:prstGeom>
          <a:noFill/>
        </p:spPr>
        <p:txBody>
          <a:bodyPr wrap="none" rtlCol="0">
            <a:spAutoFit/>
          </a:bodyPr>
          <a:lstStyle/>
          <a:p>
            <a:r>
              <a:rPr lang="en-GB" sz="3600" b="1" dirty="0">
                <a:solidFill>
                  <a:schemeClr val="bg1"/>
                </a:solidFill>
                <a:latin typeface="Arial" panose="020B0604020202020204" pitchFamily="34" charset="0"/>
                <a:cs typeface="Arial" panose="020B0604020202020204" pitchFamily="34" charset="0"/>
              </a:rPr>
              <a:t>How we help your young person in school</a:t>
            </a:r>
          </a:p>
        </p:txBody>
      </p:sp>
      <p:sp>
        <p:nvSpPr>
          <p:cNvPr id="3" name="TextBox 2">
            <a:extLst>
              <a:ext uri="{FF2B5EF4-FFF2-40B4-BE49-F238E27FC236}">
                <a16:creationId xmlns:a16="http://schemas.microsoft.com/office/drawing/2014/main" id="{97C6C9DB-DBCC-4A73-AC8B-D4EE75B2DAD3}"/>
              </a:ext>
            </a:extLst>
          </p:cNvPr>
          <p:cNvSpPr txBox="1"/>
          <p:nvPr/>
        </p:nvSpPr>
        <p:spPr>
          <a:xfrm>
            <a:off x="493401" y="1266480"/>
            <a:ext cx="10900737" cy="2031325"/>
          </a:xfrm>
          <a:prstGeom prst="rect">
            <a:avLst/>
          </a:prstGeom>
          <a:noFill/>
        </p:spPr>
        <p:txBody>
          <a:bodyPr wrap="square" lIns="91440" tIns="45720" rIns="91440" bIns="45720" rtlCol="0" anchor="t">
            <a:spAutoFit/>
          </a:bodyPr>
          <a:lstStyle/>
          <a:p>
            <a:r>
              <a:rPr lang="en-GB" dirty="0">
                <a:latin typeface="Arial"/>
                <a:cs typeface="Arial"/>
              </a:rPr>
              <a:t>SDS are in schools to help young people understand the world of work.  </a:t>
            </a:r>
          </a:p>
          <a:p>
            <a:endParaRPr lang="en-GB" dirty="0">
              <a:latin typeface="Arial"/>
              <a:cs typeface="Arial"/>
            </a:endParaRPr>
          </a:p>
          <a:p>
            <a:r>
              <a:rPr lang="en-GB" dirty="0">
                <a:latin typeface="Arial"/>
                <a:cs typeface="Arial"/>
              </a:rPr>
              <a:t>To help them develop and use their career management skills as they move throughout school.</a:t>
            </a:r>
          </a:p>
          <a:p>
            <a:endParaRPr lang="en-GB" dirty="0">
              <a:latin typeface="Arial" panose="020B0604020202020204" pitchFamily="34" charset="0"/>
              <a:cs typeface="Arial" panose="020B0604020202020204" pitchFamily="34" charset="0"/>
            </a:endParaRPr>
          </a:p>
          <a:p>
            <a:r>
              <a:rPr lang="en-GB" dirty="0">
                <a:latin typeface="Arial"/>
                <a:cs typeface="Arial"/>
              </a:rPr>
              <a:t>We do this through our online service, My World of Work, and in person through our careers advisers.</a:t>
            </a:r>
          </a:p>
          <a:p>
            <a:endParaRPr lang="en-GB" dirty="0">
              <a:latin typeface="Arial" panose="020B0604020202020204" pitchFamily="34" charset="0"/>
              <a:cs typeface="Arial" panose="020B0604020202020204" pitchFamily="34" charset="0"/>
            </a:endParaRPr>
          </a:p>
          <a:p>
            <a:r>
              <a:rPr lang="en-GB" b="1" dirty="0">
                <a:latin typeface="Arial"/>
                <a:cs typeface="Arial"/>
              </a:rPr>
              <a:t>Young people may meet their school careers adviser…</a:t>
            </a:r>
          </a:p>
        </p:txBody>
      </p:sp>
      <p:sp>
        <p:nvSpPr>
          <p:cNvPr id="16" name="TextBox 15">
            <a:extLst>
              <a:ext uri="{FF2B5EF4-FFF2-40B4-BE49-F238E27FC236}">
                <a16:creationId xmlns:a16="http://schemas.microsoft.com/office/drawing/2014/main" id="{17C94A53-8431-497B-839F-976A3C3CC769}"/>
              </a:ext>
            </a:extLst>
          </p:cNvPr>
          <p:cNvSpPr txBox="1"/>
          <p:nvPr/>
        </p:nvSpPr>
        <p:spPr>
          <a:xfrm>
            <a:off x="575997" y="5583813"/>
            <a:ext cx="10900737" cy="369332"/>
          </a:xfrm>
          <a:prstGeom prst="rect">
            <a:avLst/>
          </a:prstGeom>
          <a:noFill/>
        </p:spPr>
        <p:txBody>
          <a:bodyPr wrap="square" rtlCol="0">
            <a:spAutoFit/>
          </a:bodyPr>
          <a:lstStyle/>
          <a:p>
            <a:r>
              <a:rPr lang="en-GB" b="1" dirty="0"/>
              <a:t>   </a:t>
            </a:r>
            <a:r>
              <a:rPr lang="en-GB" b="1" dirty="0">
                <a:latin typeface="Arial" panose="020B0604020202020204" pitchFamily="34" charset="0"/>
                <a:cs typeface="Arial" panose="020B0604020202020204" pitchFamily="34" charset="0"/>
              </a:rPr>
              <a:t>In class at a group session	               At drop-in sessions	At one-to-one appointments</a:t>
            </a:r>
          </a:p>
        </p:txBody>
      </p:sp>
      <p:grpSp>
        <p:nvGrpSpPr>
          <p:cNvPr id="9" name="Group 8">
            <a:extLst>
              <a:ext uri="{FF2B5EF4-FFF2-40B4-BE49-F238E27FC236}">
                <a16:creationId xmlns:a16="http://schemas.microsoft.com/office/drawing/2014/main" id="{B946A938-0126-FB0A-9D8A-4DADC3E41F10}"/>
              </a:ext>
            </a:extLst>
          </p:cNvPr>
          <p:cNvGrpSpPr/>
          <p:nvPr/>
        </p:nvGrpSpPr>
        <p:grpSpPr>
          <a:xfrm>
            <a:off x="1708662" y="3904812"/>
            <a:ext cx="8635407" cy="1620815"/>
            <a:chOff x="1694508" y="3798434"/>
            <a:chExt cx="8635407" cy="1620815"/>
          </a:xfrm>
        </p:grpSpPr>
        <p:pic>
          <p:nvPicPr>
            <p:cNvPr id="2" name="Picture 1">
              <a:extLst>
                <a:ext uri="{FF2B5EF4-FFF2-40B4-BE49-F238E27FC236}">
                  <a16:creationId xmlns:a16="http://schemas.microsoft.com/office/drawing/2014/main" id="{E9F76A87-D876-B2FC-D7D0-165063620C4E}"/>
                </a:ext>
              </a:extLst>
            </p:cNvPr>
            <p:cNvPicPr>
              <a:picLocks noChangeAspect="1"/>
            </p:cNvPicPr>
            <p:nvPr/>
          </p:nvPicPr>
          <p:blipFill>
            <a:blip r:embed="rId3"/>
            <a:stretch>
              <a:fillRect/>
            </a:stretch>
          </p:blipFill>
          <p:spPr>
            <a:xfrm>
              <a:off x="1694508" y="3798434"/>
              <a:ext cx="1419884" cy="1521304"/>
            </a:xfrm>
            <a:prstGeom prst="rect">
              <a:avLst/>
            </a:prstGeom>
          </p:spPr>
        </p:pic>
        <p:pic>
          <p:nvPicPr>
            <p:cNvPr id="6" name="Picture 5">
              <a:extLst>
                <a:ext uri="{FF2B5EF4-FFF2-40B4-BE49-F238E27FC236}">
                  <a16:creationId xmlns:a16="http://schemas.microsoft.com/office/drawing/2014/main" id="{0F064E73-4FCC-D62E-1A33-7E16675B95E9}"/>
                </a:ext>
              </a:extLst>
            </p:cNvPr>
            <p:cNvPicPr>
              <a:picLocks noChangeAspect="1"/>
            </p:cNvPicPr>
            <p:nvPr/>
          </p:nvPicPr>
          <p:blipFill>
            <a:blip r:embed="rId4"/>
            <a:stretch>
              <a:fillRect/>
            </a:stretch>
          </p:blipFill>
          <p:spPr>
            <a:xfrm>
              <a:off x="5454905" y="3912919"/>
              <a:ext cx="1272012" cy="1506330"/>
            </a:xfrm>
            <a:prstGeom prst="rect">
              <a:avLst/>
            </a:prstGeom>
          </p:spPr>
        </p:pic>
        <p:pic>
          <p:nvPicPr>
            <p:cNvPr id="7" name="Picture 6">
              <a:extLst>
                <a:ext uri="{FF2B5EF4-FFF2-40B4-BE49-F238E27FC236}">
                  <a16:creationId xmlns:a16="http://schemas.microsoft.com/office/drawing/2014/main" id="{4AAB0B2E-066C-E206-E412-FA67A9994325}"/>
                </a:ext>
              </a:extLst>
            </p:cNvPr>
            <p:cNvPicPr>
              <a:picLocks noChangeAspect="1"/>
            </p:cNvPicPr>
            <p:nvPr/>
          </p:nvPicPr>
          <p:blipFill>
            <a:blip r:embed="rId5"/>
            <a:stretch>
              <a:fillRect/>
            </a:stretch>
          </p:blipFill>
          <p:spPr>
            <a:xfrm>
              <a:off x="8947213" y="4002387"/>
              <a:ext cx="1382702" cy="1327394"/>
            </a:xfrm>
            <a:prstGeom prst="rect">
              <a:avLst/>
            </a:prstGeom>
          </p:spPr>
        </p:pic>
      </p:grpSp>
    </p:spTree>
    <p:extLst>
      <p:ext uri="{BB962C8B-B14F-4D97-AF65-F5344CB8AC3E}">
        <p14:creationId xmlns:p14="http://schemas.microsoft.com/office/powerpoint/2010/main" val="3412169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88B423-1959-4588-A266-5186C1E2D768}"/>
              </a:ext>
            </a:extLst>
          </p:cNvPr>
          <p:cNvPicPr>
            <a:picLocks noChangeAspect="1"/>
          </p:cNvPicPr>
          <p:nvPr/>
        </p:nvPicPr>
        <p:blipFill>
          <a:blip r:embed="rId2"/>
          <a:stretch>
            <a:fillRect/>
          </a:stretch>
        </p:blipFill>
        <p:spPr>
          <a:xfrm>
            <a:off x="0" y="165"/>
            <a:ext cx="3619734" cy="6857835"/>
          </a:xfrm>
          <a:prstGeom prst="rect">
            <a:avLst/>
          </a:prstGeom>
        </p:spPr>
      </p:pic>
      <p:sp>
        <p:nvSpPr>
          <p:cNvPr id="4" name="Title 3">
            <a:extLst>
              <a:ext uri="{FF2B5EF4-FFF2-40B4-BE49-F238E27FC236}">
                <a16:creationId xmlns:a16="http://schemas.microsoft.com/office/drawing/2014/main" id="{14C96516-1D19-4699-8527-279B63089657}"/>
              </a:ext>
            </a:extLst>
          </p:cNvPr>
          <p:cNvSpPr>
            <a:spLocks noGrp="1"/>
          </p:cNvSpPr>
          <p:nvPr>
            <p:ph type="ctrTitle"/>
          </p:nvPr>
        </p:nvSpPr>
        <p:spPr>
          <a:xfrm>
            <a:off x="3975652" y="2080591"/>
            <a:ext cx="7580244" cy="1482381"/>
          </a:xfrm>
        </p:spPr>
        <p:txBody>
          <a:bodyPr>
            <a:normAutofit fontScale="90000"/>
          </a:bodyPr>
          <a:lstStyle/>
          <a:p>
            <a:br>
              <a:rPr lang="en-GB" dirty="0">
                <a:latin typeface="+mn-lt"/>
              </a:rPr>
            </a:br>
            <a:br>
              <a:rPr lang="en-GB" dirty="0">
                <a:latin typeface="+mn-lt"/>
              </a:rPr>
            </a:br>
            <a:r>
              <a:rPr lang="en-GB" dirty="0">
                <a:latin typeface="+mn-lt"/>
              </a:rPr>
              <a:t> </a:t>
            </a:r>
          </a:p>
        </p:txBody>
      </p:sp>
      <p:sp>
        <p:nvSpPr>
          <p:cNvPr id="3" name="TextBox 2">
            <a:extLst>
              <a:ext uri="{FF2B5EF4-FFF2-40B4-BE49-F238E27FC236}">
                <a16:creationId xmlns:a16="http://schemas.microsoft.com/office/drawing/2014/main" id="{165FFF15-C49C-4F11-BDFE-220FEF7EF29F}"/>
              </a:ext>
            </a:extLst>
          </p:cNvPr>
          <p:cNvSpPr txBox="1"/>
          <p:nvPr/>
        </p:nvSpPr>
        <p:spPr>
          <a:xfrm>
            <a:off x="4585252" y="543339"/>
            <a:ext cx="6243808" cy="923330"/>
          </a:xfrm>
          <a:prstGeom prst="rect">
            <a:avLst/>
          </a:prstGeom>
          <a:noFill/>
        </p:spPr>
        <p:txBody>
          <a:bodyPr wrap="square" rtlCol="0">
            <a:spAutoFit/>
          </a:bodyPr>
          <a:lstStyle/>
          <a:p>
            <a:pPr algn="ctr"/>
            <a:r>
              <a:rPr lang="en-GB" sz="5400" dirty="0"/>
              <a:t>Questions?</a:t>
            </a:r>
          </a:p>
        </p:txBody>
      </p:sp>
      <p:pic>
        <p:nvPicPr>
          <p:cNvPr id="1026" name="Picture 2" descr="28 Questions to Ask Your Boss in Your One-on-Ones">
            <a:extLst>
              <a:ext uri="{FF2B5EF4-FFF2-40B4-BE49-F238E27FC236}">
                <a16:creationId xmlns:a16="http://schemas.microsoft.com/office/drawing/2014/main" id="{28B2F2E0-9A29-E36C-27B7-528BC061D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652" y="1751888"/>
            <a:ext cx="7830560" cy="440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890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07ACB-C75F-2943-82F1-3F3231559A9F}"/>
              </a:ext>
            </a:extLst>
          </p:cNvPr>
          <p:cNvSpPr/>
          <p:nvPr/>
        </p:nvSpPr>
        <p:spPr>
          <a:xfrm>
            <a:off x="0" y="0"/>
            <a:ext cx="12192000" cy="90872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B3AC6F82-0BD4-6B4B-9EC3-13DEF314244B}"/>
              </a:ext>
            </a:extLst>
          </p:cNvPr>
          <p:cNvSpPr txBox="1"/>
          <p:nvPr/>
        </p:nvSpPr>
        <p:spPr>
          <a:xfrm>
            <a:off x="384520" y="116519"/>
            <a:ext cx="1141851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Support and conversations we may have in school </a:t>
            </a:r>
          </a:p>
        </p:txBody>
      </p:sp>
      <p:sp>
        <p:nvSpPr>
          <p:cNvPr id="3" name="TextBox 2">
            <a:extLst>
              <a:ext uri="{FF2B5EF4-FFF2-40B4-BE49-F238E27FC236}">
                <a16:creationId xmlns:a16="http://schemas.microsoft.com/office/drawing/2014/main" id="{97C6C9DB-DBCC-4A73-AC8B-D4EE75B2DAD3}"/>
              </a:ext>
            </a:extLst>
          </p:cNvPr>
          <p:cNvSpPr txBox="1"/>
          <p:nvPr/>
        </p:nvSpPr>
        <p:spPr>
          <a:xfrm>
            <a:off x="493403" y="1090869"/>
            <a:ext cx="1090073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SDS careers advisers might speak to your young person about:</a:t>
            </a:r>
          </a:p>
        </p:txBody>
      </p:sp>
      <p:sp>
        <p:nvSpPr>
          <p:cNvPr id="32" name="Rectangle 31">
            <a:extLst>
              <a:ext uri="{FF2B5EF4-FFF2-40B4-BE49-F238E27FC236}">
                <a16:creationId xmlns:a16="http://schemas.microsoft.com/office/drawing/2014/main" id="{E3151BED-F823-CD37-3D82-23E306574C30}"/>
              </a:ext>
            </a:extLst>
          </p:cNvPr>
          <p:cNvSpPr/>
          <p:nvPr/>
        </p:nvSpPr>
        <p:spPr>
          <a:xfrm>
            <a:off x="493403" y="1668583"/>
            <a:ext cx="10900737" cy="48297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00767D7-D285-4D33-912A-218F79E26136}"/>
              </a:ext>
            </a:extLst>
          </p:cNvPr>
          <p:cNvSpPr txBox="1"/>
          <p:nvPr/>
        </p:nvSpPr>
        <p:spPr>
          <a:xfrm>
            <a:off x="2021304" y="1872009"/>
            <a:ext cx="277445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Finding out about their self, strengths and skills</a:t>
            </a:r>
          </a:p>
        </p:txBody>
      </p:sp>
      <p:sp>
        <p:nvSpPr>
          <p:cNvPr id="24" name="TextBox 23">
            <a:extLst>
              <a:ext uri="{FF2B5EF4-FFF2-40B4-BE49-F238E27FC236}">
                <a16:creationId xmlns:a16="http://schemas.microsoft.com/office/drawing/2014/main" id="{63E23DAB-282C-45E7-A296-6496A89AD3C5}"/>
              </a:ext>
            </a:extLst>
          </p:cNvPr>
          <p:cNvSpPr txBox="1"/>
          <p:nvPr/>
        </p:nvSpPr>
        <p:spPr>
          <a:xfrm>
            <a:off x="2021303" y="3178920"/>
            <a:ext cx="2774455" cy="64633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a:ea typeface="+mn-ea"/>
                <a:cs typeface="Arial"/>
              </a:rPr>
              <a:t>Making decisions such as option choices</a:t>
            </a:r>
          </a:p>
        </p:txBody>
      </p:sp>
      <p:sp>
        <p:nvSpPr>
          <p:cNvPr id="25" name="TextBox 24">
            <a:extLst>
              <a:ext uri="{FF2B5EF4-FFF2-40B4-BE49-F238E27FC236}">
                <a16:creationId xmlns:a16="http://schemas.microsoft.com/office/drawing/2014/main" id="{DA9BAA49-6072-44E4-A95A-A5544BE4A96F}"/>
              </a:ext>
            </a:extLst>
          </p:cNvPr>
          <p:cNvSpPr txBox="1"/>
          <p:nvPr/>
        </p:nvSpPr>
        <p:spPr>
          <a:xfrm>
            <a:off x="2021304" y="4208831"/>
            <a:ext cx="291789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Different types of careers and how to research them</a:t>
            </a:r>
          </a:p>
        </p:txBody>
      </p:sp>
      <p:sp>
        <p:nvSpPr>
          <p:cNvPr id="26" name="TextBox 25">
            <a:extLst>
              <a:ext uri="{FF2B5EF4-FFF2-40B4-BE49-F238E27FC236}">
                <a16:creationId xmlns:a16="http://schemas.microsoft.com/office/drawing/2014/main" id="{86326D71-D8A4-4035-AE7E-128FC6318EDA}"/>
              </a:ext>
            </a:extLst>
          </p:cNvPr>
          <p:cNvSpPr txBox="1"/>
          <p:nvPr/>
        </p:nvSpPr>
        <p:spPr>
          <a:xfrm>
            <a:off x="2021302" y="5370321"/>
            <a:ext cx="303443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Developing the types of skills that are useful in a job</a:t>
            </a:r>
          </a:p>
        </p:txBody>
      </p:sp>
      <p:sp>
        <p:nvSpPr>
          <p:cNvPr id="27" name="TextBox 26">
            <a:extLst>
              <a:ext uri="{FF2B5EF4-FFF2-40B4-BE49-F238E27FC236}">
                <a16:creationId xmlns:a16="http://schemas.microsoft.com/office/drawing/2014/main" id="{72914D20-020F-4E7E-95B6-F913F24E0D0E}"/>
              </a:ext>
            </a:extLst>
          </p:cNvPr>
          <p:cNvSpPr txBox="1"/>
          <p:nvPr/>
        </p:nvSpPr>
        <p:spPr>
          <a:xfrm>
            <a:off x="7597351" y="1872009"/>
            <a:ext cx="277445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Routes into careers including apprenticeships</a:t>
            </a:r>
          </a:p>
        </p:txBody>
      </p:sp>
      <p:sp>
        <p:nvSpPr>
          <p:cNvPr id="28" name="TextBox 27">
            <a:extLst>
              <a:ext uri="{FF2B5EF4-FFF2-40B4-BE49-F238E27FC236}">
                <a16:creationId xmlns:a16="http://schemas.microsoft.com/office/drawing/2014/main" id="{186B668D-DA1E-46CE-B126-03AE7DFE01DD}"/>
              </a:ext>
            </a:extLst>
          </p:cNvPr>
          <p:cNvSpPr txBox="1"/>
          <p:nvPr/>
        </p:nvSpPr>
        <p:spPr>
          <a:xfrm>
            <a:off x="7597350" y="3125777"/>
            <a:ext cx="396880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Building and developing networks</a:t>
            </a:r>
          </a:p>
        </p:txBody>
      </p:sp>
      <p:sp>
        <p:nvSpPr>
          <p:cNvPr id="29" name="TextBox 28">
            <a:extLst>
              <a:ext uri="{FF2B5EF4-FFF2-40B4-BE49-F238E27FC236}">
                <a16:creationId xmlns:a16="http://schemas.microsoft.com/office/drawing/2014/main" id="{1609AA77-6473-4CCB-A99A-3198822BDD01}"/>
              </a:ext>
            </a:extLst>
          </p:cNvPr>
          <p:cNvSpPr txBox="1"/>
          <p:nvPr/>
        </p:nvSpPr>
        <p:spPr>
          <a:xfrm>
            <a:off x="7597349" y="4347330"/>
            <a:ext cx="2774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Help with creating CVs</a:t>
            </a:r>
          </a:p>
        </p:txBody>
      </p:sp>
      <p:sp>
        <p:nvSpPr>
          <p:cNvPr id="30" name="TextBox 29">
            <a:extLst>
              <a:ext uri="{FF2B5EF4-FFF2-40B4-BE49-F238E27FC236}">
                <a16:creationId xmlns:a16="http://schemas.microsoft.com/office/drawing/2014/main" id="{3B288A87-9580-4DA4-AEB2-A0FC3CAF9AD9}"/>
              </a:ext>
            </a:extLst>
          </p:cNvPr>
          <p:cNvSpPr txBox="1"/>
          <p:nvPr/>
        </p:nvSpPr>
        <p:spPr>
          <a:xfrm>
            <a:off x="7597348" y="5520292"/>
            <a:ext cx="30344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Making applications and applying for courses</a:t>
            </a:r>
          </a:p>
        </p:txBody>
      </p:sp>
      <p:grpSp>
        <p:nvGrpSpPr>
          <p:cNvPr id="21" name="Group 20">
            <a:extLst>
              <a:ext uri="{FF2B5EF4-FFF2-40B4-BE49-F238E27FC236}">
                <a16:creationId xmlns:a16="http://schemas.microsoft.com/office/drawing/2014/main" id="{6A8257B0-6DCE-AEA1-2819-BEBA6EF6EB60}"/>
              </a:ext>
            </a:extLst>
          </p:cNvPr>
          <p:cNvGrpSpPr/>
          <p:nvPr/>
        </p:nvGrpSpPr>
        <p:grpSpPr>
          <a:xfrm>
            <a:off x="6290788" y="1886139"/>
            <a:ext cx="870034" cy="4303885"/>
            <a:chOff x="5851876" y="2158737"/>
            <a:chExt cx="870034" cy="4303885"/>
          </a:xfrm>
        </p:grpSpPr>
        <p:pic>
          <p:nvPicPr>
            <p:cNvPr id="13" name="Picture 12">
              <a:extLst>
                <a:ext uri="{FF2B5EF4-FFF2-40B4-BE49-F238E27FC236}">
                  <a16:creationId xmlns:a16="http://schemas.microsoft.com/office/drawing/2014/main" id="{F311BD8D-8157-8CAF-8C6C-468EDB5718CB}"/>
                </a:ext>
              </a:extLst>
            </p:cNvPr>
            <p:cNvPicPr>
              <a:picLocks noChangeAspect="1"/>
            </p:cNvPicPr>
            <p:nvPr/>
          </p:nvPicPr>
          <p:blipFill>
            <a:blip r:embed="rId3"/>
            <a:stretch>
              <a:fillRect/>
            </a:stretch>
          </p:blipFill>
          <p:spPr>
            <a:xfrm>
              <a:off x="5851876" y="2158737"/>
              <a:ext cx="870034" cy="511785"/>
            </a:xfrm>
            <a:prstGeom prst="rect">
              <a:avLst/>
            </a:prstGeom>
          </p:spPr>
        </p:pic>
        <p:pic>
          <p:nvPicPr>
            <p:cNvPr id="15" name="Picture 14">
              <a:extLst>
                <a:ext uri="{FF2B5EF4-FFF2-40B4-BE49-F238E27FC236}">
                  <a16:creationId xmlns:a16="http://schemas.microsoft.com/office/drawing/2014/main" id="{5EA738E1-18A1-9E2A-F5E5-9879B4552485}"/>
                </a:ext>
              </a:extLst>
            </p:cNvPr>
            <p:cNvPicPr>
              <a:picLocks noChangeAspect="1"/>
            </p:cNvPicPr>
            <p:nvPr/>
          </p:nvPicPr>
          <p:blipFill>
            <a:blip r:embed="rId4"/>
            <a:stretch>
              <a:fillRect/>
            </a:stretch>
          </p:blipFill>
          <p:spPr>
            <a:xfrm>
              <a:off x="5875550" y="3171698"/>
              <a:ext cx="822687" cy="822687"/>
            </a:xfrm>
            <a:prstGeom prst="rect">
              <a:avLst/>
            </a:prstGeom>
          </p:spPr>
        </p:pic>
        <p:pic>
          <p:nvPicPr>
            <p:cNvPr id="16" name="Picture 15">
              <a:extLst>
                <a:ext uri="{FF2B5EF4-FFF2-40B4-BE49-F238E27FC236}">
                  <a16:creationId xmlns:a16="http://schemas.microsoft.com/office/drawing/2014/main" id="{D055D3D9-81FC-59DC-22E4-B152511DC565}"/>
                </a:ext>
              </a:extLst>
            </p:cNvPr>
            <p:cNvPicPr>
              <a:picLocks noChangeAspect="1"/>
            </p:cNvPicPr>
            <p:nvPr/>
          </p:nvPicPr>
          <p:blipFill>
            <a:blip r:embed="rId5"/>
            <a:stretch>
              <a:fillRect/>
            </a:stretch>
          </p:blipFill>
          <p:spPr>
            <a:xfrm>
              <a:off x="5979084" y="4438836"/>
              <a:ext cx="615618" cy="803723"/>
            </a:xfrm>
            <a:prstGeom prst="rect">
              <a:avLst/>
            </a:prstGeom>
          </p:spPr>
        </p:pic>
        <p:pic>
          <p:nvPicPr>
            <p:cNvPr id="17" name="Picture 16">
              <a:extLst>
                <a:ext uri="{FF2B5EF4-FFF2-40B4-BE49-F238E27FC236}">
                  <a16:creationId xmlns:a16="http://schemas.microsoft.com/office/drawing/2014/main" id="{EB153CA1-61D6-C087-705E-6668644FF3BD}"/>
                </a:ext>
              </a:extLst>
            </p:cNvPr>
            <p:cNvPicPr>
              <a:picLocks noChangeAspect="1"/>
            </p:cNvPicPr>
            <p:nvPr/>
          </p:nvPicPr>
          <p:blipFill>
            <a:blip r:embed="rId6"/>
            <a:stretch>
              <a:fillRect/>
            </a:stretch>
          </p:blipFill>
          <p:spPr>
            <a:xfrm>
              <a:off x="6022037" y="5658919"/>
              <a:ext cx="529713" cy="803703"/>
            </a:xfrm>
            <a:prstGeom prst="rect">
              <a:avLst/>
            </a:prstGeom>
          </p:spPr>
        </p:pic>
      </p:grpSp>
      <p:grpSp>
        <p:nvGrpSpPr>
          <p:cNvPr id="31" name="Group 30">
            <a:extLst>
              <a:ext uri="{FF2B5EF4-FFF2-40B4-BE49-F238E27FC236}">
                <a16:creationId xmlns:a16="http://schemas.microsoft.com/office/drawing/2014/main" id="{6F18F37E-E634-4E0F-94C8-632DE5A0B3B6}"/>
              </a:ext>
            </a:extLst>
          </p:cNvPr>
          <p:cNvGrpSpPr/>
          <p:nvPr/>
        </p:nvGrpSpPr>
        <p:grpSpPr>
          <a:xfrm>
            <a:off x="1100562" y="1886139"/>
            <a:ext cx="723521" cy="4357028"/>
            <a:chOff x="661650" y="2105595"/>
            <a:chExt cx="723521" cy="4357028"/>
          </a:xfrm>
        </p:grpSpPr>
        <p:pic>
          <p:nvPicPr>
            <p:cNvPr id="2" name="Picture 1">
              <a:extLst>
                <a:ext uri="{FF2B5EF4-FFF2-40B4-BE49-F238E27FC236}">
                  <a16:creationId xmlns:a16="http://schemas.microsoft.com/office/drawing/2014/main" id="{11703812-AA2D-6527-063E-4BD2B851E864}"/>
                </a:ext>
              </a:extLst>
            </p:cNvPr>
            <p:cNvPicPr>
              <a:picLocks noChangeAspect="1"/>
            </p:cNvPicPr>
            <p:nvPr/>
          </p:nvPicPr>
          <p:blipFill>
            <a:blip r:embed="rId7"/>
            <a:stretch>
              <a:fillRect/>
            </a:stretch>
          </p:blipFill>
          <p:spPr>
            <a:xfrm>
              <a:off x="703780" y="2105595"/>
              <a:ext cx="639261" cy="639261"/>
            </a:xfrm>
            <a:prstGeom prst="rect">
              <a:avLst/>
            </a:prstGeom>
          </p:spPr>
        </p:pic>
        <p:pic>
          <p:nvPicPr>
            <p:cNvPr id="7" name="Picture 6">
              <a:extLst>
                <a:ext uri="{FF2B5EF4-FFF2-40B4-BE49-F238E27FC236}">
                  <a16:creationId xmlns:a16="http://schemas.microsoft.com/office/drawing/2014/main" id="{3942ED95-EEA8-6C26-CB71-AA43CFEDA81C}"/>
                </a:ext>
              </a:extLst>
            </p:cNvPr>
            <p:cNvPicPr>
              <a:picLocks noChangeAspect="1"/>
            </p:cNvPicPr>
            <p:nvPr/>
          </p:nvPicPr>
          <p:blipFill>
            <a:blip r:embed="rId8"/>
            <a:stretch>
              <a:fillRect/>
            </a:stretch>
          </p:blipFill>
          <p:spPr>
            <a:xfrm>
              <a:off x="663924" y="4421228"/>
              <a:ext cx="718973" cy="718973"/>
            </a:xfrm>
            <a:prstGeom prst="rect">
              <a:avLst/>
            </a:prstGeom>
          </p:spPr>
        </p:pic>
        <p:pic>
          <p:nvPicPr>
            <p:cNvPr id="9" name="Picture 8">
              <a:extLst>
                <a:ext uri="{FF2B5EF4-FFF2-40B4-BE49-F238E27FC236}">
                  <a16:creationId xmlns:a16="http://schemas.microsoft.com/office/drawing/2014/main" id="{DDBC6E12-90C1-8ECD-CAE3-144EE6E464A5}"/>
                </a:ext>
              </a:extLst>
            </p:cNvPr>
            <p:cNvPicPr>
              <a:picLocks noChangeAspect="1"/>
            </p:cNvPicPr>
            <p:nvPr/>
          </p:nvPicPr>
          <p:blipFill>
            <a:blip r:embed="rId9"/>
            <a:stretch>
              <a:fillRect/>
            </a:stretch>
          </p:blipFill>
          <p:spPr>
            <a:xfrm>
              <a:off x="691076" y="5631788"/>
              <a:ext cx="664668" cy="830835"/>
            </a:xfrm>
            <a:prstGeom prst="rect">
              <a:avLst/>
            </a:prstGeom>
          </p:spPr>
        </p:pic>
        <p:pic>
          <p:nvPicPr>
            <p:cNvPr id="19" name="Picture 18">
              <a:extLst>
                <a:ext uri="{FF2B5EF4-FFF2-40B4-BE49-F238E27FC236}">
                  <a16:creationId xmlns:a16="http://schemas.microsoft.com/office/drawing/2014/main" id="{B526EE09-4E46-DA53-DA7F-B42011531FFC}"/>
                </a:ext>
              </a:extLst>
            </p:cNvPr>
            <p:cNvPicPr>
              <a:picLocks noChangeAspect="1"/>
            </p:cNvPicPr>
            <p:nvPr/>
          </p:nvPicPr>
          <p:blipFill>
            <a:blip r:embed="rId10"/>
            <a:stretch>
              <a:fillRect/>
            </a:stretch>
          </p:blipFill>
          <p:spPr>
            <a:xfrm>
              <a:off x="661650" y="3316155"/>
              <a:ext cx="723521" cy="547348"/>
            </a:xfrm>
            <a:prstGeom prst="rect">
              <a:avLst/>
            </a:prstGeom>
          </p:spPr>
        </p:pic>
      </p:grpSp>
    </p:spTree>
    <p:extLst>
      <p:ext uri="{BB962C8B-B14F-4D97-AF65-F5344CB8AC3E}">
        <p14:creationId xmlns:p14="http://schemas.microsoft.com/office/powerpoint/2010/main" val="3007454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0A951-0380-D3FF-97DC-8245D2890715}"/>
              </a:ext>
            </a:extLst>
          </p:cNvPr>
          <p:cNvSpPr>
            <a:spLocks noGrp="1"/>
          </p:cNvSpPr>
          <p:nvPr>
            <p:ph type="title"/>
          </p:nvPr>
        </p:nvSpPr>
        <p:spPr>
          <a:xfrm>
            <a:off x="966004" y="2488064"/>
            <a:ext cx="3222127" cy="2147547"/>
          </a:xfrm>
        </p:spPr>
        <p:txBody>
          <a:bodyPr vert="horz" lIns="91440" tIns="45720" rIns="91440" bIns="45720" rtlCol="0" anchor="t">
            <a:normAutofit/>
          </a:bodyPr>
          <a:lstStyle/>
          <a:p>
            <a:r>
              <a:rPr lang="en-US" sz="4000" b="1" kern="1200" dirty="0">
                <a:solidFill>
                  <a:schemeClr val="tx1"/>
                </a:solidFill>
                <a:latin typeface="+mj-lt"/>
                <a:ea typeface="+mj-ea"/>
                <a:cs typeface="+mj-cs"/>
              </a:rPr>
              <a:t>Career Management </a:t>
            </a:r>
            <a:br>
              <a:rPr lang="en-US" sz="4000" b="1" kern="1200" dirty="0">
                <a:solidFill>
                  <a:schemeClr val="tx1"/>
                </a:solidFill>
                <a:latin typeface="+mj-lt"/>
                <a:ea typeface="+mj-ea"/>
                <a:cs typeface="+mj-cs"/>
              </a:rPr>
            </a:br>
            <a:r>
              <a:rPr lang="en-US" sz="4000" b="1" kern="1200" dirty="0">
                <a:solidFill>
                  <a:schemeClr val="tx1"/>
                </a:solidFill>
                <a:latin typeface="+mj-lt"/>
                <a:ea typeface="+mj-ea"/>
                <a:cs typeface="+mj-cs"/>
              </a:rPr>
              <a:t>Skills </a:t>
            </a:r>
          </a:p>
        </p:txBody>
      </p:sp>
      <p:pic>
        <p:nvPicPr>
          <p:cNvPr id="5" name="Picture 4">
            <a:extLst>
              <a:ext uri="{FF2B5EF4-FFF2-40B4-BE49-F238E27FC236}">
                <a16:creationId xmlns:a16="http://schemas.microsoft.com/office/drawing/2014/main" id="{9F18CF30-6FE4-EB82-D365-E39E2D51CB47}"/>
              </a:ext>
            </a:extLst>
          </p:cNvPr>
          <p:cNvPicPr>
            <a:picLocks noChangeAspect="1"/>
          </p:cNvPicPr>
          <p:nvPr/>
        </p:nvPicPr>
        <p:blipFill rotWithShape="1">
          <a:blip r:embed="rId3"/>
          <a:srcRect l="3724" t="5179" r="7994"/>
          <a:stretch/>
        </p:blipFill>
        <p:spPr>
          <a:xfrm>
            <a:off x="4188131" y="27211"/>
            <a:ext cx="6765038" cy="6830154"/>
          </a:xfrm>
          <a:prstGeom prst="rect">
            <a:avLst/>
          </a:prstGeom>
        </p:spPr>
      </p:pic>
    </p:spTree>
    <p:extLst>
      <p:ext uri="{BB962C8B-B14F-4D97-AF65-F5344CB8AC3E}">
        <p14:creationId xmlns:p14="http://schemas.microsoft.com/office/powerpoint/2010/main" val="2604290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1F576-0796-E9DC-2A15-A554658ADA20}"/>
              </a:ext>
            </a:extLst>
          </p:cNvPr>
          <p:cNvPicPr>
            <a:picLocks noChangeAspect="1"/>
          </p:cNvPicPr>
          <p:nvPr/>
        </p:nvPicPr>
        <p:blipFill>
          <a:blip r:embed="rId3"/>
          <a:stretch>
            <a:fillRect/>
          </a:stretch>
        </p:blipFill>
        <p:spPr>
          <a:xfrm>
            <a:off x="1104047" y="0"/>
            <a:ext cx="9573599" cy="6711741"/>
          </a:xfrm>
          <a:prstGeom prst="rect">
            <a:avLst/>
          </a:prstGeom>
        </p:spPr>
      </p:pic>
    </p:spTree>
    <p:extLst>
      <p:ext uri="{BB962C8B-B14F-4D97-AF65-F5344CB8AC3E}">
        <p14:creationId xmlns:p14="http://schemas.microsoft.com/office/powerpoint/2010/main" val="477192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8E83846E-8C7B-FB7A-EE16-971565192C1C}"/>
              </a:ext>
            </a:extLst>
          </p:cNvPr>
          <p:cNvGraphicFramePr/>
          <p:nvPr/>
        </p:nvGraphicFramePr>
        <p:xfrm>
          <a:off x="4512550" y="508000"/>
          <a:ext cx="7895350" cy="635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E3D87D93-9AF3-8643-9525-2FA27D9916F1}"/>
              </a:ext>
            </a:extLst>
          </p:cNvPr>
          <p:cNvSpPr/>
          <p:nvPr/>
        </p:nvSpPr>
        <p:spPr>
          <a:xfrm>
            <a:off x="0" y="0"/>
            <a:ext cx="12192000" cy="90872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C6721856-0AB8-0445-A1ED-66FF9B024C2E}"/>
              </a:ext>
            </a:extLst>
          </p:cNvPr>
          <p:cNvSpPr txBox="1"/>
          <p:nvPr/>
        </p:nvSpPr>
        <p:spPr>
          <a:xfrm>
            <a:off x="3617684" y="5244806"/>
            <a:ext cx="2020439" cy="1046440"/>
          </a:xfrm>
          <a:prstGeom prst="rect">
            <a:avLst/>
          </a:prstGeom>
          <a:noFill/>
        </p:spPr>
        <p:txBody>
          <a:bodyPr wrap="square" rtlCol="0">
            <a:spAutoFit/>
          </a:bodyPr>
          <a:lstStyle/>
          <a:p>
            <a:pPr marL="285750" indent="-285750">
              <a:buClr>
                <a:srgbClr val="005F72"/>
              </a:buClr>
              <a:buFont typeface="Wingdings" panose="05000000000000000000" pitchFamily="2" charset="2"/>
              <a:buChar char="v"/>
            </a:pPr>
            <a:r>
              <a:rPr lang="en-GB" dirty="0">
                <a:solidFill>
                  <a:schemeClr val="tx1">
                    <a:lumMod val="75000"/>
                    <a:lumOff val="25000"/>
                  </a:schemeClr>
                </a:solidFill>
                <a:latin typeface="Arial" panose="020B0604020202020204" pitchFamily="34" charset="0"/>
                <a:cs typeface="Arial" panose="020B0604020202020204" pitchFamily="34" charset="0"/>
              </a:rPr>
              <a:t>Basic numeracy</a:t>
            </a:r>
          </a:p>
          <a:p>
            <a:pPr marL="171450" indent="-171450">
              <a:buClr>
                <a:srgbClr val="005F72"/>
              </a:buClr>
              <a:buFont typeface="Wingdings" panose="05000000000000000000" pitchFamily="2" charset="2"/>
              <a:buChar char="v"/>
            </a:pPr>
            <a:endParaRPr lang="en-GB" sz="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rgbClr val="005F72"/>
              </a:buClr>
              <a:buFont typeface="Wingdings" panose="05000000000000000000" pitchFamily="2" charset="2"/>
              <a:buChar char="v"/>
            </a:pPr>
            <a:r>
              <a:rPr lang="en-US" dirty="0">
                <a:solidFill>
                  <a:schemeClr val="tx1">
                    <a:lumMod val="75000"/>
                    <a:lumOff val="25000"/>
                  </a:schemeClr>
                </a:solidFill>
                <a:latin typeface="Arial" panose="020B0604020202020204" pitchFamily="34" charset="0"/>
                <a:cs typeface="Arial" panose="020B0604020202020204" pitchFamily="34" charset="0"/>
              </a:rPr>
              <a:t>Basic IT skills</a:t>
            </a:r>
          </a:p>
        </p:txBody>
      </p:sp>
      <p:sp>
        <p:nvSpPr>
          <p:cNvPr id="2" name="TextBox 1">
            <a:extLst>
              <a:ext uri="{FF2B5EF4-FFF2-40B4-BE49-F238E27FC236}">
                <a16:creationId xmlns:a16="http://schemas.microsoft.com/office/drawing/2014/main" id="{6B4B6A54-4A73-6407-A0C3-843BFD2113A2}"/>
              </a:ext>
            </a:extLst>
          </p:cNvPr>
          <p:cNvSpPr txBox="1"/>
          <p:nvPr/>
        </p:nvSpPr>
        <p:spPr>
          <a:xfrm>
            <a:off x="241300" y="183704"/>
            <a:ext cx="11806321" cy="584775"/>
          </a:xfrm>
          <a:prstGeom prst="rect">
            <a:avLst/>
          </a:prstGeom>
          <a:noFill/>
        </p:spPr>
        <p:txBody>
          <a:bodyPr wrap="square" rtlCol="0">
            <a:spAutoFit/>
          </a:bodyPr>
          <a:lstStyle/>
          <a:p>
            <a:r>
              <a:rPr lang="en-GB" sz="3200" dirty="0">
                <a:solidFill>
                  <a:schemeClr val="bg1"/>
                </a:solidFill>
                <a:latin typeface="Arial" panose="020B0604020202020204" pitchFamily="34" charset="0"/>
                <a:cs typeface="Arial" panose="020B0604020202020204" pitchFamily="34" charset="0"/>
              </a:rPr>
              <a:t>Skills Shortages - </a:t>
            </a:r>
            <a:r>
              <a:rPr lang="en-GB" sz="3200" b="1" dirty="0">
                <a:solidFill>
                  <a:schemeClr val="bg1"/>
                </a:solidFill>
                <a:latin typeface="Arial" panose="020B0604020202020204" pitchFamily="34" charset="0"/>
                <a:cs typeface="Arial" panose="020B0604020202020204" pitchFamily="34" charset="0"/>
              </a:rPr>
              <a:t>Technical</a:t>
            </a:r>
            <a:r>
              <a:rPr lang="en-GB" sz="3200" dirty="0">
                <a:solidFill>
                  <a:schemeClr val="bg1"/>
                </a:solidFill>
                <a:latin typeface="Arial" panose="020B0604020202020204" pitchFamily="34" charset="0"/>
                <a:cs typeface="Arial" panose="020B0604020202020204" pitchFamily="34" charset="0"/>
              </a:rPr>
              <a:t> </a:t>
            </a:r>
            <a:r>
              <a:rPr lang="en-GB" sz="3200" b="1" dirty="0">
                <a:solidFill>
                  <a:schemeClr val="bg1"/>
                </a:solidFill>
                <a:latin typeface="Arial" panose="020B0604020202020204" pitchFamily="34" charset="0"/>
                <a:cs typeface="Arial" panose="020B0604020202020204" pitchFamily="34" charset="0"/>
              </a:rPr>
              <a:t>Skills</a:t>
            </a:r>
            <a:r>
              <a:rPr lang="en-GB" sz="3200" dirty="0">
                <a:solidFill>
                  <a:schemeClr val="bg1"/>
                </a:solidFill>
                <a:latin typeface="Arial" panose="020B0604020202020204" pitchFamily="34" charset="0"/>
                <a:cs typeface="Arial" panose="020B0604020202020204" pitchFamily="34" charset="0"/>
              </a:rPr>
              <a:t> Employers Want</a:t>
            </a:r>
          </a:p>
        </p:txBody>
      </p:sp>
      <p:sp>
        <p:nvSpPr>
          <p:cNvPr id="3" name="TextBox 2">
            <a:extLst>
              <a:ext uri="{FF2B5EF4-FFF2-40B4-BE49-F238E27FC236}">
                <a16:creationId xmlns:a16="http://schemas.microsoft.com/office/drawing/2014/main" id="{AE40B071-6986-7A79-7892-E047FCD3B040}"/>
              </a:ext>
            </a:extLst>
          </p:cNvPr>
          <p:cNvSpPr txBox="1"/>
          <p:nvPr/>
        </p:nvSpPr>
        <p:spPr>
          <a:xfrm>
            <a:off x="5672102" y="6581001"/>
            <a:ext cx="6519898" cy="276999"/>
          </a:xfrm>
          <a:prstGeom prst="rect">
            <a:avLst/>
          </a:prstGeom>
          <a:noFill/>
        </p:spPr>
        <p:txBody>
          <a:bodyPr wrap="square">
            <a:spAutoFit/>
          </a:bodyPr>
          <a:lstStyle/>
          <a:p>
            <a:pPr algn="r"/>
            <a:r>
              <a:rPr lang="en-GB" altLang="en-US" sz="1200" b="0" dirty="0">
                <a:latin typeface="Arial" panose="020B0604020202020204" pitchFamily="34" charset="0"/>
                <a:ea typeface="Geneva"/>
                <a:cs typeface="Arial" panose="020B0604020202020204" pitchFamily="34" charset="0"/>
              </a:rPr>
              <a:t>SOURCE: Employers Skills Survey 2022 – Scotland Report, published 29 November 2023</a:t>
            </a:r>
            <a:endParaRPr lang="en-GB" sz="1200" dirty="0"/>
          </a:p>
        </p:txBody>
      </p:sp>
      <p:pic>
        <p:nvPicPr>
          <p:cNvPr id="17" name="Graphic 16">
            <a:extLst>
              <a:ext uri="{FF2B5EF4-FFF2-40B4-BE49-F238E27FC236}">
                <a16:creationId xmlns:a16="http://schemas.microsoft.com/office/drawing/2014/main" id="{87085187-334B-1A97-AA1E-C5D9DE1795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48912" y="2462494"/>
            <a:ext cx="558963" cy="576906"/>
          </a:xfrm>
          <a:prstGeom prst="rect">
            <a:avLst/>
          </a:prstGeom>
        </p:spPr>
      </p:pic>
      <p:pic>
        <p:nvPicPr>
          <p:cNvPr id="19" name="Graphic 18">
            <a:extLst>
              <a:ext uri="{FF2B5EF4-FFF2-40B4-BE49-F238E27FC236}">
                <a16:creationId xmlns:a16="http://schemas.microsoft.com/office/drawing/2014/main" id="{13F16F82-D80C-62C4-6E48-629E8D4F4F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88324" y="2499818"/>
            <a:ext cx="574465" cy="564206"/>
          </a:xfrm>
          <a:prstGeom prst="rect">
            <a:avLst/>
          </a:prstGeom>
        </p:spPr>
      </p:pic>
      <p:pic>
        <p:nvPicPr>
          <p:cNvPr id="23" name="Graphic 22">
            <a:extLst>
              <a:ext uri="{FF2B5EF4-FFF2-40B4-BE49-F238E27FC236}">
                <a16:creationId xmlns:a16="http://schemas.microsoft.com/office/drawing/2014/main" id="{86DD8A71-08DA-814B-3C55-8CD81A863A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26769" y="5363131"/>
            <a:ext cx="697573" cy="809791"/>
          </a:xfrm>
          <a:prstGeom prst="rect">
            <a:avLst/>
          </a:prstGeom>
        </p:spPr>
      </p:pic>
      <p:pic>
        <p:nvPicPr>
          <p:cNvPr id="24" name="Graphic 23">
            <a:extLst>
              <a:ext uri="{FF2B5EF4-FFF2-40B4-BE49-F238E27FC236}">
                <a16:creationId xmlns:a16="http://schemas.microsoft.com/office/drawing/2014/main" id="{23587CEB-4586-4DB5-D429-53DCD6BC1A9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713433" y="5383305"/>
            <a:ext cx="791319" cy="809791"/>
          </a:xfrm>
          <a:prstGeom prst="rect">
            <a:avLst/>
          </a:prstGeom>
        </p:spPr>
      </p:pic>
      <p:sp>
        <p:nvSpPr>
          <p:cNvPr id="27" name="TextBox 26">
            <a:extLst>
              <a:ext uri="{FF2B5EF4-FFF2-40B4-BE49-F238E27FC236}">
                <a16:creationId xmlns:a16="http://schemas.microsoft.com/office/drawing/2014/main" id="{131D232C-8607-8DA6-0DA1-9125AFF2184E}"/>
              </a:ext>
            </a:extLst>
          </p:cNvPr>
          <p:cNvSpPr txBox="1"/>
          <p:nvPr/>
        </p:nvSpPr>
        <p:spPr>
          <a:xfrm>
            <a:off x="10039531" y="1528564"/>
            <a:ext cx="2152470" cy="1877437"/>
          </a:xfrm>
          <a:prstGeom prst="rect">
            <a:avLst/>
          </a:prstGeom>
          <a:noFill/>
        </p:spPr>
        <p:txBody>
          <a:bodyPr wrap="square" rtlCol="0">
            <a:spAutoFit/>
          </a:bodyPr>
          <a:lstStyle/>
          <a:p>
            <a:pPr marL="285750" indent="-285750">
              <a:buClr>
                <a:srgbClr val="0099CC"/>
              </a:buClr>
              <a:buFont typeface="Wingdings" panose="05000000000000000000" pitchFamily="2" charset="2"/>
              <a:buChar char="v"/>
            </a:pPr>
            <a:r>
              <a:rPr lang="en-GB" dirty="0">
                <a:solidFill>
                  <a:schemeClr val="tx1">
                    <a:lumMod val="75000"/>
                    <a:lumOff val="25000"/>
                  </a:schemeClr>
                </a:solidFill>
                <a:latin typeface="Arial" panose="020B0604020202020204" pitchFamily="34" charset="0"/>
                <a:cs typeface="Arial" panose="020B0604020202020204" pitchFamily="34" charset="0"/>
              </a:rPr>
              <a:t>Solving </a:t>
            </a:r>
            <a:br>
              <a:rPr lang="en-GB" dirty="0">
                <a:solidFill>
                  <a:schemeClr val="tx1">
                    <a:lumMod val="75000"/>
                    <a:lumOff val="25000"/>
                  </a:schemeClr>
                </a:solidFill>
                <a:latin typeface="Arial" panose="020B0604020202020204" pitchFamily="34" charset="0"/>
                <a:cs typeface="Arial" panose="020B0604020202020204" pitchFamily="34" charset="0"/>
              </a:rPr>
            </a:br>
            <a:r>
              <a:rPr lang="en-GB" dirty="0">
                <a:solidFill>
                  <a:schemeClr val="tx1">
                    <a:lumMod val="75000"/>
                    <a:lumOff val="25000"/>
                  </a:schemeClr>
                </a:solidFill>
                <a:latin typeface="Arial" panose="020B0604020202020204" pitchFamily="34" charset="0"/>
                <a:cs typeface="Arial" panose="020B0604020202020204" pitchFamily="34" charset="0"/>
              </a:rPr>
              <a:t>complex problems</a:t>
            </a:r>
            <a:br>
              <a:rPr lang="en-GB" dirty="0">
                <a:solidFill>
                  <a:schemeClr val="tx1">
                    <a:lumMod val="75000"/>
                    <a:lumOff val="25000"/>
                  </a:schemeClr>
                </a:solidFill>
                <a:latin typeface="Arial" panose="020B0604020202020204" pitchFamily="34" charset="0"/>
                <a:cs typeface="Arial" panose="020B0604020202020204" pitchFamily="34" charset="0"/>
              </a:rPr>
            </a:br>
            <a:r>
              <a:rPr lang="en-GB" sz="800" dirty="0">
                <a:solidFill>
                  <a:schemeClr val="bg1"/>
                </a:solidFill>
                <a:latin typeface="Arial" panose="020B0604020202020204" pitchFamily="34" charset="0"/>
                <a:cs typeface="Arial" panose="020B0604020202020204" pitchFamily="34" charset="0"/>
              </a:rPr>
              <a:t>.</a:t>
            </a:r>
          </a:p>
          <a:p>
            <a:pPr marL="285750" indent="-285750">
              <a:buClr>
                <a:srgbClr val="0099CC"/>
              </a:buClr>
              <a:buFont typeface="Wingdings" panose="05000000000000000000" pitchFamily="2" charset="2"/>
              <a:buChar char="v"/>
            </a:pPr>
            <a:r>
              <a:rPr lang="en-GB" dirty="0">
                <a:solidFill>
                  <a:schemeClr val="tx1">
                    <a:lumMod val="75000"/>
                    <a:lumOff val="25000"/>
                  </a:schemeClr>
                </a:solidFill>
                <a:latin typeface="Arial" panose="020B0604020202020204" pitchFamily="34" charset="0"/>
                <a:cs typeface="Arial" panose="020B0604020202020204" pitchFamily="34" charset="0"/>
              </a:rPr>
              <a:t>Complex numerical or statistics skills</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113243D-C8C2-B0C1-A17A-5BF1035EEAFB}"/>
              </a:ext>
            </a:extLst>
          </p:cNvPr>
          <p:cNvSpPr txBox="1"/>
          <p:nvPr/>
        </p:nvSpPr>
        <p:spPr>
          <a:xfrm>
            <a:off x="10150673" y="5244806"/>
            <a:ext cx="2193560" cy="1323439"/>
          </a:xfrm>
          <a:prstGeom prst="rect">
            <a:avLst/>
          </a:prstGeom>
          <a:noFill/>
        </p:spPr>
        <p:txBody>
          <a:bodyPr wrap="square" rtlCol="0">
            <a:spAutoFit/>
          </a:bodyPr>
          <a:lstStyle/>
          <a:p>
            <a:pPr marL="285750" indent="-285750">
              <a:buClr>
                <a:srgbClr val="8D9D25"/>
              </a:buClr>
              <a:buFont typeface="Wingdings" panose="05000000000000000000" pitchFamily="2" charset="2"/>
              <a:buChar char="v"/>
            </a:pPr>
            <a:r>
              <a:rPr lang="en-GB" dirty="0">
                <a:solidFill>
                  <a:schemeClr val="tx1">
                    <a:lumMod val="75000"/>
                    <a:lumOff val="25000"/>
                  </a:schemeClr>
                </a:solidFill>
                <a:latin typeface="Arial" panose="020B0604020202020204" pitchFamily="34" charset="0"/>
                <a:cs typeface="Arial" panose="020B0604020202020204" pitchFamily="34" charset="0"/>
              </a:rPr>
              <a:t>Basic IT skills</a:t>
            </a:r>
          </a:p>
          <a:p>
            <a:pPr marL="171450" indent="-171450">
              <a:buClr>
                <a:srgbClr val="8D9D25"/>
              </a:buClr>
              <a:buFont typeface="Wingdings" panose="05000000000000000000" pitchFamily="2" charset="2"/>
              <a:buChar char="v"/>
            </a:pPr>
            <a:endParaRPr lang="en-GB" sz="800"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rgbClr val="8D9D25"/>
              </a:buClr>
              <a:buFont typeface="Wingdings" panose="05000000000000000000" pitchFamily="2" charset="2"/>
              <a:buChar char="v"/>
            </a:pPr>
            <a:r>
              <a:rPr lang="en-GB" dirty="0">
                <a:solidFill>
                  <a:schemeClr val="tx1">
                    <a:lumMod val="75000"/>
                    <a:lumOff val="25000"/>
                  </a:schemeClr>
                </a:solidFill>
                <a:latin typeface="Arial" panose="020B0604020202020204" pitchFamily="34" charset="0"/>
                <a:cs typeface="Arial" panose="020B0604020202020204" pitchFamily="34" charset="0"/>
              </a:rPr>
              <a:t>Advanced / specialist IT skills</a:t>
            </a:r>
          </a:p>
        </p:txBody>
      </p:sp>
      <p:sp>
        <p:nvSpPr>
          <p:cNvPr id="29" name="TextBox 28">
            <a:extLst>
              <a:ext uri="{FF2B5EF4-FFF2-40B4-BE49-F238E27FC236}">
                <a16:creationId xmlns:a16="http://schemas.microsoft.com/office/drawing/2014/main" id="{47189AD4-4FB7-C76C-2383-CAD1B8C57EC9}"/>
              </a:ext>
            </a:extLst>
          </p:cNvPr>
          <p:cNvSpPr txBox="1"/>
          <p:nvPr/>
        </p:nvSpPr>
        <p:spPr>
          <a:xfrm>
            <a:off x="3452124" y="1523775"/>
            <a:ext cx="1776420" cy="1877437"/>
          </a:xfrm>
          <a:prstGeom prst="rect">
            <a:avLst/>
          </a:prstGeom>
          <a:noFill/>
        </p:spPr>
        <p:txBody>
          <a:bodyPr wrap="square" rtlCol="0">
            <a:spAutoFit/>
          </a:bodyPr>
          <a:lstStyle/>
          <a:p>
            <a:pPr marL="285750" indent="-285750">
              <a:buClr>
                <a:srgbClr val="009DB5"/>
              </a:buClr>
              <a:buFont typeface="Wingdings" panose="05000000000000000000" pitchFamily="2" charset="2"/>
              <a:buChar char="v"/>
            </a:pPr>
            <a:r>
              <a:rPr lang="en-GB" dirty="0">
                <a:solidFill>
                  <a:schemeClr val="tx1">
                    <a:lumMod val="75000"/>
                    <a:lumOff val="25000"/>
                  </a:schemeClr>
                </a:solidFill>
                <a:latin typeface="Arial" panose="020B0604020202020204" pitchFamily="34" charset="0"/>
                <a:cs typeface="Arial" panose="020B0604020202020204" pitchFamily="34" charset="0"/>
              </a:rPr>
              <a:t>Knowledge of  products &amp; services</a:t>
            </a:r>
            <a:br>
              <a:rPr lang="en-GB" dirty="0">
                <a:solidFill>
                  <a:schemeClr val="tx1">
                    <a:lumMod val="75000"/>
                    <a:lumOff val="25000"/>
                  </a:schemeClr>
                </a:solidFill>
                <a:latin typeface="Arial" panose="020B0604020202020204" pitchFamily="34" charset="0"/>
                <a:cs typeface="Arial" panose="020B0604020202020204" pitchFamily="34" charset="0"/>
              </a:rPr>
            </a:br>
            <a:r>
              <a:rPr lang="en-GB" sz="800" dirty="0">
                <a:solidFill>
                  <a:schemeClr val="bg1"/>
                </a:solidFill>
                <a:latin typeface="Arial" panose="020B0604020202020204" pitchFamily="34" charset="0"/>
                <a:cs typeface="Arial" panose="020B0604020202020204" pitchFamily="34" charset="0"/>
              </a:rPr>
              <a:t>.</a:t>
            </a:r>
            <a:endParaRPr lang="en-GB" dirty="0">
              <a:solidFill>
                <a:schemeClr val="bg1"/>
              </a:solidFill>
              <a:latin typeface="Arial" panose="020B0604020202020204" pitchFamily="34" charset="0"/>
              <a:cs typeface="Arial" panose="020B0604020202020204" pitchFamily="34" charset="0"/>
            </a:endParaRPr>
          </a:p>
          <a:p>
            <a:pPr marL="285750" indent="-285750">
              <a:buClr>
                <a:srgbClr val="009DB5"/>
              </a:buClr>
              <a:buFont typeface="Wingdings" panose="05000000000000000000" pitchFamily="2" charset="2"/>
              <a:buChar char="v"/>
            </a:pPr>
            <a:r>
              <a:rPr lang="en-GB" dirty="0">
                <a:solidFill>
                  <a:schemeClr val="tx1">
                    <a:lumMod val="75000"/>
                    <a:lumOff val="25000"/>
                  </a:schemeClr>
                </a:solidFill>
                <a:latin typeface="Arial" panose="020B0604020202020204" pitchFamily="34" charset="0"/>
                <a:cs typeface="Arial" panose="020B0604020202020204" pitchFamily="34" charset="0"/>
              </a:rPr>
              <a:t>Creative &amp; innovative thinking</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C43CA88-ED3D-96B4-7DFA-AB5AA33170F7}"/>
              </a:ext>
            </a:extLst>
          </p:cNvPr>
          <p:cNvSpPr txBox="1"/>
          <p:nvPr/>
        </p:nvSpPr>
        <p:spPr>
          <a:xfrm>
            <a:off x="463595" y="1273343"/>
            <a:ext cx="2901968" cy="5570756"/>
          </a:xfrm>
          <a:prstGeom prst="rect">
            <a:avLst/>
          </a:prstGeom>
          <a:solidFill>
            <a:srgbClr val="005F72"/>
          </a:solidFill>
        </p:spPr>
        <p:txBody>
          <a:bodyPr wrap="square" rtlCol="0">
            <a:spAutoFit/>
          </a:bodyPr>
          <a:lstStyle/>
          <a:p>
            <a:r>
              <a:rPr lang="en-GB" sz="3200" b="1" dirty="0">
                <a:solidFill>
                  <a:schemeClr val="bg1"/>
                </a:solidFill>
                <a:latin typeface="Arial Black" panose="020B0A04020102020204" pitchFamily="34" charset="0"/>
                <a:cs typeface="Arial" panose="020B0604020202020204" pitchFamily="34" charset="0"/>
              </a:rPr>
              <a:t>31</a:t>
            </a:r>
            <a:r>
              <a:rPr lang="en-US" b="1" dirty="0">
                <a:solidFill>
                  <a:schemeClr val="bg1"/>
                </a:solidFill>
                <a:latin typeface="Arial Black" panose="020B0A040201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of </a:t>
            </a:r>
          </a:p>
          <a:p>
            <a:r>
              <a:rPr lang="en-GB" b="1" dirty="0">
                <a:solidFill>
                  <a:schemeClr val="bg1"/>
                </a:solidFill>
                <a:latin typeface="Arial" panose="020B0604020202020204" pitchFamily="34" charset="0"/>
                <a:cs typeface="Arial" panose="020B0604020202020204" pitchFamily="34" charset="0"/>
              </a:rPr>
              <a:t>SCOTTISH EMPLOYERS couldn’t fill a vacancy because applicants didn’t have key skills</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pic>
        <p:nvPicPr>
          <p:cNvPr id="10" name="Picture 9" descr="A person shaking hands with another person&#10;&#10;Description automatically generated with low confidence">
            <a:extLst>
              <a:ext uri="{FF2B5EF4-FFF2-40B4-BE49-F238E27FC236}">
                <a16:creationId xmlns:a16="http://schemas.microsoft.com/office/drawing/2014/main" id="{ACC0CAB9-E040-5EFB-6CB6-3A853C4A3B4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6091" y="4342243"/>
            <a:ext cx="2323337" cy="2308324"/>
          </a:xfrm>
          <a:prstGeom prst="flowChartConnector">
            <a:avLst/>
          </a:prstGeom>
        </p:spPr>
      </p:pic>
      <p:sp>
        <p:nvSpPr>
          <p:cNvPr id="7" name="Thought Bubble: Cloud 6">
            <a:extLst>
              <a:ext uri="{FF2B5EF4-FFF2-40B4-BE49-F238E27FC236}">
                <a16:creationId xmlns:a16="http://schemas.microsoft.com/office/drawing/2014/main" id="{84BF5B13-5336-3082-5380-6D24DDD64058}"/>
              </a:ext>
            </a:extLst>
          </p:cNvPr>
          <p:cNvSpPr/>
          <p:nvPr/>
        </p:nvSpPr>
        <p:spPr>
          <a:xfrm rot="188574">
            <a:off x="796919" y="3110982"/>
            <a:ext cx="2647475" cy="1322617"/>
          </a:xfrm>
          <a:prstGeom prst="cloudCallout">
            <a:avLst>
              <a:gd name="adj1" fmla="val -26396"/>
              <a:gd name="adj2" fmla="val 63014"/>
            </a:avLst>
          </a:prstGeom>
          <a:solidFill>
            <a:schemeClr val="bg1"/>
          </a:solidFill>
          <a:ln w="57150">
            <a:solidFill>
              <a:srgbClr val="584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2060"/>
                </a:solidFill>
                <a:latin typeface="Arial Black" panose="020B0A04020102020204" pitchFamily="34" charset="0"/>
              </a:rPr>
              <a:t>Why can’t I find anyone with the Technical Skills we need!</a:t>
            </a:r>
          </a:p>
        </p:txBody>
      </p:sp>
    </p:spTree>
    <p:extLst>
      <p:ext uri="{BB962C8B-B14F-4D97-AF65-F5344CB8AC3E}">
        <p14:creationId xmlns:p14="http://schemas.microsoft.com/office/powerpoint/2010/main" val="2285694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EBC4E5-330F-CDCA-A6F6-ECDE7870DCE8}"/>
              </a:ext>
            </a:extLst>
          </p:cNvPr>
          <p:cNvSpPr/>
          <p:nvPr/>
        </p:nvSpPr>
        <p:spPr>
          <a:xfrm>
            <a:off x="0" y="-32242"/>
            <a:ext cx="12192000" cy="767687"/>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69B22842-F101-4CFA-9EA0-8F96CACB64CB}"/>
              </a:ext>
            </a:extLst>
          </p:cNvPr>
          <p:cNvSpPr txBox="1"/>
          <p:nvPr/>
        </p:nvSpPr>
        <p:spPr>
          <a:xfrm>
            <a:off x="4439816" y="2924945"/>
            <a:ext cx="10395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FS Lola" panose="02000506050000020004" pitchFamily="50" charset="0"/>
                <a:ea typeface="+mn-ea"/>
                <a:cs typeface="Arial" panose="020B0604020202020204" pitchFamily="34" charset="0"/>
              </a:rPr>
              <a:t>Title</a:t>
            </a:r>
          </a:p>
        </p:txBody>
      </p:sp>
      <p:sp>
        <p:nvSpPr>
          <p:cNvPr id="9" name="TextBox 8">
            <a:extLst>
              <a:ext uri="{FF2B5EF4-FFF2-40B4-BE49-F238E27FC236}">
                <a16:creationId xmlns:a16="http://schemas.microsoft.com/office/drawing/2014/main" id="{F330A7E5-744A-48D0-8E85-8E7616E94F84}"/>
              </a:ext>
            </a:extLst>
          </p:cNvPr>
          <p:cNvSpPr txBox="1"/>
          <p:nvPr/>
        </p:nvSpPr>
        <p:spPr>
          <a:xfrm>
            <a:off x="485487" y="943745"/>
            <a:ext cx="56105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F72"/>
                </a:solidFill>
                <a:effectLst/>
                <a:uLnTx/>
                <a:uFillTx/>
                <a:latin typeface="Arial" panose="020B0604020202020204" pitchFamily="34" charset="0"/>
                <a:ea typeface="+mn-ea"/>
                <a:cs typeface="Arial" panose="020B0604020202020204" pitchFamily="34" charset="0"/>
              </a:rPr>
              <a:t>Initial School Leaver Destinations in Scotland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51917"/>
                </a:solidFill>
                <a:effectLst/>
                <a:uLnTx/>
                <a:uFillTx/>
                <a:latin typeface="Arial" panose="020B0604020202020204" pitchFamily="34" charset="0"/>
                <a:ea typeface="+mn-ea"/>
                <a:cs typeface="Arial" panose="020B0604020202020204" pitchFamily="34" charset="0"/>
              </a:rPr>
              <a:t>3 Months after </a:t>
            </a:r>
            <a:r>
              <a:rPr kumimoji="0" lang="en-US" sz="2000" b="0" i="0" u="none" strike="noStrike" kern="1200" cap="none" spc="0" normalizeH="0" baseline="0" noProof="0" dirty="0">
                <a:ln>
                  <a:noFill/>
                </a:ln>
                <a:solidFill>
                  <a:srgbClr val="005F72"/>
                </a:solidFill>
                <a:effectLst/>
                <a:uLnTx/>
                <a:uFillTx/>
                <a:latin typeface="Arial" panose="020B0604020202020204" pitchFamily="34" charset="0"/>
                <a:ea typeface="+mn-ea"/>
                <a:cs typeface="Arial" panose="020B0604020202020204" pitchFamily="34" charset="0"/>
              </a:rPr>
              <a:t>leaving school in </a:t>
            </a:r>
            <a:r>
              <a:rPr kumimoji="0" lang="en-US" sz="2000" b="1" i="0" u="none" strike="noStrike" kern="1200" cap="none" spc="0" normalizeH="0" baseline="0" noProof="0" dirty="0">
                <a:ln>
                  <a:noFill/>
                </a:ln>
                <a:solidFill>
                  <a:srgbClr val="005F72"/>
                </a:solidFill>
                <a:effectLst/>
                <a:uLnTx/>
                <a:uFillTx/>
                <a:latin typeface="Arial" panose="020B0604020202020204" pitchFamily="34" charset="0"/>
                <a:ea typeface="+mn-ea"/>
                <a:cs typeface="Arial" panose="020B0604020202020204" pitchFamily="34" charset="0"/>
              </a:rPr>
              <a:t>2024</a:t>
            </a:r>
          </a:p>
        </p:txBody>
      </p:sp>
      <p:sp>
        <p:nvSpPr>
          <p:cNvPr id="3" name="TextBox 2">
            <a:extLst>
              <a:ext uri="{FF2B5EF4-FFF2-40B4-BE49-F238E27FC236}">
                <a16:creationId xmlns:a16="http://schemas.microsoft.com/office/drawing/2014/main" id="{26B9924C-93DC-4170-93C3-98FCD8E7F55B}"/>
              </a:ext>
            </a:extLst>
          </p:cNvPr>
          <p:cNvSpPr txBox="1"/>
          <p:nvPr/>
        </p:nvSpPr>
        <p:spPr>
          <a:xfrm>
            <a:off x="624539" y="4698021"/>
            <a:ext cx="230938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5F72"/>
                </a:solidFill>
                <a:effectLst/>
                <a:uLnTx/>
                <a:uFillTx/>
                <a:latin typeface="Arial" panose="020B0604020202020204" pitchFamily="34" charset="0"/>
                <a:ea typeface="+mn-ea"/>
                <a:cs typeface="Arial" panose="020B0604020202020204" pitchFamily="34" charset="0"/>
              </a:rPr>
              <a:t>95.7</a:t>
            </a:r>
            <a:r>
              <a:rPr kumimoji="0" lang="en-US" sz="4000" b="1" i="0" u="none" strike="noStrike" kern="1200" cap="none" spc="0" normalizeH="0" baseline="0" noProof="0" dirty="0">
                <a:ln>
                  <a:noFill/>
                </a:ln>
                <a:solidFill>
                  <a:srgbClr val="005F72"/>
                </a:solidFill>
                <a:effectLst/>
                <a:uLnTx/>
                <a:uFillTx/>
                <a:latin typeface="Arial" panose="020B0604020202020204" pitchFamily="34" charset="0"/>
                <a:ea typeface="+mn-ea"/>
                <a:cs typeface="Arial" panose="020B0604020202020204" pitchFamily="34" charset="0"/>
              </a:rPr>
              <a:t>%</a:t>
            </a:r>
            <a:r>
              <a:rPr kumimoji="0" lang="en-GB" sz="4000" b="0" i="0" u="none" strike="noStrike" kern="1200" cap="none" spc="0" normalizeH="0" baseline="0" noProof="0" dirty="0">
                <a:ln>
                  <a:noFill/>
                </a:ln>
                <a:solidFill>
                  <a:srgbClr val="005F72"/>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F72"/>
                </a:solidFill>
                <a:effectLst/>
                <a:uLnTx/>
                <a:uFillTx/>
                <a:latin typeface="Arial" panose="020B0604020202020204" pitchFamily="34" charset="0"/>
                <a:ea typeface="+mn-ea"/>
                <a:cs typeface="Arial" panose="020B0604020202020204" pitchFamily="34" charset="0"/>
              </a:rPr>
              <a:t>In a positive destinations</a:t>
            </a:r>
          </a:p>
        </p:txBody>
      </p:sp>
      <p:pic>
        <p:nvPicPr>
          <p:cNvPr id="26" name="Picture 25">
            <a:extLst>
              <a:ext uri="{FF2B5EF4-FFF2-40B4-BE49-F238E27FC236}">
                <a16:creationId xmlns:a16="http://schemas.microsoft.com/office/drawing/2014/main" id="{1929526F-EDF7-4856-8FA5-743F7D2F9B88}"/>
              </a:ext>
            </a:extLst>
          </p:cNvPr>
          <p:cNvPicPr>
            <a:picLocks noChangeAspect="1"/>
          </p:cNvPicPr>
          <p:nvPr/>
        </p:nvPicPr>
        <p:blipFill>
          <a:blip r:embed="rId3"/>
          <a:stretch>
            <a:fillRect/>
          </a:stretch>
        </p:blipFill>
        <p:spPr>
          <a:xfrm rot="643036">
            <a:off x="8604992" y="3233542"/>
            <a:ext cx="817164" cy="700863"/>
          </a:xfrm>
          <a:prstGeom prst="rect">
            <a:avLst/>
          </a:prstGeom>
        </p:spPr>
      </p:pic>
      <p:pic>
        <p:nvPicPr>
          <p:cNvPr id="27" name="Picture 26">
            <a:extLst>
              <a:ext uri="{FF2B5EF4-FFF2-40B4-BE49-F238E27FC236}">
                <a16:creationId xmlns:a16="http://schemas.microsoft.com/office/drawing/2014/main" id="{91E67C72-FEA5-4F3A-B305-4A9F8132A7C2}"/>
              </a:ext>
            </a:extLst>
          </p:cNvPr>
          <p:cNvPicPr>
            <a:picLocks noChangeAspect="1"/>
          </p:cNvPicPr>
          <p:nvPr/>
        </p:nvPicPr>
        <p:blipFill>
          <a:blip r:embed="rId4"/>
          <a:stretch>
            <a:fillRect/>
          </a:stretch>
        </p:blipFill>
        <p:spPr>
          <a:xfrm>
            <a:off x="8442057" y="4305302"/>
            <a:ext cx="1096516" cy="712737"/>
          </a:xfrm>
          <a:prstGeom prst="rect">
            <a:avLst/>
          </a:prstGeom>
          <a:solidFill>
            <a:schemeClr val="bg1"/>
          </a:solidFill>
        </p:spPr>
      </p:pic>
      <p:pic>
        <p:nvPicPr>
          <p:cNvPr id="29" name="Graphic 28" descr="Graduation cap">
            <a:extLst>
              <a:ext uri="{FF2B5EF4-FFF2-40B4-BE49-F238E27FC236}">
                <a16:creationId xmlns:a16="http://schemas.microsoft.com/office/drawing/2014/main" id="{B9694D18-3D95-4753-AEBB-6F1D03E1F0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52564">
            <a:off x="8409525" y="805315"/>
            <a:ext cx="1208098" cy="1208098"/>
          </a:xfrm>
          <a:prstGeom prst="rect">
            <a:avLst/>
          </a:prstGeom>
        </p:spPr>
      </p:pic>
      <p:pic>
        <p:nvPicPr>
          <p:cNvPr id="30" name="Graphic 29" descr="Diploma roll">
            <a:extLst>
              <a:ext uri="{FF2B5EF4-FFF2-40B4-BE49-F238E27FC236}">
                <a16:creationId xmlns:a16="http://schemas.microsoft.com/office/drawing/2014/main" id="{4DE1694C-B588-453E-934F-5D6960BAD1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492063">
            <a:off x="8351502" y="1902809"/>
            <a:ext cx="1324144" cy="1324144"/>
          </a:xfrm>
          <a:prstGeom prst="rect">
            <a:avLst/>
          </a:prstGeom>
        </p:spPr>
      </p:pic>
      <p:graphicFrame>
        <p:nvGraphicFramePr>
          <p:cNvPr id="31" name="Chart 30">
            <a:extLst>
              <a:ext uri="{FF2B5EF4-FFF2-40B4-BE49-F238E27FC236}">
                <a16:creationId xmlns:a16="http://schemas.microsoft.com/office/drawing/2014/main" id="{4E2F3506-C3B3-4FEC-8EE7-685561EA6424}"/>
              </a:ext>
            </a:extLst>
          </p:cNvPr>
          <p:cNvGraphicFramePr/>
          <p:nvPr/>
        </p:nvGraphicFramePr>
        <p:xfrm>
          <a:off x="2564716" y="1800153"/>
          <a:ext cx="4551939" cy="3709694"/>
        </p:xfrm>
        <a:graphic>
          <a:graphicData uri="http://schemas.openxmlformats.org/drawingml/2006/chart">
            <c:chart xmlns:c="http://schemas.openxmlformats.org/drawingml/2006/chart" xmlns:r="http://schemas.openxmlformats.org/officeDocument/2006/relationships" r:id="rId9"/>
          </a:graphicData>
        </a:graphic>
      </p:graphicFrame>
      <p:sp>
        <p:nvSpPr>
          <p:cNvPr id="34" name="TextBox 33">
            <a:extLst>
              <a:ext uri="{FF2B5EF4-FFF2-40B4-BE49-F238E27FC236}">
                <a16:creationId xmlns:a16="http://schemas.microsoft.com/office/drawing/2014/main" id="{BB135655-D1AB-46F1-84C9-1CDD4AD79AFE}"/>
              </a:ext>
            </a:extLst>
          </p:cNvPr>
          <p:cNvSpPr txBox="1"/>
          <p:nvPr/>
        </p:nvSpPr>
        <p:spPr>
          <a:xfrm>
            <a:off x="4840686" y="6464998"/>
            <a:ext cx="7351314"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1000" b="1" i="0" u="none" strike="noStrike" kern="1200" cap="none" spc="0" normalizeH="0" baseline="0" noProof="0" dirty="0">
                <a:ln>
                  <a:noFill/>
                </a:ln>
                <a:solidFill>
                  <a:srgbClr val="627B92"/>
                </a:solidFill>
                <a:effectLst/>
                <a:uLnTx/>
                <a:uFillTx/>
                <a:latin typeface="Calibri" panose="020F0502020204030204"/>
                <a:ea typeface="Geneva"/>
                <a:cs typeface="+mn-cs"/>
              </a:rPr>
              <a:t>SOURCE: </a:t>
            </a:r>
            <a:r>
              <a:rPr kumimoji="0" lang="en-GB" altLang="en-US" sz="1000" b="0" i="0" u="none" strike="noStrike" kern="1200" cap="none" spc="0" normalizeH="0" baseline="0" noProof="0" dirty="0">
                <a:ln>
                  <a:noFill/>
                </a:ln>
                <a:solidFill>
                  <a:srgbClr val="627B92"/>
                </a:solidFill>
                <a:effectLst/>
                <a:uLnTx/>
                <a:uFillTx/>
                <a:latin typeface="Calibri" panose="020F0502020204030204"/>
                <a:ea typeface="Geneva"/>
                <a:cs typeface="+mn-cs"/>
              </a:rPr>
              <a:t>Scottish Government  Summary Statistics for Attainment &amp; Initial Leaver Destinations, No. 7: 2025 Edition, February 2025</a:t>
            </a:r>
            <a:endParaRPr kumimoji="0" lang="en-GB" sz="1000" b="0" i="0" u="none" strike="noStrike" kern="1200" cap="none" spc="0" normalizeH="0" baseline="0" noProof="0" dirty="0">
              <a:ln>
                <a:noFill/>
              </a:ln>
              <a:solidFill>
                <a:srgbClr val="627B92"/>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1000" b="0" i="0" u="none" strike="noStrike" kern="1200" cap="none" spc="0" normalizeH="0" baseline="0" noProof="0" dirty="0">
                <a:ln>
                  <a:noFill/>
                </a:ln>
                <a:solidFill>
                  <a:srgbClr val="627B92"/>
                </a:solidFill>
                <a:effectLst/>
                <a:uLnTx/>
                <a:uFillTx/>
                <a:latin typeface="Calibri" panose="020F0502020204030204"/>
                <a:ea typeface="Geneva"/>
                <a:cs typeface="+mn-cs"/>
              </a:rPr>
              <a:t>*Training, voluntary work &amp; Personal Skills Development data has been combined </a:t>
            </a:r>
            <a:endParaRPr kumimoji="0" lang="en-GB" sz="1000" b="0" i="0" u="none" strike="noStrike" kern="1200" cap="none" spc="0" normalizeH="0" baseline="0" noProof="0" dirty="0">
              <a:ln>
                <a:noFill/>
              </a:ln>
              <a:solidFill>
                <a:srgbClr val="627B92"/>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45C2AB-064E-43BC-DCBE-850B550C4CA9}"/>
              </a:ext>
            </a:extLst>
          </p:cNvPr>
          <p:cNvSpPr txBox="1"/>
          <p:nvPr/>
        </p:nvSpPr>
        <p:spPr>
          <a:xfrm>
            <a:off x="316035" y="91689"/>
            <a:ext cx="118433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Where did last year's school leavers go?         Initial Destinations</a:t>
            </a:r>
          </a:p>
        </p:txBody>
      </p:sp>
      <p:pic>
        <p:nvPicPr>
          <p:cNvPr id="16" name="Graphic 15" descr="No sign with solid fill">
            <a:extLst>
              <a:ext uri="{FF2B5EF4-FFF2-40B4-BE49-F238E27FC236}">
                <a16:creationId xmlns:a16="http://schemas.microsoft.com/office/drawing/2014/main" id="{3A1EF5BE-E758-E5D6-34D3-A9464902B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8426957" y="5240244"/>
            <a:ext cx="1320459" cy="1203544"/>
          </a:xfrm>
          <a:prstGeom prst="rect">
            <a:avLst/>
          </a:prstGeom>
        </p:spPr>
      </p:pic>
      <p:pic>
        <p:nvPicPr>
          <p:cNvPr id="21" name="Graphic 20" descr="Briefcase with solid fill">
            <a:extLst>
              <a:ext uri="{FF2B5EF4-FFF2-40B4-BE49-F238E27FC236}">
                <a16:creationId xmlns:a16="http://schemas.microsoft.com/office/drawing/2014/main" id="{FB36B064-6238-66E5-6FE7-78E3F8063F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32860" y="5493378"/>
            <a:ext cx="638473" cy="638473"/>
          </a:xfrm>
          <a:prstGeom prst="rect">
            <a:avLst/>
          </a:prstGeom>
        </p:spPr>
      </p:pic>
      <p:pic>
        <p:nvPicPr>
          <p:cNvPr id="5" name="Graphic 4" descr="Home">
            <a:hlinkClick r:id="rId14" action="ppaction://hlinksldjump"/>
            <a:extLst>
              <a:ext uri="{FF2B5EF4-FFF2-40B4-BE49-F238E27FC236}">
                <a16:creationId xmlns:a16="http://schemas.microsoft.com/office/drawing/2014/main" id="{063B76A0-CF11-D445-58B7-763334F7F53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 y="6528062"/>
            <a:ext cx="329938" cy="329938"/>
          </a:xfrm>
          <a:prstGeom prst="rect">
            <a:avLst/>
          </a:prstGeom>
        </p:spPr>
      </p:pic>
      <p:graphicFrame>
        <p:nvGraphicFramePr>
          <p:cNvPr id="4" name="Table 5">
            <a:extLst>
              <a:ext uri="{FF2B5EF4-FFF2-40B4-BE49-F238E27FC236}">
                <a16:creationId xmlns:a16="http://schemas.microsoft.com/office/drawing/2014/main" id="{9BFA173D-96E7-F457-8B8D-573AD332051A}"/>
              </a:ext>
            </a:extLst>
          </p:cNvPr>
          <p:cNvGraphicFramePr>
            <a:graphicFrameLocks noGrp="1"/>
          </p:cNvGraphicFramePr>
          <p:nvPr/>
        </p:nvGraphicFramePr>
        <p:xfrm>
          <a:off x="9627284" y="792231"/>
          <a:ext cx="2123823" cy="5974080"/>
        </p:xfrm>
        <a:graphic>
          <a:graphicData uri="http://schemas.openxmlformats.org/drawingml/2006/table">
            <a:tbl>
              <a:tblPr firstRow="1" bandRow="1">
                <a:tableStyleId>{5940675A-B579-460E-94D1-54222C63F5DA}</a:tableStyleId>
              </a:tblPr>
              <a:tblGrid>
                <a:gridCol w="2123823">
                  <a:extLst>
                    <a:ext uri="{9D8B030D-6E8A-4147-A177-3AD203B41FA5}">
                      <a16:colId xmlns:a16="http://schemas.microsoft.com/office/drawing/2014/main" val="4195499720"/>
                    </a:ext>
                  </a:extLst>
                </a:gridCol>
              </a:tblGrid>
              <a:tr h="936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5F72"/>
                          </a:solidFill>
                          <a:latin typeface="Arial" panose="020B0604020202020204" pitchFamily="34" charset="0"/>
                          <a:cs typeface="Arial" panose="020B0604020202020204" pitchFamily="34" charset="0"/>
                        </a:rPr>
                        <a:t>40.8%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5F72"/>
                          </a:solidFill>
                          <a:latin typeface="Arial" panose="020B0604020202020204" pitchFamily="34" charset="0"/>
                          <a:cs typeface="Arial" panose="020B0604020202020204" pitchFamily="34" charset="0"/>
                        </a:rPr>
                        <a:t>Higher Education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58476068"/>
                  </a:ext>
                </a:extLst>
              </a:tr>
              <a:tr h="175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rgbClr val="005F72"/>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4475288"/>
                  </a:ext>
                </a:extLst>
              </a:tr>
              <a:tr h="936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9DB5"/>
                          </a:solidFill>
                          <a:latin typeface="Arial" panose="020B0604020202020204" pitchFamily="34" charset="0"/>
                          <a:cs typeface="Arial" panose="020B0604020202020204" pitchFamily="34" charset="0"/>
                        </a:rPr>
                        <a:t>26.4%</a:t>
                      </a:r>
                      <a:br>
                        <a:rPr lang="en-US" sz="4000" b="1" dirty="0">
                          <a:solidFill>
                            <a:srgbClr val="009DB5"/>
                          </a:solidFill>
                          <a:latin typeface="Arial" panose="020B0604020202020204" pitchFamily="34" charset="0"/>
                          <a:cs typeface="Arial" panose="020B0604020202020204" pitchFamily="34" charset="0"/>
                        </a:rPr>
                      </a:br>
                      <a:r>
                        <a:rPr lang="en-US" sz="1800" dirty="0">
                          <a:solidFill>
                            <a:srgbClr val="009DB5"/>
                          </a:solidFill>
                          <a:latin typeface="Arial" panose="020B0604020202020204" pitchFamily="34" charset="0"/>
                          <a:cs typeface="Arial" panose="020B0604020202020204" pitchFamily="34" charset="0"/>
                        </a:rPr>
                        <a:t>Further Education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93665919"/>
                  </a:ext>
                </a:extLst>
              </a:tr>
              <a:tr h="175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rgbClr val="009DB5"/>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8796975"/>
                  </a:ext>
                </a:extLst>
              </a:tr>
              <a:tr h="936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8D9D25"/>
                          </a:solidFill>
                          <a:latin typeface="Arial" panose="020B0604020202020204" pitchFamily="34" charset="0"/>
                          <a:cs typeface="Arial" panose="020B0604020202020204" pitchFamily="34" charset="0"/>
                        </a:rPr>
                        <a:t>23.1%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8D9D25"/>
                          </a:solidFill>
                          <a:latin typeface="Arial" panose="020B0604020202020204" pitchFamily="34" charset="0"/>
                          <a:cs typeface="Arial" panose="020B0604020202020204" pitchFamily="34" charset="0"/>
                        </a:rPr>
                        <a:t>Employment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4122798"/>
                  </a:ext>
                </a:extLst>
              </a:tr>
              <a:tr h="175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rgbClr val="8D9D25"/>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102301"/>
                  </a:ext>
                </a:extLst>
              </a:tr>
              <a:tr h="936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58417E"/>
                          </a:solidFill>
                          <a:latin typeface="Arial" panose="020B0604020202020204" pitchFamily="34" charset="0"/>
                          <a:cs typeface="Arial" panose="020B0604020202020204" pitchFamily="34" charset="0"/>
                        </a:rPr>
                        <a:t>5.4%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8417E"/>
                          </a:solidFill>
                          <a:latin typeface="Arial" panose="020B0604020202020204" pitchFamily="34" charset="0"/>
                          <a:cs typeface="Arial" panose="020B0604020202020204" pitchFamily="34" charset="0"/>
                        </a:rPr>
                        <a:t>Training*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30929520"/>
                  </a:ext>
                </a:extLst>
              </a:tr>
              <a:tr h="175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rgbClr val="58417E"/>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5003600"/>
                  </a:ext>
                </a:extLst>
              </a:tr>
              <a:tr h="936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627B92"/>
                          </a:solidFill>
                          <a:latin typeface="Arial" panose="020B0604020202020204" pitchFamily="34" charset="0"/>
                          <a:cs typeface="Arial" panose="020B0604020202020204" pitchFamily="34" charset="0"/>
                        </a:rPr>
                        <a:t>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627B92"/>
                          </a:solidFill>
                          <a:latin typeface="Arial" panose="020B0604020202020204" pitchFamily="34" charset="0"/>
                          <a:cs typeface="Arial" panose="020B0604020202020204" pitchFamily="34" charset="0"/>
                        </a:rPr>
                        <a:t>Unemployment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70963793"/>
                  </a:ext>
                </a:extLst>
              </a:tr>
              <a:tr h="3510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627B92"/>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66451412"/>
                  </a:ext>
                </a:extLst>
              </a:tr>
            </a:tbl>
          </a:graphicData>
        </a:graphic>
      </p:graphicFrame>
    </p:spTree>
    <p:extLst>
      <p:ext uri="{BB962C8B-B14F-4D97-AF65-F5344CB8AC3E}">
        <p14:creationId xmlns:p14="http://schemas.microsoft.com/office/powerpoint/2010/main" val="4253321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3549</TotalTime>
  <Words>3934</Words>
  <Application>Microsoft Office PowerPoint</Application>
  <PresentationFormat>Widescreen</PresentationFormat>
  <Paragraphs>611</Paragraphs>
  <Slides>40</Slides>
  <Notes>15</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54" baseType="lpstr">
      <vt:lpstr>Aptos</vt:lpstr>
      <vt:lpstr>Aptos Narrow</vt:lpstr>
      <vt:lpstr>Arial</vt:lpstr>
      <vt:lpstr>Arial Black</vt:lpstr>
      <vt:lpstr>Calibri</vt:lpstr>
      <vt:lpstr>Calibri Light</vt:lpstr>
      <vt:lpstr>FS Lola</vt:lpstr>
      <vt:lpstr>Geneva</vt:lpstr>
      <vt:lpstr>proxima-nova</vt:lpstr>
      <vt:lpstr>Times New Roman</vt:lpstr>
      <vt:lpstr>Wingdings</vt:lpstr>
      <vt:lpstr>Office Theme</vt:lpstr>
      <vt:lpstr>Document</vt:lpstr>
      <vt:lpstr>Worksheet</vt:lpstr>
      <vt:lpstr>  S2 into S3  Course Choice Information Evening    08/01/2026</vt:lpstr>
      <vt:lpstr>PowerPoint Presentation</vt:lpstr>
      <vt:lpstr>PowerPoint Presentation</vt:lpstr>
      <vt:lpstr>PowerPoint Presentation</vt:lpstr>
      <vt:lpstr>PowerPoint Presentation</vt:lpstr>
      <vt:lpstr>Career Management  Skills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Progression from the Broad General Education (S1-S3) to the Senior Phase (S4-S6)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Assembly</dc:title>
  <dc:creator>Steven Raeburn</dc:creator>
  <cp:lastModifiedBy>Jennifer Menzies</cp:lastModifiedBy>
  <cp:revision>327</cp:revision>
  <cp:lastPrinted>2026-01-08T07:53:31Z</cp:lastPrinted>
  <dcterms:created xsi:type="dcterms:W3CDTF">2021-08-26T13:26:43Z</dcterms:created>
  <dcterms:modified xsi:type="dcterms:W3CDTF">2026-01-08T16:02:32Z</dcterms:modified>
</cp:coreProperties>
</file>