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412" r:id="rId3"/>
    <p:sldId id="893" r:id="rId4"/>
    <p:sldId id="710" r:id="rId5"/>
    <p:sldId id="886" r:id="rId6"/>
    <p:sldId id="894" r:id="rId7"/>
    <p:sldId id="1054" r:id="rId8"/>
    <p:sldId id="1051" r:id="rId9"/>
    <p:sldId id="1053" r:id="rId10"/>
    <p:sldId id="258" r:id="rId11"/>
    <p:sldId id="965" r:id="rId12"/>
    <p:sldId id="895" r:id="rId13"/>
    <p:sldId id="943" r:id="rId14"/>
    <p:sldId id="1052" r:id="rId15"/>
    <p:sldId id="888" r:id="rId16"/>
    <p:sldId id="942" r:id="rId17"/>
    <p:sldId id="941" r:id="rId18"/>
    <p:sldId id="940" r:id="rId19"/>
    <p:sldId id="887" r:id="rId20"/>
    <p:sldId id="263" r:id="rId21"/>
    <p:sldId id="271" r:id="rId22"/>
    <p:sldId id="1055" r:id="rId23"/>
    <p:sldId id="266" r:id="rId24"/>
    <p:sldId id="420" r:id="rId25"/>
    <p:sldId id="892" r:id="rId26"/>
    <p:sldId id="268" r:id="rId27"/>
    <p:sldId id="261" r:id="rId28"/>
    <p:sldId id="262" r:id="rId29"/>
    <p:sldId id="419" r:id="rId30"/>
    <p:sldId id="272" r:id="rId31"/>
    <p:sldId id="273" r:id="rId32"/>
    <p:sldId id="274" r:id="rId33"/>
    <p:sldId id="276" r:id="rId34"/>
    <p:sldId id="277" r:id="rId35"/>
    <p:sldId id="278" r:id="rId36"/>
    <p:sldId id="279" r:id="rId37"/>
    <p:sldId id="280" r:id="rId38"/>
    <p:sldId id="281" r:id="rId39"/>
    <p:sldId id="282" r:id="rId40"/>
    <p:sldId id="260" r:id="rId41"/>
    <p:sldId id="889" r:id="rId42"/>
    <p:sldId id="890" r:id="rId43"/>
    <p:sldId id="416" r:id="rId44"/>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F6F28-F044-0CD1-E6DA-098ADC49D67E}" v="78" dt="2026-01-08T08:19:38.496"/>
    <p1510:client id="{C8A4CD44-6563-4862-98E2-075194FDC20E}" v="24" dt="2026-01-08T12:19:54.69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756"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79730805977223"/>
          <c:y val="5.5545421824899938E-2"/>
          <c:w val="0.77296305192263237"/>
          <c:h val="0.92811768940307071"/>
        </c:manualLayout>
      </c:layout>
      <c:pieChart>
        <c:varyColors val="1"/>
        <c:ser>
          <c:idx val="0"/>
          <c:order val="0"/>
          <c:tx>
            <c:strRef>
              <c:f>Sheet1!$B$1</c:f>
              <c:strCache>
                <c:ptCount val="1"/>
                <c:pt idx="0">
                  <c:v>%</c:v>
                </c:pt>
              </c:strCache>
            </c:strRef>
          </c:tx>
          <c:dPt>
            <c:idx val="0"/>
            <c:bubble3D val="0"/>
            <c:spPr>
              <a:solidFill>
                <a:srgbClr val="009DB5"/>
              </a:solidFill>
              <a:ln w="19050">
                <a:solidFill>
                  <a:schemeClr val="lt1"/>
                </a:solidFill>
              </a:ln>
              <a:effectLst/>
            </c:spPr>
            <c:extLst>
              <c:ext xmlns:c16="http://schemas.microsoft.com/office/drawing/2014/chart" uri="{C3380CC4-5D6E-409C-BE32-E72D297353CC}">
                <c16:uniqueId val="{00000001-4C15-414D-AED8-0F6D9EC0A986}"/>
              </c:ext>
            </c:extLst>
          </c:dPt>
          <c:dPt>
            <c:idx val="1"/>
            <c:bubble3D val="0"/>
            <c:spPr>
              <a:solidFill>
                <a:srgbClr val="B51917"/>
              </a:solidFill>
              <a:ln w="19050">
                <a:solidFill>
                  <a:schemeClr val="lt1"/>
                </a:solidFill>
              </a:ln>
              <a:effectLst/>
            </c:spPr>
            <c:extLst>
              <c:ext xmlns:c16="http://schemas.microsoft.com/office/drawing/2014/chart" uri="{C3380CC4-5D6E-409C-BE32-E72D297353CC}">
                <c16:uniqueId val="{00000003-4C15-414D-AED8-0F6D9EC0A986}"/>
              </c:ext>
            </c:extLst>
          </c:dPt>
          <c:dPt>
            <c:idx val="2"/>
            <c:bubble3D val="0"/>
            <c:spPr>
              <a:solidFill>
                <a:srgbClr val="80B606"/>
              </a:solidFill>
              <a:ln w="19050">
                <a:solidFill>
                  <a:srgbClr val="8D9D25"/>
                </a:solidFill>
              </a:ln>
              <a:effectLst/>
            </c:spPr>
            <c:extLst>
              <c:ext xmlns:c16="http://schemas.microsoft.com/office/drawing/2014/chart" uri="{C3380CC4-5D6E-409C-BE32-E72D297353CC}">
                <c16:uniqueId val="{00000005-4C15-414D-AED8-0F6D9EC0A986}"/>
              </c:ext>
            </c:extLst>
          </c:dPt>
          <c:dPt>
            <c:idx val="3"/>
            <c:bubble3D val="0"/>
            <c:spPr>
              <a:solidFill>
                <a:srgbClr val="F59A00"/>
              </a:solidFill>
              <a:ln w="19050">
                <a:solidFill>
                  <a:schemeClr val="lt1"/>
                </a:solidFill>
              </a:ln>
              <a:effectLst/>
            </c:spPr>
            <c:extLst>
              <c:ext xmlns:c16="http://schemas.microsoft.com/office/drawing/2014/chart" uri="{C3380CC4-5D6E-409C-BE32-E72D297353CC}">
                <c16:uniqueId val="{00000007-4C15-414D-AED8-0F6D9EC0A986}"/>
              </c:ext>
            </c:extLst>
          </c:dPt>
          <c:dPt>
            <c:idx val="4"/>
            <c:bubble3D val="0"/>
            <c:spPr>
              <a:solidFill>
                <a:srgbClr val="58417E"/>
              </a:solidFill>
              <a:ln w="19050">
                <a:solidFill>
                  <a:schemeClr val="lt1"/>
                </a:solidFill>
              </a:ln>
              <a:effectLst/>
            </c:spPr>
            <c:extLst>
              <c:ext xmlns:c16="http://schemas.microsoft.com/office/drawing/2014/chart" uri="{C3380CC4-5D6E-409C-BE32-E72D297353CC}">
                <c16:uniqueId val="{00000009-4C15-414D-AED8-0F6D9EC0A986}"/>
              </c:ext>
            </c:extLst>
          </c:dPt>
          <c:cat>
            <c:strRef>
              <c:f>Sheet1!$A$2:$A$6</c:f>
              <c:strCache>
                <c:ptCount val="5"/>
                <c:pt idx="0">
                  <c:v>Higher Education</c:v>
                </c:pt>
                <c:pt idx="1">
                  <c:v>Further Education</c:v>
                </c:pt>
                <c:pt idx="2">
                  <c:v>Employment</c:v>
                </c:pt>
                <c:pt idx="3">
                  <c:v>Unemployment</c:v>
                </c:pt>
                <c:pt idx="4">
                  <c:v>Training</c:v>
                </c:pt>
              </c:strCache>
            </c:strRef>
          </c:cat>
          <c:val>
            <c:numRef>
              <c:f>Sheet1!$B$2:$B$6</c:f>
              <c:numCache>
                <c:formatCode>General</c:formatCode>
                <c:ptCount val="5"/>
                <c:pt idx="0">
                  <c:v>41.1</c:v>
                </c:pt>
                <c:pt idx="1">
                  <c:v>26.5</c:v>
                </c:pt>
                <c:pt idx="2">
                  <c:v>22.7</c:v>
                </c:pt>
                <c:pt idx="3">
                  <c:v>5.0999999999999996</c:v>
                </c:pt>
                <c:pt idx="4">
                  <c:v>4</c:v>
                </c:pt>
              </c:numCache>
            </c:numRef>
          </c:val>
          <c:extLst>
            <c:ext xmlns:c16="http://schemas.microsoft.com/office/drawing/2014/chart" uri="{C3380CC4-5D6E-409C-BE32-E72D297353CC}">
              <c16:uniqueId val="{0000000A-4C15-414D-AED8-0F6D9EC0A9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AD35107-A143-43E5-85C8-3036F64C5B5B}" type="datetimeFigureOut">
              <a:rPr lang="en-GB" smtClean="0"/>
              <a:t>12/01/2026</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244A45B-1549-490F-8E07-978C166BE69E}" type="slidenum">
              <a:rPr lang="en-GB" smtClean="0"/>
              <a:t>‹#›</a:t>
            </a:fld>
            <a:endParaRPr lang="en-GB"/>
          </a:p>
        </p:txBody>
      </p:sp>
    </p:spTree>
    <p:extLst>
      <p:ext uri="{BB962C8B-B14F-4D97-AF65-F5344CB8AC3E}">
        <p14:creationId xmlns:p14="http://schemas.microsoft.com/office/powerpoint/2010/main" val="341321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scot/publications/summary-statistics-for-attainment-and-initial-leaver-destinations-no-7-2025-edition/pages/section-3-school-leaver-initial-destinat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Skills Development Scotland is the national career agency for Scotland, careers advisers are employed by the agency to support people of all ages to make informed career decisions supply them with information, tools and resources to do this. </a:t>
            </a:r>
          </a:p>
          <a:p>
            <a:endParaRPr lang="en-GB" dirty="0"/>
          </a:p>
          <a:p>
            <a:r>
              <a:rPr lang="en-GB" dirty="0"/>
              <a:t>Not here to tell you what to do, or make them for you!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Campus – 1 website</a:t>
            </a:r>
          </a:p>
          <a:p>
            <a:endParaRPr lang="en-GB" dirty="0"/>
          </a:p>
        </p:txBody>
      </p:sp>
      <p:sp>
        <p:nvSpPr>
          <p:cNvPr id="4" name="Slide Number Placeholder 3"/>
          <p:cNvSpPr>
            <a:spLocks noGrp="1"/>
          </p:cNvSpPr>
          <p:nvPr>
            <p:ph type="sldNum" sz="quarter" idx="5"/>
          </p:nvPr>
        </p:nvSpPr>
        <p:spPr/>
        <p:txBody>
          <a:bodyPr/>
          <a:lstStyle/>
          <a:p>
            <a:fld id="{505C8323-49F0-4B9C-8AF5-6E937A377A44}" type="slidenum">
              <a:rPr lang="en-GB" smtClean="0"/>
              <a:t>17</a:t>
            </a:fld>
            <a:endParaRPr lang="en-GB"/>
          </a:p>
        </p:txBody>
      </p:sp>
    </p:spTree>
    <p:extLst>
      <p:ext uri="{BB962C8B-B14F-4D97-AF65-F5344CB8AC3E}">
        <p14:creationId xmlns:p14="http://schemas.microsoft.com/office/powerpoint/2010/main" val="51739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23B523-C114-48F5-A70D-53F903B2B1BE}" type="slidenum">
              <a:rPr lang="en-GB" smtClean="0"/>
              <a:t>19</a:t>
            </a:fld>
            <a:endParaRPr lang="en-GB" dirty="0"/>
          </a:p>
        </p:txBody>
      </p:sp>
    </p:spTree>
    <p:extLst>
      <p:ext uri="{BB962C8B-B14F-4D97-AF65-F5344CB8AC3E}">
        <p14:creationId xmlns:p14="http://schemas.microsoft.com/office/powerpoint/2010/main" val="33318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SDS are in schools to help young people understand the world of work.  </a:t>
            </a:r>
          </a:p>
          <a:p>
            <a:endParaRPr lang="en-GB" dirty="0">
              <a:latin typeface="Arial"/>
              <a:cs typeface="Arial"/>
            </a:endParaRPr>
          </a:p>
          <a:p>
            <a:r>
              <a:rPr lang="en-GB" dirty="0">
                <a:latin typeface="Arial"/>
                <a:cs typeface="Arial"/>
              </a:rPr>
              <a:t>To help them develop and use their career management skills as they move throughout school.</a:t>
            </a:r>
          </a:p>
          <a:p>
            <a:endParaRPr lang="en-GB" dirty="0">
              <a:latin typeface="Arial" panose="020B0604020202020204" pitchFamily="34" charset="0"/>
              <a:cs typeface="Arial" panose="020B0604020202020204" pitchFamily="34" charset="0"/>
            </a:endParaRPr>
          </a:p>
          <a:p>
            <a:r>
              <a:rPr lang="en-GB" dirty="0">
                <a:latin typeface="Arial"/>
                <a:cs typeface="Arial"/>
              </a:rPr>
              <a:t>We do this through our online service, My World of Work, and in person through our careers advisers in 1:1 meetings, groupwork sessions in PSE class, Assembles and Supporting Careers events in and out of school like UCAS event &amp; Developing Young Workforces careers Fairs. </a:t>
            </a:r>
          </a:p>
          <a:p>
            <a:endParaRPr lang="en-GB" dirty="0">
              <a:latin typeface="Arial" panose="020B0604020202020204" pitchFamily="34" charset="0"/>
              <a:cs typeface="Arial" panose="020B0604020202020204" pitchFamily="34" charset="0"/>
            </a:endParaRPr>
          </a:p>
          <a:p>
            <a:pPr fontAlgn="base">
              <a:spcBef>
                <a:spcPts val="500"/>
              </a:spcBef>
              <a:spcAft>
                <a:spcPts val="500"/>
              </a:spcAft>
            </a:pPr>
            <a:r>
              <a:rPr lang="en-US" sz="1200" dirty="0">
                <a:effectLst/>
                <a:latin typeface="Arial" panose="020B0604020202020204" pitchFamily="34" charset="0"/>
                <a:ea typeface="Times New Roman" panose="02020603050405020304" pitchFamily="18" charset="0"/>
              </a:rPr>
              <a:t>We start introducing careers to young people early in their school journey – to support young people to feel confident in making informed choices at later stages of school or at critical points such as option choices.</a:t>
            </a:r>
            <a:endParaRPr lang="en-GB" sz="1200" dirty="0">
              <a:effectLst/>
              <a:latin typeface="Times New Roman" panose="02020603050405020304" pitchFamily="18" charset="0"/>
              <a:ea typeface="Times New Roman" panose="02020603050405020304" pitchFamily="18" charset="0"/>
            </a:endParaRPr>
          </a:p>
          <a:p>
            <a:pPr fontAlgn="base">
              <a:spcBef>
                <a:spcPts val="500"/>
              </a:spcBef>
              <a:spcAft>
                <a:spcPts val="500"/>
              </a:spcAft>
            </a:pPr>
            <a:r>
              <a:rPr lang="en-US"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fontAlgn="base">
              <a:spcBef>
                <a:spcPts val="500"/>
              </a:spcBef>
              <a:spcAft>
                <a:spcPts val="500"/>
              </a:spcAft>
            </a:pPr>
            <a:r>
              <a:rPr lang="en-US" sz="1200" dirty="0">
                <a:effectLst/>
                <a:latin typeface="Arial" panose="020B0604020202020204" pitchFamily="34" charset="0"/>
                <a:ea typeface="Times New Roman" panose="02020603050405020304" pitchFamily="18" charset="0"/>
              </a:rPr>
              <a:t>We never tell young people what to do but will work with them to help them discover what's right for them and everything they need to know to achieve this.  </a:t>
            </a:r>
          </a:p>
          <a:p>
            <a:pPr fontAlgn="base">
              <a:spcBef>
                <a:spcPts val="500"/>
              </a:spcBef>
              <a:spcAft>
                <a:spcPts val="500"/>
              </a:spcAft>
            </a:pPr>
            <a:endParaRPr lang="en-US" sz="1200" dirty="0">
              <a:effectLst/>
              <a:latin typeface="Arial" panose="020B0604020202020204" pitchFamily="34" charset="0"/>
              <a:ea typeface="Times New Roman" panose="02020603050405020304" pitchFamily="18" charset="0"/>
            </a:endParaRPr>
          </a:p>
          <a:p>
            <a:pPr algn="l"/>
            <a:endParaRPr lang="en-US" dirty="0">
              <a:solidFill>
                <a:srgbClr val="5D6669"/>
              </a:solidFill>
              <a:latin typeface="proxima-nov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BB16C-D722-43ED-BE9B-4E4D5FE03B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0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200" dirty="0">
                <a:solidFill>
                  <a:srgbClr val="000000"/>
                </a:solidFill>
                <a:effectLst/>
                <a:latin typeface="Arial" panose="020B0604020202020204" pitchFamily="34" charset="0"/>
                <a:ea typeface="Yu Mincho" panose="02020400000000000000" pitchFamily="18" charset="-128"/>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r>
              <a:rPr lang="en-GB" sz="1800" kern="1200" dirty="0">
                <a:solidFill>
                  <a:srgbClr val="000000"/>
                </a:solidFill>
                <a:effectLst/>
                <a:latin typeface="Arial" panose="020B0604020202020204" pitchFamily="34" charset="0"/>
                <a:ea typeface="Yu Mincho" panose="02020400000000000000" pitchFamily="18" charset="-128"/>
              </a:rPr>
              <a:t>People can move between routes to support their progress, and for many careers there can be more than one route available.</a:t>
            </a:r>
            <a:endParaRPr lang="en-GB" sz="1800" dirty="0">
              <a:effectLst/>
              <a:latin typeface="Times New Roman" panose="02020603050405020304" pitchFamily="18" charset="0"/>
              <a:ea typeface="Times New Roman" panose="02020603050405020304" pitchFamily="18" charset="0"/>
            </a:endParaRPr>
          </a:p>
          <a:p>
            <a:pPr fontAlgn="base"/>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Let’s explore these options in some more detail…</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456CC-D9CD-4901-AC08-D71629678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37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5C8323-49F0-4B9C-8AF5-6E937A377A44}" type="slidenum">
              <a:rPr lang="en-GB" smtClean="0"/>
              <a:t>7</a:t>
            </a:fld>
            <a:endParaRPr lang="en-GB"/>
          </a:p>
        </p:txBody>
      </p:sp>
    </p:spTree>
    <p:extLst>
      <p:ext uri="{BB962C8B-B14F-4D97-AF65-F5344CB8AC3E}">
        <p14:creationId xmlns:p14="http://schemas.microsoft.com/office/powerpoint/2010/main" val="166932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5C8323-49F0-4B9C-8AF5-6E937A377A44}" type="slidenum">
              <a:rPr lang="en-GB" smtClean="0"/>
              <a:t>8</a:t>
            </a:fld>
            <a:endParaRPr lang="en-GB"/>
          </a:p>
        </p:txBody>
      </p:sp>
    </p:spTree>
    <p:extLst>
      <p:ext uri="{BB962C8B-B14F-4D97-AF65-F5344CB8AC3E}">
        <p14:creationId xmlns:p14="http://schemas.microsoft.com/office/powerpoint/2010/main" val="86350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Discussions around the skills, qualities and attributes needed for particular careers, routes and pathways and how these can be achieved through certain subjects, courses and academies. </a:t>
            </a:r>
          </a:p>
        </p:txBody>
      </p:sp>
      <p:sp>
        <p:nvSpPr>
          <p:cNvPr id="4" name="Slide Number Placeholder 3"/>
          <p:cNvSpPr>
            <a:spLocks noGrp="1"/>
          </p:cNvSpPr>
          <p:nvPr>
            <p:ph type="sldNum" sz="quarter" idx="5"/>
          </p:nvPr>
        </p:nvSpPr>
        <p:spPr/>
        <p:txBody>
          <a:bodyPr/>
          <a:lstStyle/>
          <a:p>
            <a:fld id="{3123B523-C114-48F5-A70D-53F903B2B1BE}" type="slidenum">
              <a:rPr lang="en-GB" smtClean="0"/>
              <a:t>9</a:t>
            </a:fld>
            <a:endParaRPr lang="en-GB" dirty="0"/>
          </a:p>
        </p:txBody>
      </p:sp>
    </p:spTree>
    <p:extLst>
      <p:ext uri="{BB962C8B-B14F-4D97-AF65-F5344CB8AC3E}">
        <p14:creationId xmlns:p14="http://schemas.microsoft.com/office/powerpoint/2010/main" val="54622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GB" b="1" dirty="0"/>
              <a:t>SCOTTISH FIGURES 2023-24. </a:t>
            </a:r>
            <a:r>
              <a:rPr lang="en-GB" dirty="0"/>
              <a:t>For other Local/School information or years see </a:t>
            </a:r>
            <a:r>
              <a:rPr lang="en-GB" b="1" dirty="0"/>
              <a:t>SOURCE</a:t>
            </a:r>
            <a:r>
              <a:rPr lang="en-GB" dirty="0"/>
              <a:t>.</a:t>
            </a:r>
          </a:p>
          <a:p>
            <a:pPr>
              <a:spcBef>
                <a:spcPts val="0"/>
              </a:spcBef>
              <a:spcAft>
                <a:spcPts val="0"/>
              </a:spcAft>
            </a:pPr>
            <a:endParaRPr lang="en-GB" dirty="0"/>
          </a:p>
          <a:p>
            <a:pPr>
              <a:spcBef>
                <a:spcPts val="0"/>
              </a:spcBef>
              <a:spcAft>
                <a:spcPts val="0"/>
              </a:spcAft>
            </a:pPr>
            <a:r>
              <a:rPr lang="en-GB" dirty="0"/>
              <a:t>THE REASON TO SHOW THIS SLIDE – ADVISE YOUNG PEOPLE, POST SCHOOL DESTINATIONS ARE COMPETATIVE AND EARLY PLANNING AND RESEARCH IS VITAL TO HELP YOU ACHIVE YOUR AIMS AND PLANS. </a:t>
            </a:r>
          </a:p>
          <a:p>
            <a:pPr>
              <a:spcBef>
                <a:spcPts val="0"/>
              </a:spcBef>
              <a:spcAft>
                <a:spcPts val="0"/>
              </a:spcAft>
            </a:pPr>
            <a:endParaRPr lang="en-GB" dirty="0"/>
          </a:p>
          <a:p>
            <a:pPr>
              <a:spcBef>
                <a:spcPts val="0"/>
              </a:spcBef>
              <a:spcAft>
                <a:spcPts val="0"/>
              </a:spcAft>
            </a:pPr>
            <a:endParaRPr lang="en-GB" dirty="0"/>
          </a:p>
          <a:p>
            <a:pPr>
              <a:spcBef>
                <a:spcPts val="0"/>
              </a:spcBef>
              <a:spcAft>
                <a:spcPts val="0"/>
              </a:spcAft>
            </a:pPr>
            <a:endParaRPr lang="en-US" dirty="0"/>
          </a:p>
          <a:p>
            <a:pPr>
              <a:spcBef>
                <a:spcPts val="0"/>
              </a:spcBef>
              <a:spcAft>
                <a:spcPts val="0"/>
              </a:spcAft>
            </a:pPr>
            <a:r>
              <a:rPr lang="en-US" b="1" dirty="0"/>
              <a:t>55,988</a:t>
            </a:r>
            <a:r>
              <a:rPr lang="en-US" dirty="0"/>
              <a:t> </a:t>
            </a:r>
            <a:r>
              <a:rPr lang="en-US" b="1" dirty="0"/>
              <a:t>pupils left school in 2024 </a:t>
            </a:r>
            <a:r>
              <a:rPr lang="en-US" dirty="0"/>
              <a:t>(+1,245 more leavers than in 2023). </a:t>
            </a:r>
            <a:r>
              <a:rPr lang="en-US" b="1" dirty="0"/>
              <a:t>95.7% entered positive destinations </a:t>
            </a:r>
            <a:r>
              <a:rPr lang="en-US" dirty="0"/>
              <a:t>(down from 95.9%). </a:t>
            </a:r>
            <a:endParaRPr lang="en-US" dirty="0">
              <a:ea typeface="Calibri"/>
              <a:cs typeface="Calibri"/>
            </a:endParaRPr>
          </a:p>
          <a:p>
            <a:pPr marL="171450" indent="-171450">
              <a:spcBef>
                <a:spcPts val="0"/>
              </a:spcBef>
              <a:spcAft>
                <a:spcPts val="0"/>
              </a:spcAft>
              <a:buFont typeface="Arial,Sans-Serif"/>
              <a:buChar char="•"/>
            </a:pPr>
            <a:r>
              <a:rPr lang="en-US" dirty="0"/>
              <a:t>Just over 67% of leavers went into Further (FE) or Higher education (HE).</a:t>
            </a:r>
            <a:endParaRPr lang="en-US" dirty="0">
              <a:ea typeface="Calibri"/>
              <a:cs typeface="Calibri"/>
            </a:endParaRPr>
          </a:p>
          <a:p>
            <a:pPr marL="171450" indent="-171450">
              <a:spcBef>
                <a:spcPts val="0"/>
              </a:spcBef>
              <a:spcAft>
                <a:spcPts val="0"/>
              </a:spcAft>
              <a:buFont typeface="Arial,Sans-Serif"/>
              <a:buChar char="•"/>
            </a:pPr>
            <a:r>
              <a:rPr lang="en-GB" dirty="0"/>
              <a:t>Higher Education: 40.8% - increased from 40.3% in 2022-23</a:t>
            </a:r>
          </a:p>
          <a:p>
            <a:pPr marL="171450" indent="-171450">
              <a:spcBef>
                <a:spcPts val="0"/>
              </a:spcBef>
              <a:spcAft>
                <a:spcPts val="0"/>
              </a:spcAft>
              <a:buFont typeface="Arial,Sans-Serif"/>
              <a:buChar char="•"/>
            </a:pPr>
            <a:r>
              <a:rPr lang="en-GB" dirty="0"/>
              <a:t>Further Education: 26.4% - decrease from 26.6% in 2022-23</a:t>
            </a:r>
          </a:p>
          <a:p>
            <a:pPr marL="171450" indent="-171450">
              <a:spcBef>
                <a:spcPts val="0"/>
              </a:spcBef>
              <a:spcAft>
                <a:spcPts val="0"/>
              </a:spcAft>
              <a:buFont typeface="Arial,Sans-Serif"/>
              <a:buChar char="•"/>
            </a:pPr>
            <a:r>
              <a:rPr lang="en-GB" dirty="0"/>
              <a:t>Employment: 23.1% - decreased from 24.3%in 2022-23</a:t>
            </a:r>
          </a:p>
          <a:p>
            <a:pPr marL="171450" indent="-171450">
              <a:spcBef>
                <a:spcPts val="0"/>
              </a:spcBef>
              <a:spcAft>
                <a:spcPts val="0"/>
              </a:spcAft>
              <a:buFont typeface="Arial,Sans-Serif"/>
              <a:buChar char="•"/>
            </a:pPr>
            <a:r>
              <a:rPr lang="en-GB" dirty="0"/>
              <a:t>Unemployed: 4.0% - increased from 3.8% in 2022-23</a:t>
            </a:r>
          </a:p>
          <a:p>
            <a:pPr>
              <a:spcBef>
                <a:spcPts val="0"/>
              </a:spcBef>
              <a:spcAft>
                <a:spcPts val="0"/>
              </a:spcAft>
            </a:pPr>
            <a:endParaRPr lang="en-GB" b="1" dirty="0"/>
          </a:p>
          <a:p>
            <a:pPr>
              <a:spcBef>
                <a:spcPts val="0"/>
              </a:spcBef>
              <a:spcAft>
                <a:spcPts val="0"/>
              </a:spcAft>
            </a:pPr>
            <a:r>
              <a:rPr lang="en-GB" b="1" dirty="0"/>
              <a:t>NOTE: *Training </a:t>
            </a:r>
            <a:r>
              <a:rPr lang="en-GB" dirty="0"/>
              <a:t>(3.9%) incorporates voluntary work (0.6%) and Personal Skills Development (0.9%) figures. </a:t>
            </a:r>
            <a:endParaRPr lang="en-GB" dirty="0">
              <a:ea typeface="Calibri"/>
              <a:cs typeface="Calibri"/>
            </a:endParaRPr>
          </a:p>
          <a:p>
            <a:pPr>
              <a:spcBef>
                <a:spcPts val="0"/>
              </a:spcBef>
              <a:spcAft>
                <a:spcPts val="0"/>
              </a:spcAft>
            </a:pPr>
            <a:r>
              <a:rPr lang="en-GB" b="1" dirty="0"/>
              <a:t>NOTE: Unemployment </a:t>
            </a:r>
            <a:r>
              <a:rPr lang="en-GB" dirty="0"/>
              <a:t>includes Unemployed Seeking (2.2%), Unemployed Not Seeking (1. 9%) and Unknown (0.3%).</a:t>
            </a:r>
            <a:endParaRPr lang="en-US" dirty="0"/>
          </a:p>
          <a:p>
            <a:pPr>
              <a:spcBef>
                <a:spcPts val="0"/>
              </a:spcBef>
              <a:spcAft>
                <a:spcPts val="0"/>
              </a:spcAft>
            </a:pPr>
            <a:endParaRPr lang="en-GB" dirty="0"/>
          </a:p>
          <a:p>
            <a:r>
              <a:rPr lang="en-GB" b="1" dirty="0"/>
              <a:t>SOURCE: Scottish Government Summary Statistics for Attainment &amp; Initial Leaver Destinations</a:t>
            </a:r>
            <a:r>
              <a:rPr lang="en-GB" dirty="0"/>
              <a:t>, No. 7: 2025 Edition, published 25 February 2025 </a:t>
            </a:r>
            <a:r>
              <a:rPr lang="en-GB" u="sng" dirty="0">
                <a:hlinkClick r:id="rId3"/>
              </a:rPr>
              <a:t>https://www.gov.scot/publications/summary-statistics-for-attainment-and-initial-leaver-destinations-no-7-2025-edition/pages/section-3-school-leaver-initial-destinations/</a:t>
            </a:r>
            <a:br>
              <a:rPr lang="en-GB" u="sng" dirty="0">
                <a:cs typeface="+mn-lt"/>
              </a:rPr>
            </a:br>
            <a:r>
              <a:rPr lang="en-GB" u="sng" dirty="0"/>
              <a:t>Also see: </a:t>
            </a:r>
            <a:r>
              <a:rPr lang="en-GB" b="1" dirty="0"/>
              <a:t>RSA Data Matrix ‘Skills Supply’ for </a:t>
            </a:r>
            <a:r>
              <a:rPr lang="en-GB" dirty="0"/>
              <a:t>positive and negative destination figures by local authority</a:t>
            </a:r>
            <a:endParaRPr lang="en-US" dirty="0"/>
          </a:p>
          <a:p>
            <a:pPr>
              <a:spcBef>
                <a:spcPts val="0"/>
              </a:spcBef>
              <a:spcAft>
                <a:spcPts val="0"/>
              </a:spcAft>
            </a:pPr>
            <a:endParaRPr lang="en-GB" dirty="0">
              <a:ea typeface="Calibri"/>
              <a:cs typeface="Calibri"/>
            </a:endParaRPr>
          </a:p>
          <a:p>
            <a:pPr>
              <a:spcBef>
                <a:spcPts val="0"/>
              </a:spcBef>
              <a:spcAft>
                <a:spcPts val="0"/>
              </a:spcAft>
              <a:buFont typeface="Arial" panose="020B0604020202020204" pitchFamily="34" charset="0"/>
            </a:pPr>
            <a:endParaRPr lang="en-GB" altLang="en-US" sz="1000" u="sng" dirty="0">
              <a:solidFill>
                <a:srgbClr val="0000FF"/>
              </a:solidFill>
              <a:ea typeface="Calibri"/>
              <a:cs typeface="Calibri"/>
            </a:endParaRPr>
          </a:p>
          <a:p>
            <a:endParaRPr lang="en-GB"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EF0E9-F7CF-44D2-B43E-677280DA58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47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76034-58CD-1EF5-8B07-028DD4393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0BD06-A675-E53D-29C3-F3277CF03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32AB0-DF60-5507-FD85-056CD7473B41}"/>
              </a:ext>
            </a:extLst>
          </p:cNvPr>
          <p:cNvSpPr>
            <a:spLocks noGrp="1"/>
          </p:cNvSpPr>
          <p:nvPr>
            <p:ph type="body" idx="1"/>
          </p:nvPr>
        </p:nvSpPr>
        <p:spPr/>
        <p:txBody>
          <a:bodyPr/>
          <a:lstStyle/>
          <a:p>
            <a:r>
              <a:rPr lang="en-GB" dirty="0"/>
              <a:t>We can’t guarantee the future but cane use the valuable careers Data from our labour market research published via SECTOR SKILLS ASSEMENTS </a:t>
            </a:r>
          </a:p>
          <a:p>
            <a:endParaRPr lang="en-GB" dirty="0"/>
          </a:p>
          <a:p>
            <a:r>
              <a:rPr lang="en-GB" dirty="0"/>
              <a:t>www.skillsdevelopmentscotland.co.uk/media/z4ul3fyu/rsa-city-region-report-edinburgh-and-south-east-scotland.pdf</a:t>
            </a:r>
          </a:p>
        </p:txBody>
      </p:sp>
      <p:sp>
        <p:nvSpPr>
          <p:cNvPr id="4" name="Slide Number Placeholder 3">
            <a:extLst>
              <a:ext uri="{FF2B5EF4-FFF2-40B4-BE49-F238E27FC236}">
                <a16:creationId xmlns:a16="http://schemas.microsoft.com/office/drawing/2014/main" id="{A01EBB64-13FA-7E0B-C89F-45544E9D87E5}"/>
              </a:ext>
            </a:extLst>
          </p:cNvPr>
          <p:cNvSpPr>
            <a:spLocks noGrp="1"/>
          </p:cNvSpPr>
          <p:nvPr>
            <p:ph type="sldNum" sz="quarter" idx="5"/>
          </p:nvPr>
        </p:nvSpPr>
        <p:spPr/>
        <p:txBody>
          <a:bodyPr/>
          <a:lstStyle/>
          <a:p>
            <a:fld id="{E4A8DDE1-1B01-4D14-927C-BC119D43CC75}" type="slidenum">
              <a:rPr lang="en-GB" smtClean="0"/>
              <a:t>11</a:t>
            </a:fld>
            <a:endParaRPr lang="en-GB"/>
          </a:p>
        </p:txBody>
      </p:sp>
    </p:spTree>
    <p:extLst>
      <p:ext uri="{BB962C8B-B14F-4D97-AF65-F5344CB8AC3E}">
        <p14:creationId xmlns:p14="http://schemas.microsoft.com/office/powerpoint/2010/main" val="263363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50"/>
              </a:lnSpc>
              <a:defRPr/>
            </a:pPr>
            <a:r>
              <a:rPr lang="en-GB" sz="1200" b="1" dirty="0">
                <a:solidFill>
                  <a:schemeClr val="tx1"/>
                </a:solidFill>
                <a:latin typeface="Arial" panose="020B0604020202020204" pitchFamily="34" charset="0"/>
                <a:cs typeface="Arial" panose="020B0604020202020204" pitchFamily="34" charset="0"/>
              </a:rPr>
              <a:t>Get paid for working and work towards a qualification          (SCQF L5 to L12)</a:t>
            </a:r>
          </a:p>
          <a:p>
            <a:pPr>
              <a:lnSpc>
                <a:spcPts val="1950"/>
              </a:lnSpc>
              <a:defRPr/>
            </a:pPr>
            <a:r>
              <a:rPr lang="en-GB" sz="1200" b="1" dirty="0">
                <a:solidFill>
                  <a:schemeClr val="tx1"/>
                </a:solidFill>
                <a:latin typeface="Arial" panose="020B0604020202020204" pitchFamily="34" charset="0"/>
                <a:cs typeface="Arial" panose="020B0604020202020204" pitchFamily="34" charset="0"/>
              </a:rPr>
              <a:t>Gain practical skills developed in the workplace leading to a nationally (and industry) recognised qualification</a:t>
            </a:r>
          </a:p>
          <a:p>
            <a:pPr>
              <a:lnSpc>
                <a:spcPts val="1950"/>
              </a:lnSpc>
              <a:defRPr/>
            </a:pPr>
            <a:r>
              <a:rPr lang="en-GB" sz="1200" b="1" dirty="0">
                <a:solidFill>
                  <a:schemeClr val="tx1"/>
                </a:solidFill>
                <a:latin typeface="Arial" panose="020B0604020202020204" pitchFamily="34" charset="0"/>
                <a:cs typeface="Arial" panose="020B0604020202020204" pitchFamily="34" charset="0"/>
              </a:rPr>
              <a:t>Delivery of training and assessment depends on sector: entirely on the job training or combination of formal taught learning and on the job training</a:t>
            </a:r>
          </a:p>
          <a:p>
            <a:pPr>
              <a:lnSpc>
                <a:spcPts val="1950"/>
              </a:lnSpc>
              <a:defRPr/>
            </a:pPr>
            <a:endParaRPr lang="en-GB" sz="1200" b="1" dirty="0">
              <a:solidFill>
                <a:schemeClr val="tx1"/>
              </a:solidFill>
              <a:latin typeface="Arial" panose="020B0604020202020204" pitchFamily="34" charset="0"/>
              <a:cs typeface="Arial" panose="020B0604020202020204" pitchFamily="34" charset="0"/>
            </a:endParaRPr>
          </a:p>
          <a:p>
            <a:pPr>
              <a:lnSpc>
                <a:spcPts val="1950"/>
              </a:lnSpc>
              <a:defRPr/>
            </a:pPr>
            <a:endParaRPr lang="en-GB" sz="1200" b="1" dirty="0">
              <a:solidFill>
                <a:schemeClr val="tx1"/>
              </a:solidFill>
              <a:latin typeface="Arial" panose="020B0604020202020204" pitchFamily="34" charset="0"/>
              <a:cs typeface="Arial" panose="020B0604020202020204" pitchFamily="34" charset="0"/>
            </a:endParaRPr>
          </a:p>
          <a:p>
            <a:r>
              <a:rPr lang="en-US" sz="1200" b="0" i="0" kern="1200" dirty="0">
                <a:solidFill>
                  <a:schemeClr val="tx1"/>
                </a:solidFill>
                <a:effectLst/>
                <a:latin typeface="+mn-lt"/>
                <a:ea typeface="+mn-ea"/>
                <a:cs typeface="+mn-cs"/>
              </a:rPr>
              <a:t>WHILE STILL IN SCHOOL ( S5/S6) </a:t>
            </a:r>
          </a:p>
          <a:p>
            <a:r>
              <a:rPr lang="en-US" sz="1200" b="0" i="0" kern="1200" dirty="0">
                <a:solidFill>
                  <a:schemeClr val="tx1"/>
                </a:solidFill>
                <a:effectLst/>
                <a:latin typeface="+mn-lt"/>
                <a:ea typeface="+mn-ea"/>
                <a:cs typeface="+mn-cs"/>
              </a:rPr>
              <a:t>12 different Foundation Apprenticeships available to study at SCQF Level 6 .  That's the same level as a Higher. They include </a:t>
            </a:r>
            <a:r>
              <a:rPr lang="en-US" sz="1200" b="1" i="0" kern="1200" dirty="0">
                <a:solidFill>
                  <a:schemeClr val="tx1"/>
                </a:solidFill>
                <a:effectLst/>
                <a:latin typeface="+mn-lt"/>
                <a:ea typeface="+mn-ea"/>
                <a:cs typeface="+mn-cs"/>
              </a:rPr>
              <a:t>Business Skills</a:t>
            </a: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 Engineering</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Creative and Digital Media</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There are also 3 available at SCQF Level 4/5 at some schools as part of a pilot. That's the same level as a National 4 or National 5. They are </a:t>
            </a:r>
            <a:r>
              <a:rPr lang="en-US" sz="1200" b="1" i="0" kern="1200" dirty="0">
                <a:solidFill>
                  <a:schemeClr val="tx1"/>
                </a:solidFill>
                <a:effectLst/>
                <a:latin typeface="+mn-lt"/>
                <a:ea typeface="+mn-ea"/>
                <a:cs typeface="+mn-cs"/>
              </a:rPr>
              <a:t>Automotive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Construction</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Hospitality</a:t>
            </a:r>
            <a:r>
              <a:rPr lang="en-US"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505C8323-49F0-4B9C-8AF5-6E937A377A44}" type="slidenum">
              <a:rPr lang="en-GB" smtClean="0"/>
              <a:t>16</a:t>
            </a:fld>
            <a:endParaRPr lang="en-GB"/>
          </a:p>
        </p:txBody>
      </p:sp>
    </p:spTree>
    <p:extLst>
      <p:ext uri="{BB962C8B-B14F-4D97-AF65-F5344CB8AC3E}">
        <p14:creationId xmlns:p14="http://schemas.microsoft.com/office/powerpoint/2010/main" val="308000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981398" y="0"/>
            <a:ext cx="6210627" cy="6857998"/>
          </a:xfrm>
          <a:prstGeom prst="rect">
            <a:avLst/>
          </a:prstGeom>
        </p:spPr>
      </p:pic>
      <p:pic>
        <p:nvPicPr>
          <p:cNvPr id="17" name="bg object 17"/>
          <p:cNvPicPr/>
          <p:nvPr/>
        </p:nvPicPr>
        <p:blipFill>
          <a:blip r:embed="rId3" cstate="print"/>
          <a:stretch>
            <a:fillRect/>
          </a:stretch>
        </p:blipFill>
        <p:spPr>
          <a:xfrm>
            <a:off x="385203" y="366395"/>
            <a:ext cx="1609852" cy="1609852"/>
          </a:xfrm>
          <a:prstGeom prst="rect">
            <a:avLst/>
          </a:prstGeom>
        </p:spPr>
      </p:pic>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35"/>
            <a:ext cx="12192000" cy="6857964"/>
          </a:xfrm>
          <a:prstGeom prst="rect">
            <a:avLst/>
          </a:prstGeom>
        </p:spPr>
      </p:pic>
      <p:pic>
        <p:nvPicPr>
          <p:cNvPr id="17" name="bg object 17"/>
          <p:cNvPicPr/>
          <p:nvPr/>
        </p:nvPicPr>
        <p:blipFill>
          <a:blip r:embed="rId3" cstate="print"/>
          <a:stretch>
            <a:fillRect/>
          </a:stretch>
        </p:blipFill>
        <p:spPr>
          <a:xfrm>
            <a:off x="385203" y="366395"/>
            <a:ext cx="1609852" cy="1609852"/>
          </a:xfrm>
          <a:prstGeom prst="rect">
            <a:avLst/>
          </a:prstGeom>
        </p:spPr>
      </p:pic>
      <p:pic>
        <p:nvPicPr>
          <p:cNvPr id="18" name="bg object 18"/>
          <p:cNvPicPr/>
          <p:nvPr/>
        </p:nvPicPr>
        <p:blipFill>
          <a:blip r:embed="rId4" cstate="print"/>
          <a:stretch>
            <a:fillRect/>
          </a:stretch>
        </p:blipFill>
        <p:spPr>
          <a:xfrm>
            <a:off x="7812151" y="3881499"/>
            <a:ext cx="3751453" cy="2976499"/>
          </a:xfrm>
          <a:prstGeom prst="rect">
            <a:avLst/>
          </a:prstGeom>
        </p:spPr>
      </p:pic>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610600" y="6429692"/>
            <a:ext cx="2743200" cy="218439"/>
          </a:xfrm>
          <a:prstGeom prst="rect">
            <a:avLst/>
          </a:prstGeom>
        </p:spPr>
        <p:txBody>
          <a:bodyPr anchor="ctr"/>
          <a:lstStyle>
            <a:lvl1pPr defTabSz="685800">
              <a:defRPr sz="900">
                <a:solidFill>
                  <a:srgbClr val="898989"/>
                </a:solidFill>
                <a:latin typeface="Calibri"/>
                <a:ea typeface="Calibri"/>
                <a:cs typeface="Calibri"/>
                <a:sym typeface="Calibri"/>
              </a:defRPr>
            </a:lvl1pPr>
          </a:lstStyle>
          <a:p>
            <a:pPr lvl="0"/>
            <a:fld id="{86CB4B4D-7CA3-9044-876B-883B54F8677D}" type="slidenum">
              <a:t>‹#›</a:t>
            </a:fld>
            <a:endParaRPr dirty="0"/>
          </a:p>
        </p:txBody>
      </p:sp>
    </p:spTree>
    <p:extLst>
      <p:ext uri="{BB962C8B-B14F-4D97-AF65-F5344CB8AC3E}">
        <p14:creationId xmlns:p14="http://schemas.microsoft.com/office/powerpoint/2010/main" val="186441102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80CE-28B3-482B-BF03-FC392EB5D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4B007C-2EB0-4ED6-AF07-6977257C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0900C5-F7FA-4A4E-9A58-1B2DAC9D143E}"/>
              </a:ext>
            </a:extLst>
          </p:cNvPr>
          <p:cNvSpPr>
            <a:spLocks noGrp="1"/>
          </p:cNvSpPr>
          <p:nvPr>
            <p:ph type="dt" sz="half" idx="10"/>
          </p:nvPr>
        </p:nvSpPr>
        <p:spPr/>
        <p:txBody>
          <a:bodyPr/>
          <a:lstStyle/>
          <a:p>
            <a:fld id="{0FAA1F45-7050-4FFB-B5E3-3D82BE7BADBF}" type="datetimeFigureOut">
              <a:rPr lang="en-GB" smtClean="0"/>
              <a:t>12/01/2026</a:t>
            </a:fld>
            <a:endParaRPr lang="en-GB" dirty="0"/>
          </a:p>
        </p:txBody>
      </p:sp>
      <p:sp>
        <p:nvSpPr>
          <p:cNvPr id="5" name="Footer Placeholder 4">
            <a:extLst>
              <a:ext uri="{FF2B5EF4-FFF2-40B4-BE49-F238E27FC236}">
                <a16:creationId xmlns:a16="http://schemas.microsoft.com/office/drawing/2014/main" id="{6B2B94E2-0D44-4D2D-B27A-6C6FFCAA4E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CA8B65-C860-4FBB-B9EA-0D1DF629BF89}"/>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178925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E3C18381-673F-8A45-A129-63B3097CC2F2}"/>
              </a:ext>
            </a:extLst>
          </p:cNvPr>
          <p:cNvSpPr>
            <a:spLocks noGrp="1"/>
          </p:cNvSpPr>
          <p:nvPr>
            <p:ph type="body" sz="quarter" idx="11"/>
          </p:nvPr>
        </p:nvSpPr>
        <p:spPr>
          <a:xfrm>
            <a:off x="414867" y="1403497"/>
            <a:ext cx="11360800" cy="5163233"/>
          </a:xfrm>
        </p:spPr>
        <p:txBody>
          <a:bodyPr lIns="90000"/>
          <a:lstStyle>
            <a:lvl1pPr marL="135463" marR="0" indent="0" algn="l" defTabSz="1219170" rtl="0" eaLnBrk="1" fontAlgn="auto" latinLnBrk="0" hangingPunct="1">
              <a:lnSpc>
                <a:spcPct val="100000"/>
              </a:lnSpc>
              <a:spcBef>
                <a:spcPts val="0"/>
              </a:spcBef>
              <a:spcAft>
                <a:spcPts val="1600"/>
              </a:spcAft>
              <a:buClr>
                <a:srgbClr val="434343"/>
              </a:buClr>
              <a:buSzPts val="2000"/>
              <a:buFont typeface="Arial" panose="020B0604020202020204" pitchFamily="34" charset="0"/>
              <a:buNone/>
              <a:tabLst/>
              <a:defRPr sz="3733">
                <a:solidFill>
                  <a:schemeClr val="tx1"/>
                </a:solidFill>
              </a:defRPr>
            </a:lvl1pPr>
            <a:lvl2pPr marL="761981" indent="0">
              <a:buNone/>
              <a:defRPr/>
            </a:lvl2pPr>
            <a:lvl3pPr marL="1388499" indent="0">
              <a:buNone/>
              <a:defRPr/>
            </a:lvl3pPr>
            <a:lvl4pPr marL="2015016" indent="0">
              <a:buNone/>
              <a:defRPr/>
            </a:lvl4pPr>
          </a:lstStyle>
          <a:p>
            <a:pPr lvl="0"/>
            <a:r>
              <a:rPr lang="en-US"/>
              <a:t>Edit Master text styles</a:t>
            </a:r>
          </a:p>
        </p:txBody>
      </p:sp>
      <p:sp>
        <p:nvSpPr>
          <p:cNvPr id="17" name="Title 1">
            <a:extLst>
              <a:ext uri="{FF2B5EF4-FFF2-40B4-BE49-F238E27FC236}">
                <a16:creationId xmlns:a16="http://schemas.microsoft.com/office/drawing/2014/main" id="{91251D9C-BA04-EF4E-809C-F5C2E7AB175B}"/>
              </a:ext>
            </a:extLst>
          </p:cNvPr>
          <p:cNvSpPr>
            <a:spLocks noGrp="1"/>
          </p:cNvSpPr>
          <p:nvPr>
            <p:ph type="title"/>
          </p:nvPr>
        </p:nvSpPr>
        <p:spPr>
          <a:xfrm>
            <a:off x="415600" y="291271"/>
            <a:ext cx="11360800" cy="858453"/>
          </a:xfrm>
          <a:prstGeom prst="rect">
            <a:avLst/>
          </a:prstGeom>
        </p:spPr>
        <p:txBody>
          <a:bodyPr/>
          <a:lstStyle>
            <a:lvl1pPr>
              <a:defRPr sz="4267" b="1">
                <a:solidFill>
                  <a:schemeClr val="tx1"/>
                </a:solidFill>
              </a:defRPr>
            </a:lvl1pPr>
          </a:lstStyle>
          <a:p>
            <a:r>
              <a:rPr lang="en-US"/>
              <a:t>Click to edit Master title style</a:t>
            </a:r>
            <a:endParaRPr lang="en-GB"/>
          </a:p>
        </p:txBody>
      </p:sp>
      <p:grpSp>
        <p:nvGrpSpPr>
          <p:cNvPr id="5" name="Group 4">
            <a:extLst>
              <a:ext uri="{FF2B5EF4-FFF2-40B4-BE49-F238E27FC236}">
                <a16:creationId xmlns:a16="http://schemas.microsoft.com/office/drawing/2014/main" id="{67D49208-0AAB-44B4-87D0-B365608B0D72}"/>
              </a:ext>
              <a:ext uri="{C183D7F6-B498-43B3-948B-1728B52AA6E4}">
                <adec:decorative xmlns:adec="http://schemas.microsoft.com/office/drawing/2017/decorative" val="1"/>
              </a:ext>
            </a:extLst>
          </p:cNvPr>
          <p:cNvGrpSpPr/>
          <p:nvPr userDrawn="1"/>
        </p:nvGrpSpPr>
        <p:grpSpPr>
          <a:xfrm>
            <a:off x="0" y="6313633"/>
            <a:ext cx="12192000" cy="525200"/>
            <a:chOff x="0" y="4735225"/>
            <a:chExt cx="9144000" cy="393900"/>
          </a:xfrm>
        </p:grpSpPr>
        <p:sp>
          <p:nvSpPr>
            <p:cNvPr id="6" name="Google Shape;10;p2">
              <a:extLst>
                <a:ext uri="{FF2B5EF4-FFF2-40B4-BE49-F238E27FC236}">
                  <a16:creationId xmlns:a16="http://schemas.microsoft.com/office/drawing/2014/main" id="{26CADB79-D3E9-4134-9982-B601080A8C50}"/>
                </a:ext>
              </a:extLst>
            </p:cNvPr>
            <p:cNvSpPr/>
            <p:nvPr/>
          </p:nvSpPr>
          <p:spPr>
            <a:xfrm>
              <a:off x="0" y="4735225"/>
              <a:ext cx="9144000" cy="393900"/>
            </a:xfrm>
            <a:prstGeom prst="rect">
              <a:avLst/>
            </a:prstGeom>
            <a:solidFill>
              <a:srgbClr val="21333A"/>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14;p2">
              <a:extLst>
                <a:ext uri="{FF2B5EF4-FFF2-40B4-BE49-F238E27FC236}">
                  <a16:creationId xmlns:a16="http://schemas.microsoft.com/office/drawing/2014/main" id="{A5930D49-A979-4E78-AF0F-2A199A73F238}"/>
                </a:ext>
              </a:extLst>
            </p:cNvPr>
            <p:cNvPicPr preferRelativeResize="0"/>
            <p:nvPr/>
          </p:nvPicPr>
          <p:blipFill rotWithShape="1">
            <a:blip r:embed="rId2">
              <a:alphaModFix/>
            </a:blip>
            <a:srcRect/>
            <a:stretch/>
          </p:blipFill>
          <p:spPr>
            <a:xfrm>
              <a:off x="3422462" y="4844162"/>
              <a:ext cx="2299076" cy="187675"/>
            </a:xfrm>
            <a:prstGeom prst="rect">
              <a:avLst/>
            </a:prstGeom>
            <a:noFill/>
            <a:ln>
              <a:noFill/>
            </a:ln>
          </p:spPr>
        </p:pic>
      </p:grpSp>
      <p:pic>
        <p:nvPicPr>
          <p:cNvPr id="14" name="Picture 13" descr="Logo&#10;&#10;Description automatically generated">
            <a:extLst>
              <a:ext uri="{FF2B5EF4-FFF2-40B4-BE49-F238E27FC236}">
                <a16:creationId xmlns:a16="http://schemas.microsoft.com/office/drawing/2014/main" id="{AE20C19D-1E4E-6976-CC6C-06F3C9BEEA79}"/>
              </a:ext>
            </a:extLst>
          </p:cNvPr>
          <p:cNvPicPr>
            <a:picLocks noChangeAspect="1"/>
          </p:cNvPicPr>
          <p:nvPr userDrawn="1"/>
        </p:nvPicPr>
        <p:blipFill>
          <a:blip r:embed="rId3"/>
          <a:stretch>
            <a:fillRect/>
          </a:stretch>
        </p:blipFill>
        <p:spPr>
          <a:xfrm>
            <a:off x="9995631" y="286080"/>
            <a:ext cx="1780036" cy="845313"/>
          </a:xfrm>
          <a:prstGeom prst="rect">
            <a:avLst/>
          </a:prstGeom>
        </p:spPr>
      </p:pic>
    </p:spTree>
    <p:extLst>
      <p:ext uri="{BB962C8B-B14F-4D97-AF65-F5344CB8AC3E}">
        <p14:creationId xmlns:p14="http://schemas.microsoft.com/office/powerpoint/2010/main" val="133145758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print"/>
          <a:stretch>
            <a:fillRect/>
          </a:stretch>
        </p:blipFill>
        <p:spPr>
          <a:xfrm>
            <a:off x="5857875" y="-50"/>
            <a:ext cx="6334124" cy="6665086"/>
          </a:xfrm>
          <a:prstGeom prst="rect">
            <a:avLst/>
          </a:prstGeom>
        </p:spPr>
      </p:pic>
      <p:pic>
        <p:nvPicPr>
          <p:cNvPr id="17" name="bg object 17"/>
          <p:cNvPicPr/>
          <p:nvPr/>
        </p:nvPicPr>
        <p:blipFill>
          <a:blip r:embed="rId11" cstate="print"/>
          <a:stretch>
            <a:fillRect/>
          </a:stretch>
        </p:blipFill>
        <p:spPr>
          <a:xfrm>
            <a:off x="140449" y="193294"/>
            <a:ext cx="1335786" cy="1335785"/>
          </a:xfrm>
          <a:prstGeom prst="rect">
            <a:avLst/>
          </a:prstGeom>
        </p:spPr>
      </p:pic>
      <p:sp>
        <p:nvSpPr>
          <p:cNvPr id="2" name="Holder 2"/>
          <p:cNvSpPr>
            <a:spLocks noGrp="1"/>
          </p:cNvSpPr>
          <p:nvPr>
            <p:ph type="title"/>
          </p:nvPr>
        </p:nvSpPr>
        <p:spPr>
          <a:xfrm>
            <a:off x="2497963" y="126618"/>
            <a:ext cx="8336915" cy="1150111"/>
          </a:xfrm>
          <a:prstGeom prst="rect">
            <a:avLst/>
          </a:prstGeom>
        </p:spPr>
        <p:txBody>
          <a:bodyPr wrap="square" lIns="0" tIns="0" rIns="0" bIns="0">
            <a:spAutoFit/>
          </a:bodyPr>
          <a:lstStyle>
            <a:lvl1pPr>
              <a:defRPr sz="3600" b="0" i="0">
                <a:solidFill>
                  <a:schemeClr val="tx1"/>
                </a:solidFill>
                <a:latin typeface="Calibri"/>
                <a:cs typeface="Calibri"/>
              </a:defRPr>
            </a:lvl1pPr>
          </a:lstStyle>
          <a:p>
            <a:endParaRPr/>
          </a:p>
        </p:txBody>
      </p:sp>
      <p:sp>
        <p:nvSpPr>
          <p:cNvPr id="3" name="Holder 3"/>
          <p:cNvSpPr>
            <a:spLocks noGrp="1"/>
          </p:cNvSpPr>
          <p:nvPr>
            <p:ph type="body" idx="1"/>
          </p:nvPr>
        </p:nvSpPr>
        <p:spPr>
          <a:xfrm>
            <a:off x="1855597" y="1422400"/>
            <a:ext cx="9771380" cy="40570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emf"/><Relationship Id="rId10" Type="http://schemas.openxmlformats.org/officeDocument/2006/relationships/chart" Target="../charts/chart1.xml"/><Relationship Id="rId4" Type="http://schemas.openxmlformats.org/officeDocument/2006/relationships/image" Target="../media/image26.emf"/><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igital.ucas.com/coursedisplay/results/courses?searchTerm=criminology&amp;studyYear=2026&amp;destination=Undergraduate&amp;regions=Scotland&amp;postcodeDistanceSystem=imperial&amp;pageNumber=1&amp;sort=MostRelevant&amp;clearingPreference=None" TargetMode="Externa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hyperlink" Target="https://www.edinburghcollege.ac.uk/courses/full-time-cours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npfs.org.uk/wp-content/uploads/2015/06/nutshells_pathway_E.pdf" TargetMode="External"/><Relationship Id="rId1" Type="http://schemas.openxmlformats.org/officeDocument/2006/relationships/slideLayout" Target="../slideLayouts/slideLayout6.xml"/><Relationship Id="rId5" Type="http://schemas.openxmlformats.org/officeDocument/2006/relationships/hyperlink" Target="https://royalhighschool.co.uk/faculty-pathways/" TargetMode="Externa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mailto:kerry.jannetta@currie.edin.sch.uk" TargetMode="External"/><Relationship Id="rId13" Type="http://schemas.openxmlformats.org/officeDocument/2006/relationships/hyperlink" Target="mailto:Hannah.Sim@royalhigh.edin.sch.uk" TargetMode="External"/><Relationship Id="rId3" Type="http://schemas.openxmlformats.org/officeDocument/2006/relationships/hyperlink" Target="mailto:Jennifer.Menzies@royalhigh.edin.sch.uk" TargetMode="External"/><Relationship Id="rId7" Type="http://schemas.openxmlformats.org/officeDocument/2006/relationships/hyperlink" Target="mailto:Claire.Devlin@royalhigh.edin.sch.uk" TargetMode="External"/><Relationship Id="rId12" Type="http://schemas.openxmlformats.org/officeDocument/2006/relationships/hyperlink" Target="mailto:robert.watson@royalhigh.edin.sch.uk" TargetMode="External"/><Relationship Id="rId2" Type="http://schemas.openxmlformats.org/officeDocument/2006/relationships/image" Target="../media/image9.png"/><Relationship Id="rId16" Type="http://schemas.openxmlformats.org/officeDocument/2006/relationships/hyperlink" Target="mailto:Louise.Winser@sds.co.uk" TargetMode="External"/><Relationship Id="rId1" Type="http://schemas.openxmlformats.org/officeDocument/2006/relationships/slideLayout" Target="../slideLayouts/slideLayout7.xml"/><Relationship Id="rId6" Type="http://schemas.openxmlformats.org/officeDocument/2006/relationships/hyperlink" Target="mailto:Lewis.Whale@royalhigh.edin.sch.uk" TargetMode="External"/><Relationship Id="rId11" Type="http://schemas.openxmlformats.org/officeDocument/2006/relationships/hyperlink" Target="mailto:shauna.mccallion@royalhigh.edin.sch.uk" TargetMode="External"/><Relationship Id="rId5" Type="http://schemas.openxmlformats.org/officeDocument/2006/relationships/hyperlink" Target="mailto:Maxine.Hughes@royalhigh.edin.sch.uk" TargetMode="External"/><Relationship Id="rId15" Type="http://schemas.openxmlformats.org/officeDocument/2006/relationships/hyperlink" Target="mailto:Deborah.Hislop@royalhigh.edin.sch.uk" TargetMode="External"/><Relationship Id="rId10" Type="http://schemas.openxmlformats.org/officeDocument/2006/relationships/hyperlink" Target="mailto:alexander.3.hagart@royalhigh.edin.sch.uk" TargetMode="External"/><Relationship Id="rId4" Type="http://schemas.openxmlformats.org/officeDocument/2006/relationships/hyperlink" Target="mailto:Nicola.Casey@royalhigh.edin.sch.uk" TargetMode="External"/><Relationship Id="rId9" Type="http://schemas.openxmlformats.org/officeDocument/2006/relationships/hyperlink" Target="mailto:Scott.Rodger@royalhigh.edin.sch.uk" TargetMode="External"/><Relationship Id="rId14" Type="http://schemas.openxmlformats.org/officeDocument/2006/relationships/hyperlink" Target="mailto:amy.hogg@royalhigh.edin.sch.uk"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edinburghcollege.ac.uk/" TargetMode="External"/><Relationship Id="rId3" Type="http://schemas.openxmlformats.org/officeDocument/2006/relationships/hyperlink" Target="http://www.myworldofwork.co.uk/" TargetMode="External"/><Relationship Id="rId7" Type="http://schemas.openxmlformats.org/officeDocument/2006/relationships/hyperlink" Target="http://www.leapsonline.org/"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www.ucas.com/" TargetMode="External"/><Relationship Id="rId5" Type="http://schemas.openxmlformats.org/officeDocument/2006/relationships/hyperlink" Target="http://www.thecompleteuniversityguide.co.uk/" TargetMode="External"/><Relationship Id="rId10" Type="http://schemas.openxmlformats.org/officeDocument/2006/relationships/hyperlink" Target="https://www.npfs.org.uk/downloads/" TargetMode="External"/><Relationship Id="rId4" Type="http://schemas.openxmlformats.org/officeDocument/2006/relationships/hyperlink" Target="https://daydreambelievers.co.uk/qualification" TargetMode="External"/><Relationship Id="rId9" Type="http://schemas.openxmlformats.org/officeDocument/2006/relationships/hyperlink" Target="https://www.sqa.org.uk/sqa/45625.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5"/>
            <a:ext cx="12192000" cy="6858000"/>
            <a:chOff x="0" y="35"/>
            <a:chExt cx="12192000" cy="6858000"/>
          </a:xfrm>
        </p:grpSpPr>
        <p:pic>
          <p:nvPicPr>
            <p:cNvPr id="3" name="object 3" descr="A purple and black striped background  Description automatically generated"/>
            <p:cNvPicPr/>
            <p:nvPr/>
          </p:nvPicPr>
          <p:blipFill>
            <a:blip r:embed="rId2" cstate="print"/>
            <a:stretch>
              <a:fillRect/>
            </a:stretch>
          </p:blipFill>
          <p:spPr>
            <a:xfrm>
              <a:off x="0" y="35"/>
              <a:ext cx="12192000" cy="6857964"/>
            </a:xfrm>
            <a:prstGeom prst="rect">
              <a:avLst/>
            </a:prstGeom>
          </p:spPr>
        </p:pic>
        <p:pic>
          <p:nvPicPr>
            <p:cNvPr id="4" name="object 4" descr="A white circle with black text and a black and white logo  Description automatically generated"/>
            <p:cNvPicPr/>
            <p:nvPr/>
          </p:nvPicPr>
          <p:blipFill>
            <a:blip r:embed="rId3" cstate="print"/>
            <a:stretch>
              <a:fillRect/>
            </a:stretch>
          </p:blipFill>
          <p:spPr>
            <a:xfrm>
              <a:off x="385203" y="366395"/>
              <a:ext cx="1609852" cy="1609852"/>
            </a:xfrm>
            <a:prstGeom prst="rect">
              <a:avLst/>
            </a:prstGeom>
          </p:spPr>
        </p:pic>
        <p:pic>
          <p:nvPicPr>
            <p:cNvPr id="5" name="object 5" descr="A black and white logo  Description automatically generated"/>
            <p:cNvPicPr/>
            <p:nvPr/>
          </p:nvPicPr>
          <p:blipFill>
            <a:blip r:embed="rId4" cstate="print"/>
            <a:stretch>
              <a:fillRect/>
            </a:stretch>
          </p:blipFill>
          <p:spPr>
            <a:xfrm>
              <a:off x="7812151" y="3881499"/>
              <a:ext cx="3751453" cy="2976499"/>
            </a:xfrm>
            <a:prstGeom prst="rect">
              <a:avLst/>
            </a:prstGeom>
          </p:spPr>
        </p:pic>
      </p:grpSp>
      <p:sp>
        <p:nvSpPr>
          <p:cNvPr id="6" name="object 6"/>
          <p:cNvSpPr txBox="1"/>
          <p:nvPr/>
        </p:nvSpPr>
        <p:spPr>
          <a:xfrm>
            <a:off x="464007" y="2594813"/>
            <a:ext cx="7958455" cy="2769870"/>
          </a:xfrm>
          <a:prstGeom prst="rect">
            <a:avLst/>
          </a:prstGeom>
        </p:spPr>
        <p:txBody>
          <a:bodyPr vert="horz" wrap="square" lIns="0" tIns="12700" rIns="0" bIns="0" rtlCol="0" anchor="t">
            <a:spAutoFit/>
          </a:bodyPr>
          <a:lstStyle/>
          <a:p>
            <a:pPr marL="12700">
              <a:lnSpc>
                <a:spcPct val="100000"/>
              </a:lnSpc>
              <a:spcBef>
                <a:spcPts val="100"/>
              </a:spcBef>
            </a:pPr>
            <a:r>
              <a:rPr sz="3600" b="1" dirty="0">
                <a:solidFill>
                  <a:srgbClr val="FFFFFF"/>
                </a:solidFill>
                <a:latin typeface="Calibri"/>
                <a:cs typeface="Calibri"/>
              </a:rPr>
              <a:t>The</a:t>
            </a:r>
            <a:r>
              <a:rPr sz="3600" b="1" spc="-110" dirty="0">
                <a:solidFill>
                  <a:srgbClr val="FFFFFF"/>
                </a:solidFill>
                <a:latin typeface="Calibri"/>
                <a:cs typeface="Calibri"/>
              </a:rPr>
              <a:t> </a:t>
            </a:r>
            <a:r>
              <a:rPr sz="3600" b="1" dirty="0">
                <a:solidFill>
                  <a:srgbClr val="FFFFFF"/>
                </a:solidFill>
                <a:latin typeface="Calibri"/>
                <a:cs typeface="Calibri"/>
              </a:rPr>
              <a:t>Royal</a:t>
            </a:r>
            <a:r>
              <a:rPr sz="3600" b="1" spc="-100" dirty="0">
                <a:solidFill>
                  <a:srgbClr val="FFFFFF"/>
                </a:solidFill>
                <a:latin typeface="Calibri"/>
                <a:cs typeface="Calibri"/>
              </a:rPr>
              <a:t> </a:t>
            </a:r>
            <a:r>
              <a:rPr sz="3600" b="1" dirty="0">
                <a:solidFill>
                  <a:srgbClr val="FFFFFF"/>
                </a:solidFill>
                <a:latin typeface="Calibri"/>
                <a:cs typeface="Calibri"/>
              </a:rPr>
              <a:t>High</a:t>
            </a:r>
            <a:r>
              <a:rPr sz="3600" b="1" spc="-105" dirty="0">
                <a:solidFill>
                  <a:srgbClr val="FFFFFF"/>
                </a:solidFill>
                <a:latin typeface="Calibri"/>
                <a:cs typeface="Calibri"/>
              </a:rPr>
              <a:t> </a:t>
            </a:r>
            <a:r>
              <a:rPr sz="3600" b="1" spc="-10" dirty="0">
                <a:solidFill>
                  <a:srgbClr val="FFFFFF"/>
                </a:solidFill>
                <a:latin typeface="Calibri"/>
                <a:cs typeface="Calibri"/>
              </a:rPr>
              <a:t>School</a:t>
            </a:r>
            <a:endParaRPr sz="3600">
              <a:latin typeface="Calibri"/>
              <a:cs typeface="Calibri"/>
            </a:endParaRPr>
          </a:p>
          <a:p>
            <a:pPr marL="12700">
              <a:lnSpc>
                <a:spcPct val="100000"/>
              </a:lnSpc>
              <a:spcBef>
                <a:spcPts val="5"/>
              </a:spcBef>
            </a:pPr>
            <a:r>
              <a:rPr sz="3600" b="1" dirty="0">
                <a:solidFill>
                  <a:srgbClr val="FFFFFF"/>
                </a:solidFill>
                <a:latin typeface="Calibri"/>
                <a:cs typeface="Calibri"/>
              </a:rPr>
              <a:t>Senior</a:t>
            </a:r>
            <a:r>
              <a:rPr sz="3600" b="1" spc="-145" dirty="0">
                <a:solidFill>
                  <a:srgbClr val="FFFFFF"/>
                </a:solidFill>
                <a:latin typeface="Calibri"/>
                <a:cs typeface="Calibri"/>
              </a:rPr>
              <a:t> </a:t>
            </a:r>
            <a:r>
              <a:rPr sz="3600" b="1" dirty="0">
                <a:solidFill>
                  <a:srgbClr val="FFFFFF"/>
                </a:solidFill>
                <a:latin typeface="Calibri"/>
                <a:cs typeface="Calibri"/>
              </a:rPr>
              <a:t>Course</a:t>
            </a:r>
            <a:r>
              <a:rPr sz="3600" b="1" spc="-140" dirty="0">
                <a:solidFill>
                  <a:srgbClr val="FFFFFF"/>
                </a:solidFill>
                <a:latin typeface="Calibri"/>
                <a:cs typeface="Calibri"/>
              </a:rPr>
              <a:t> </a:t>
            </a:r>
            <a:r>
              <a:rPr sz="3600" b="1" dirty="0">
                <a:solidFill>
                  <a:srgbClr val="FFFFFF"/>
                </a:solidFill>
                <a:latin typeface="Calibri"/>
                <a:cs typeface="Calibri"/>
              </a:rPr>
              <a:t>Choice</a:t>
            </a:r>
            <a:r>
              <a:rPr sz="3600" b="1" spc="-140" dirty="0">
                <a:solidFill>
                  <a:srgbClr val="FFFFFF"/>
                </a:solidFill>
                <a:latin typeface="Calibri"/>
                <a:cs typeface="Calibri"/>
              </a:rPr>
              <a:t> </a:t>
            </a:r>
            <a:r>
              <a:rPr sz="3600" b="1" dirty="0">
                <a:solidFill>
                  <a:srgbClr val="FFFFFF"/>
                </a:solidFill>
                <a:latin typeface="Calibri"/>
                <a:cs typeface="Calibri"/>
              </a:rPr>
              <a:t>Information</a:t>
            </a:r>
            <a:r>
              <a:rPr sz="3600" b="1" spc="-125" dirty="0">
                <a:solidFill>
                  <a:srgbClr val="FFFFFF"/>
                </a:solidFill>
                <a:latin typeface="Calibri"/>
                <a:cs typeface="Calibri"/>
              </a:rPr>
              <a:t> </a:t>
            </a:r>
            <a:r>
              <a:rPr sz="3600" b="1" spc="-10" dirty="0">
                <a:solidFill>
                  <a:srgbClr val="FFFFFF"/>
                </a:solidFill>
                <a:latin typeface="Calibri"/>
                <a:cs typeface="Calibri"/>
              </a:rPr>
              <a:t>Evening</a:t>
            </a:r>
            <a:endParaRPr sz="3600">
              <a:latin typeface="Calibri"/>
              <a:cs typeface="Calibri"/>
            </a:endParaRPr>
          </a:p>
          <a:p>
            <a:pPr>
              <a:lnSpc>
                <a:spcPct val="100000"/>
              </a:lnSpc>
              <a:spcBef>
                <a:spcPts val="4245"/>
              </a:spcBef>
            </a:pPr>
            <a:endParaRPr sz="3600">
              <a:latin typeface="Calibri"/>
              <a:cs typeface="Calibri"/>
            </a:endParaRPr>
          </a:p>
          <a:p>
            <a:pPr marL="12700">
              <a:lnSpc>
                <a:spcPct val="100000"/>
              </a:lnSpc>
            </a:pPr>
            <a:r>
              <a:rPr sz="3600" b="1" dirty="0">
                <a:solidFill>
                  <a:srgbClr val="FFFFFF"/>
                </a:solidFill>
                <a:latin typeface="Calibri"/>
                <a:cs typeface="Calibri"/>
              </a:rPr>
              <a:t>Monday</a:t>
            </a:r>
            <a:r>
              <a:rPr sz="3600" b="1" spc="-180" dirty="0">
                <a:solidFill>
                  <a:srgbClr val="FFFFFF"/>
                </a:solidFill>
                <a:latin typeface="Calibri"/>
                <a:cs typeface="Calibri"/>
              </a:rPr>
              <a:t> </a:t>
            </a:r>
            <a:r>
              <a:rPr lang="en-GB" sz="3600" b="1" spc="-10" dirty="0">
                <a:solidFill>
                  <a:srgbClr val="FFFFFF"/>
                </a:solidFill>
                <a:latin typeface="Calibri"/>
                <a:cs typeface="Calibri"/>
              </a:rPr>
              <a:t>12/01/2026</a:t>
            </a:r>
            <a:endParaRPr sz="36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190D39-DCA7-4434-8741-BEF2F6C7664A}"/>
              </a:ext>
            </a:extLst>
          </p:cNvPr>
          <p:cNvSpPr/>
          <p:nvPr/>
        </p:nvSpPr>
        <p:spPr>
          <a:xfrm>
            <a:off x="1524000" y="-4059"/>
            <a:ext cx="9144000" cy="688112"/>
          </a:xfrm>
          <a:prstGeom prst="rect">
            <a:avLst/>
          </a:prstGeom>
          <a:solidFill>
            <a:srgbClr val="534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CB56D59B-F101-4A3E-BB78-4A4A8C8DD99F}"/>
              </a:ext>
            </a:extLst>
          </p:cNvPr>
          <p:cNvSpPr txBox="1"/>
          <p:nvPr/>
        </p:nvSpPr>
        <p:spPr>
          <a:xfrm>
            <a:off x="1746574" y="108800"/>
            <a:ext cx="8435280" cy="461665"/>
          </a:xfrm>
          <a:prstGeom prst="rect">
            <a:avLst/>
          </a:prstGeom>
          <a:noFill/>
        </p:spPr>
        <p:txBody>
          <a:bodyPr wrap="square" rtlCol="0">
            <a:spAutoFit/>
          </a:bodyPr>
          <a:lstStyle/>
          <a:p>
            <a:pPr defTabSz="685800"/>
            <a:r>
              <a:rPr lang="en-GB" sz="2400">
                <a:solidFill>
                  <a:prstClr val="white"/>
                </a:solidFill>
                <a:latin typeface="Arial" panose="020B0604020202020204" pitchFamily="34" charset="0"/>
                <a:cs typeface="Arial" panose="020B0604020202020204" pitchFamily="34" charset="0"/>
              </a:rPr>
              <a:t>Where did last years school leavers go? </a:t>
            </a:r>
          </a:p>
        </p:txBody>
      </p:sp>
      <p:sp>
        <p:nvSpPr>
          <p:cNvPr id="7" name="TextBox 6">
            <a:extLst>
              <a:ext uri="{FF2B5EF4-FFF2-40B4-BE49-F238E27FC236}">
                <a16:creationId xmlns:a16="http://schemas.microsoft.com/office/drawing/2014/main" id="{26ACBE94-6606-4A57-8342-6A70DF20C0B5}"/>
              </a:ext>
            </a:extLst>
          </p:cNvPr>
          <p:cNvSpPr txBox="1"/>
          <p:nvPr/>
        </p:nvSpPr>
        <p:spPr>
          <a:xfrm>
            <a:off x="3710864" y="3050960"/>
            <a:ext cx="800219" cy="507831"/>
          </a:xfrm>
          <a:prstGeom prst="rect">
            <a:avLst/>
          </a:prstGeom>
          <a:noFill/>
        </p:spPr>
        <p:txBody>
          <a:bodyPr wrap="none" rtlCol="0">
            <a:spAutoFit/>
          </a:bodyPr>
          <a:lstStyle/>
          <a:p>
            <a:pPr defTabSz="685800"/>
            <a:r>
              <a:rPr lang="en-GB" sz="2700">
                <a:solidFill>
                  <a:prstClr val="white"/>
                </a:solidFill>
                <a:latin typeface="FS Lola" panose="02000506050000020004" pitchFamily="50" charset="0"/>
                <a:cs typeface="Arial" panose="020B0604020202020204" pitchFamily="34" charset="0"/>
              </a:rPr>
              <a:t>Title</a:t>
            </a:r>
          </a:p>
        </p:txBody>
      </p:sp>
      <p:sp>
        <p:nvSpPr>
          <p:cNvPr id="8" name="TextBox 7">
            <a:extLst>
              <a:ext uri="{FF2B5EF4-FFF2-40B4-BE49-F238E27FC236}">
                <a16:creationId xmlns:a16="http://schemas.microsoft.com/office/drawing/2014/main" id="{63B33544-9DAF-4C93-8B3A-ABBB58F4CEEA}"/>
              </a:ext>
            </a:extLst>
          </p:cNvPr>
          <p:cNvSpPr txBox="1"/>
          <p:nvPr/>
        </p:nvSpPr>
        <p:spPr>
          <a:xfrm>
            <a:off x="1675941" y="1001318"/>
            <a:ext cx="4870063" cy="784830"/>
          </a:xfrm>
          <a:prstGeom prst="rect">
            <a:avLst/>
          </a:prstGeom>
          <a:noFill/>
        </p:spPr>
        <p:txBody>
          <a:bodyPr wrap="square" lIns="91440" tIns="45720" rIns="91440" bIns="45720" rtlCol="0" anchor="t">
            <a:spAutoFit/>
          </a:bodyPr>
          <a:lstStyle/>
          <a:p>
            <a:pPr defTabSz="685800"/>
            <a:r>
              <a:rPr lang="en-US" sz="1500" dirty="0">
                <a:solidFill>
                  <a:srgbClr val="534481"/>
                </a:solidFill>
                <a:latin typeface="Arial"/>
                <a:cs typeface="Arial"/>
              </a:rPr>
              <a:t>Initial School Leavers Destinations in Scotland </a:t>
            </a:r>
            <a:endParaRPr lang="en-US" sz="1500" dirty="0">
              <a:solidFill>
                <a:srgbClr val="534481"/>
              </a:solidFill>
              <a:latin typeface="Arial" panose="020B0604020202020204" pitchFamily="34" charset="0"/>
              <a:cs typeface="Arial" panose="020B0604020202020204" pitchFamily="34" charset="0"/>
            </a:endParaRPr>
          </a:p>
          <a:p>
            <a:pPr defTabSz="685800"/>
            <a:r>
              <a:rPr lang="en-US" sz="1500" dirty="0">
                <a:solidFill>
                  <a:srgbClr val="B51917"/>
                </a:solidFill>
                <a:latin typeface="Arial"/>
                <a:cs typeface="Arial"/>
              </a:rPr>
              <a:t>3 Months after </a:t>
            </a:r>
            <a:r>
              <a:rPr lang="en-US" sz="1500" dirty="0">
                <a:solidFill>
                  <a:srgbClr val="534481"/>
                </a:solidFill>
                <a:latin typeface="Arial"/>
                <a:cs typeface="Arial"/>
              </a:rPr>
              <a:t>leaving school in 2024                    (3900 Edinburgh) </a:t>
            </a:r>
            <a:endParaRPr lang="en-US" sz="1500" dirty="0">
              <a:solidFill>
                <a:srgbClr val="53448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6071DC-694F-477B-8655-E6C68618DEC6}"/>
              </a:ext>
            </a:extLst>
          </p:cNvPr>
          <p:cNvSpPr txBox="1"/>
          <p:nvPr/>
        </p:nvSpPr>
        <p:spPr>
          <a:xfrm>
            <a:off x="8794858" y="1665545"/>
            <a:ext cx="1354622" cy="276999"/>
          </a:xfrm>
          <a:prstGeom prst="rect">
            <a:avLst/>
          </a:prstGeom>
          <a:noFill/>
        </p:spPr>
        <p:txBody>
          <a:bodyPr wrap="square" rtlCol="0">
            <a:spAutoFit/>
          </a:bodyPr>
          <a:lstStyle/>
          <a:p>
            <a:pPr defTabSz="685800"/>
            <a:r>
              <a:rPr lang="en-US" sz="1200">
                <a:solidFill>
                  <a:srgbClr val="009DB5"/>
                </a:solidFill>
                <a:latin typeface="Arial" panose="020B0604020202020204" pitchFamily="34" charset="0"/>
                <a:cs typeface="Arial" panose="020B0604020202020204" pitchFamily="34" charset="0"/>
              </a:rPr>
              <a:t>Higher Education</a:t>
            </a:r>
          </a:p>
        </p:txBody>
      </p:sp>
      <p:sp>
        <p:nvSpPr>
          <p:cNvPr id="10" name="TextBox 9">
            <a:extLst>
              <a:ext uri="{FF2B5EF4-FFF2-40B4-BE49-F238E27FC236}">
                <a16:creationId xmlns:a16="http://schemas.microsoft.com/office/drawing/2014/main" id="{9370293C-B95E-4827-A94A-2B3F873892CF}"/>
              </a:ext>
            </a:extLst>
          </p:cNvPr>
          <p:cNvSpPr txBox="1"/>
          <p:nvPr/>
        </p:nvSpPr>
        <p:spPr>
          <a:xfrm>
            <a:off x="8742041" y="2671212"/>
            <a:ext cx="1437966" cy="276999"/>
          </a:xfrm>
          <a:prstGeom prst="rect">
            <a:avLst/>
          </a:prstGeom>
          <a:noFill/>
        </p:spPr>
        <p:txBody>
          <a:bodyPr wrap="square" rtlCol="0">
            <a:spAutoFit/>
          </a:bodyPr>
          <a:lstStyle/>
          <a:p>
            <a:pPr defTabSz="685800"/>
            <a:r>
              <a:rPr lang="en-US" sz="1200">
                <a:solidFill>
                  <a:srgbClr val="B51917"/>
                </a:solidFill>
                <a:latin typeface="Arial" panose="020B0604020202020204" pitchFamily="34" charset="0"/>
                <a:cs typeface="Arial" panose="020B0604020202020204" pitchFamily="34" charset="0"/>
              </a:rPr>
              <a:t>Further Education</a:t>
            </a:r>
          </a:p>
        </p:txBody>
      </p:sp>
      <p:sp>
        <p:nvSpPr>
          <p:cNvPr id="11" name="TextBox 10">
            <a:extLst>
              <a:ext uri="{FF2B5EF4-FFF2-40B4-BE49-F238E27FC236}">
                <a16:creationId xmlns:a16="http://schemas.microsoft.com/office/drawing/2014/main" id="{8C73257F-175C-4E0C-A2B4-9CEBD3146867}"/>
              </a:ext>
            </a:extLst>
          </p:cNvPr>
          <p:cNvSpPr txBox="1"/>
          <p:nvPr/>
        </p:nvSpPr>
        <p:spPr>
          <a:xfrm>
            <a:off x="8721194" y="3800820"/>
            <a:ext cx="1476526" cy="276999"/>
          </a:xfrm>
          <a:prstGeom prst="rect">
            <a:avLst/>
          </a:prstGeom>
          <a:noFill/>
        </p:spPr>
        <p:txBody>
          <a:bodyPr wrap="square" rtlCol="0">
            <a:spAutoFit/>
          </a:bodyPr>
          <a:lstStyle/>
          <a:p>
            <a:pPr defTabSz="685800"/>
            <a:r>
              <a:rPr lang="en-US" sz="1200">
                <a:solidFill>
                  <a:srgbClr val="80B606"/>
                </a:solidFill>
                <a:latin typeface="Arial" panose="020B0604020202020204" pitchFamily="34" charset="0"/>
                <a:cs typeface="Arial" panose="020B0604020202020204" pitchFamily="34" charset="0"/>
              </a:rPr>
              <a:t>Employment</a:t>
            </a:r>
          </a:p>
        </p:txBody>
      </p:sp>
      <p:sp>
        <p:nvSpPr>
          <p:cNvPr id="12" name="TextBox 11">
            <a:extLst>
              <a:ext uri="{FF2B5EF4-FFF2-40B4-BE49-F238E27FC236}">
                <a16:creationId xmlns:a16="http://schemas.microsoft.com/office/drawing/2014/main" id="{F548E43E-0110-4BDF-85CD-DBDCFA43637D}"/>
              </a:ext>
            </a:extLst>
          </p:cNvPr>
          <p:cNvSpPr txBox="1"/>
          <p:nvPr/>
        </p:nvSpPr>
        <p:spPr>
          <a:xfrm>
            <a:off x="8731034" y="4764060"/>
            <a:ext cx="1420541" cy="276999"/>
          </a:xfrm>
          <a:prstGeom prst="rect">
            <a:avLst/>
          </a:prstGeom>
          <a:noFill/>
        </p:spPr>
        <p:txBody>
          <a:bodyPr wrap="square" rtlCol="0">
            <a:spAutoFit/>
          </a:bodyPr>
          <a:lstStyle/>
          <a:p>
            <a:pPr defTabSz="685800"/>
            <a:r>
              <a:rPr lang="en-US" sz="1200">
                <a:solidFill>
                  <a:srgbClr val="58417E"/>
                </a:solidFill>
                <a:latin typeface="Arial" panose="020B0604020202020204" pitchFamily="34" charset="0"/>
                <a:cs typeface="Arial" panose="020B0604020202020204" pitchFamily="34" charset="0"/>
              </a:rPr>
              <a:t>Training</a:t>
            </a:r>
          </a:p>
        </p:txBody>
      </p:sp>
      <p:sp>
        <p:nvSpPr>
          <p:cNvPr id="13" name="TextBox 12">
            <a:extLst>
              <a:ext uri="{FF2B5EF4-FFF2-40B4-BE49-F238E27FC236}">
                <a16:creationId xmlns:a16="http://schemas.microsoft.com/office/drawing/2014/main" id="{1FB30EFC-90A8-44D1-BFA2-FD10C6DDCDBD}"/>
              </a:ext>
            </a:extLst>
          </p:cNvPr>
          <p:cNvSpPr txBox="1"/>
          <p:nvPr/>
        </p:nvSpPr>
        <p:spPr>
          <a:xfrm>
            <a:off x="8841738" y="5881463"/>
            <a:ext cx="1759315" cy="276999"/>
          </a:xfrm>
          <a:prstGeom prst="rect">
            <a:avLst/>
          </a:prstGeom>
          <a:noFill/>
        </p:spPr>
        <p:txBody>
          <a:bodyPr wrap="square" rtlCol="0">
            <a:spAutoFit/>
          </a:bodyPr>
          <a:lstStyle/>
          <a:p>
            <a:pPr defTabSz="685800"/>
            <a:r>
              <a:rPr lang="en-US" sz="1200">
                <a:solidFill>
                  <a:srgbClr val="F59A00"/>
                </a:solidFill>
                <a:latin typeface="Arial" panose="020B0604020202020204" pitchFamily="34" charset="0"/>
                <a:cs typeface="Arial" panose="020B0604020202020204" pitchFamily="34" charset="0"/>
              </a:rPr>
              <a:t>Unemployment</a:t>
            </a:r>
          </a:p>
        </p:txBody>
      </p:sp>
      <p:sp>
        <p:nvSpPr>
          <p:cNvPr id="14" name="TextBox 13">
            <a:extLst>
              <a:ext uri="{FF2B5EF4-FFF2-40B4-BE49-F238E27FC236}">
                <a16:creationId xmlns:a16="http://schemas.microsoft.com/office/drawing/2014/main" id="{77779B30-10DC-41F6-A6B3-2D7801F77A4C}"/>
              </a:ext>
            </a:extLst>
          </p:cNvPr>
          <p:cNvSpPr txBox="1"/>
          <p:nvPr/>
        </p:nvSpPr>
        <p:spPr>
          <a:xfrm>
            <a:off x="8720337" y="2142878"/>
            <a:ext cx="1495520" cy="646331"/>
          </a:xfrm>
          <a:prstGeom prst="rect">
            <a:avLst/>
          </a:prstGeom>
          <a:noFill/>
        </p:spPr>
        <p:txBody>
          <a:bodyPr wrap="square" lIns="91440" tIns="45720" rIns="91440" bIns="45720" rtlCol="0" anchor="t">
            <a:spAutoFit/>
          </a:bodyPr>
          <a:lstStyle/>
          <a:p>
            <a:pPr defTabSz="685800"/>
            <a:r>
              <a:rPr lang="en-US" sz="3600" b="1" dirty="0">
                <a:solidFill>
                  <a:srgbClr val="B51917"/>
                </a:solidFill>
                <a:latin typeface="Arial"/>
                <a:cs typeface="Arial"/>
              </a:rPr>
              <a:t>26.4%</a:t>
            </a:r>
          </a:p>
        </p:txBody>
      </p:sp>
      <p:sp>
        <p:nvSpPr>
          <p:cNvPr id="15" name="TextBox 14">
            <a:extLst>
              <a:ext uri="{FF2B5EF4-FFF2-40B4-BE49-F238E27FC236}">
                <a16:creationId xmlns:a16="http://schemas.microsoft.com/office/drawing/2014/main" id="{D4D66EF2-4B98-487A-81CA-001EF5E61C1F}"/>
              </a:ext>
            </a:extLst>
          </p:cNvPr>
          <p:cNvSpPr txBox="1"/>
          <p:nvPr/>
        </p:nvSpPr>
        <p:spPr>
          <a:xfrm>
            <a:off x="8723955" y="3236739"/>
            <a:ext cx="1754281" cy="646331"/>
          </a:xfrm>
          <a:prstGeom prst="rect">
            <a:avLst/>
          </a:prstGeom>
          <a:noFill/>
        </p:spPr>
        <p:txBody>
          <a:bodyPr wrap="square" lIns="91440" tIns="45720" rIns="91440" bIns="45720" rtlCol="0" anchor="t">
            <a:spAutoFit/>
          </a:bodyPr>
          <a:lstStyle/>
          <a:p>
            <a:pPr defTabSz="685800"/>
            <a:r>
              <a:rPr lang="en-US" sz="3600" b="1" dirty="0">
                <a:solidFill>
                  <a:srgbClr val="80B606"/>
                </a:solidFill>
                <a:latin typeface="Arial"/>
                <a:cs typeface="Arial"/>
              </a:rPr>
              <a:t>23.1%</a:t>
            </a:r>
          </a:p>
        </p:txBody>
      </p:sp>
      <p:sp>
        <p:nvSpPr>
          <p:cNvPr id="16" name="TextBox 15">
            <a:extLst>
              <a:ext uri="{FF2B5EF4-FFF2-40B4-BE49-F238E27FC236}">
                <a16:creationId xmlns:a16="http://schemas.microsoft.com/office/drawing/2014/main" id="{8B35D916-4E39-48E6-B2EE-8CEB9C4D53DC}"/>
              </a:ext>
            </a:extLst>
          </p:cNvPr>
          <p:cNvSpPr txBox="1"/>
          <p:nvPr/>
        </p:nvSpPr>
        <p:spPr>
          <a:xfrm>
            <a:off x="8800667" y="5300606"/>
            <a:ext cx="2109493" cy="646331"/>
          </a:xfrm>
          <a:prstGeom prst="rect">
            <a:avLst/>
          </a:prstGeom>
          <a:noFill/>
        </p:spPr>
        <p:txBody>
          <a:bodyPr wrap="square" lIns="91440" tIns="45720" rIns="91440" bIns="45720" rtlCol="0" anchor="t">
            <a:spAutoFit/>
          </a:bodyPr>
          <a:lstStyle/>
          <a:p>
            <a:pPr defTabSz="685800"/>
            <a:r>
              <a:rPr lang="en-US" sz="3600" b="1" dirty="0">
                <a:solidFill>
                  <a:srgbClr val="F59A00"/>
                </a:solidFill>
                <a:latin typeface="Arial"/>
                <a:cs typeface="Arial"/>
              </a:rPr>
              <a:t>4.0%</a:t>
            </a:r>
          </a:p>
        </p:txBody>
      </p:sp>
      <p:sp>
        <p:nvSpPr>
          <p:cNvPr id="17" name="TextBox 16">
            <a:extLst>
              <a:ext uri="{FF2B5EF4-FFF2-40B4-BE49-F238E27FC236}">
                <a16:creationId xmlns:a16="http://schemas.microsoft.com/office/drawing/2014/main" id="{37E52D95-BDEE-4200-8CC7-BA0E0447CBD1}"/>
              </a:ext>
            </a:extLst>
          </p:cNvPr>
          <p:cNvSpPr txBox="1"/>
          <p:nvPr/>
        </p:nvSpPr>
        <p:spPr>
          <a:xfrm>
            <a:off x="8726180" y="4257140"/>
            <a:ext cx="1335587" cy="646331"/>
          </a:xfrm>
          <a:prstGeom prst="rect">
            <a:avLst/>
          </a:prstGeom>
          <a:noFill/>
        </p:spPr>
        <p:txBody>
          <a:bodyPr wrap="square" lIns="91440" tIns="45720" rIns="91440" bIns="45720" rtlCol="0" anchor="t">
            <a:spAutoFit/>
          </a:bodyPr>
          <a:lstStyle/>
          <a:p>
            <a:pPr defTabSz="685800"/>
            <a:r>
              <a:rPr lang="en-US" sz="3600" b="1" dirty="0">
                <a:solidFill>
                  <a:srgbClr val="58417E"/>
                </a:solidFill>
                <a:latin typeface="Arial"/>
                <a:cs typeface="Arial"/>
              </a:rPr>
              <a:t>5.4%</a:t>
            </a:r>
          </a:p>
        </p:txBody>
      </p:sp>
      <p:sp>
        <p:nvSpPr>
          <p:cNvPr id="18" name="TextBox 17">
            <a:extLst>
              <a:ext uri="{FF2B5EF4-FFF2-40B4-BE49-F238E27FC236}">
                <a16:creationId xmlns:a16="http://schemas.microsoft.com/office/drawing/2014/main" id="{8784E0EC-BD35-4123-B8F1-AC31C1463742}"/>
              </a:ext>
            </a:extLst>
          </p:cNvPr>
          <p:cNvSpPr txBox="1"/>
          <p:nvPr/>
        </p:nvSpPr>
        <p:spPr>
          <a:xfrm>
            <a:off x="1598357" y="4446378"/>
            <a:ext cx="2148758" cy="1523494"/>
          </a:xfrm>
          <a:prstGeom prst="rect">
            <a:avLst/>
          </a:prstGeom>
          <a:noFill/>
        </p:spPr>
        <p:txBody>
          <a:bodyPr wrap="square" lIns="91440" tIns="45720" rIns="91440" bIns="45720" rtlCol="0" anchor="t">
            <a:spAutoFit/>
          </a:bodyPr>
          <a:lstStyle/>
          <a:p>
            <a:pPr defTabSz="685800"/>
            <a:r>
              <a:rPr lang="en-GB" sz="3000" b="1" dirty="0">
                <a:solidFill>
                  <a:srgbClr val="534481"/>
                </a:solidFill>
                <a:latin typeface="Arial"/>
                <a:cs typeface="Arial"/>
              </a:rPr>
              <a:t>95.7</a:t>
            </a:r>
            <a:r>
              <a:rPr lang="en-US" sz="3000" b="1" dirty="0">
                <a:solidFill>
                  <a:srgbClr val="534481"/>
                </a:solidFill>
                <a:latin typeface="Arial"/>
                <a:cs typeface="Arial"/>
              </a:rPr>
              <a:t>%</a:t>
            </a:r>
            <a:r>
              <a:rPr lang="en-GB" sz="3000" dirty="0">
                <a:solidFill>
                  <a:srgbClr val="534481"/>
                </a:solidFill>
                <a:latin typeface="Arial"/>
                <a:cs typeface="Arial"/>
              </a:rPr>
              <a:t> </a:t>
            </a:r>
            <a:endParaRPr lang="en-GB" sz="3000" dirty="0">
              <a:solidFill>
                <a:srgbClr val="534481"/>
              </a:solidFill>
              <a:latin typeface="Arial" panose="020B0604020202020204" pitchFamily="34" charset="0"/>
              <a:cs typeface="Arial" panose="020B0604020202020204" pitchFamily="34" charset="0"/>
            </a:endParaRPr>
          </a:p>
          <a:p>
            <a:pPr defTabSz="685800"/>
            <a:r>
              <a:rPr lang="en-GB" sz="2100" b="1" dirty="0">
                <a:solidFill>
                  <a:srgbClr val="534481"/>
                </a:solidFill>
                <a:latin typeface="Arial"/>
                <a:cs typeface="Arial"/>
              </a:rPr>
              <a:t>Positive destinations Scotland </a:t>
            </a:r>
          </a:p>
        </p:txBody>
      </p:sp>
      <p:pic>
        <p:nvPicPr>
          <p:cNvPr id="19" name="Picture 18">
            <a:extLst>
              <a:ext uri="{FF2B5EF4-FFF2-40B4-BE49-F238E27FC236}">
                <a16:creationId xmlns:a16="http://schemas.microsoft.com/office/drawing/2014/main" id="{DE0E150D-F75E-4C4F-AF46-DD3DEAA78437}"/>
              </a:ext>
            </a:extLst>
          </p:cNvPr>
          <p:cNvPicPr>
            <a:picLocks noChangeAspect="1"/>
          </p:cNvPicPr>
          <p:nvPr/>
        </p:nvPicPr>
        <p:blipFill>
          <a:blip r:embed="rId3"/>
          <a:stretch>
            <a:fillRect/>
          </a:stretch>
        </p:blipFill>
        <p:spPr>
          <a:xfrm rot="643036">
            <a:off x="7906327" y="3295864"/>
            <a:ext cx="612873" cy="525647"/>
          </a:xfrm>
          <a:prstGeom prst="rect">
            <a:avLst/>
          </a:prstGeom>
        </p:spPr>
      </p:pic>
      <p:pic>
        <p:nvPicPr>
          <p:cNvPr id="20" name="Picture 19">
            <a:extLst>
              <a:ext uri="{FF2B5EF4-FFF2-40B4-BE49-F238E27FC236}">
                <a16:creationId xmlns:a16="http://schemas.microsoft.com/office/drawing/2014/main" id="{9883D41D-6A8A-4716-8760-D11E1C5DBF3D}"/>
              </a:ext>
            </a:extLst>
          </p:cNvPr>
          <p:cNvPicPr>
            <a:picLocks noChangeAspect="1"/>
          </p:cNvPicPr>
          <p:nvPr/>
        </p:nvPicPr>
        <p:blipFill>
          <a:blip r:embed="rId4"/>
          <a:stretch>
            <a:fillRect/>
          </a:stretch>
        </p:blipFill>
        <p:spPr>
          <a:xfrm>
            <a:off x="7694631" y="4358897"/>
            <a:ext cx="822387" cy="534553"/>
          </a:xfrm>
          <a:prstGeom prst="rect">
            <a:avLst/>
          </a:prstGeom>
          <a:solidFill>
            <a:schemeClr val="bg1"/>
          </a:solidFill>
        </p:spPr>
      </p:pic>
      <p:pic>
        <p:nvPicPr>
          <p:cNvPr id="21" name="Picture 20">
            <a:extLst>
              <a:ext uri="{FF2B5EF4-FFF2-40B4-BE49-F238E27FC236}">
                <a16:creationId xmlns:a16="http://schemas.microsoft.com/office/drawing/2014/main" id="{A4D15568-8E69-49BE-92EA-1AC18C36F48A}"/>
              </a:ext>
            </a:extLst>
          </p:cNvPr>
          <p:cNvPicPr>
            <a:picLocks noChangeAspect="1"/>
          </p:cNvPicPr>
          <p:nvPr/>
        </p:nvPicPr>
        <p:blipFill>
          <a:blip r:embed="rId5"/>
          <a:stretch>
            <a:fillRect/>
          </a:stretch>
        </p:blipFill>
        <p:spPr>
          <a:xfrm rot="21241421">
            <a:off x="7891095" y="5332932"/>
            <a:ext cx="649721" cy="651328"/>
          </a:xfrm>
          <a:prstGeom prst="rect">
            <a:avLst/>
          </a:prstGeom>
        </p:spPr>
      </p:pic>
      <p:pic>
        <p:nvPicPr>
          <p:cNvPr id="22" name="Graphic 21" descr="Diploma roll">
            <a:extLst>
              <a:ext uri="{FF2B5EF4-FFF2-40B4-BE49-F238E27FC236}">
                <a16:creationId xmlns:a16="http://schemas.microsoft.com/office/drawing/2014/main" id="{2784ACD5-5E1F-4DE3-A42D-5EA7191AA0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492063">
            <a:off x="7672488" y="2073322"/>
            <a:ext cx="993108" cy="993108"/>
          </a:xfrm>
          <a:prstGeom prst="rect">
            <a:avLst/>
          </a:prstGeom>
        </p:spPr>
      </p:pic>
      <p:sp>
        <p:nvSpPr>
          <p:cNvPr id="24" name="TextBox 23">
            <a:extLst>
              <a:ext uri="{FF2B5EF4-FFF2-40B4-BE49-F238E27FC236}">
                <a16:creationId xmlns:a16="http://schemas.microsoft.com/office/drawing/2014/main" id="{13ED05E5-BA9F-43D0-B316-C251C4185039}"/>
              </a:ext>
            </a:extLst>
          </p:cNvPr>
          <p:cNvSpPr txBox="1"/>
          <p:nvPr/>
        </p:nvSpPr>
        <p:spPr>
          <a:xfrm>
            <a:off x="8724408" y="1146114"/>
            <a:ext cx="1495520" cy="646331"/>
          </a:xfrm>
          <a:prstGeom prst="rect">
            <a:avLst/>
          </a:prstGeom>
          <a:noFill/>
        </p:spPr>
        <p:txBody>
          <a:bodyPr wrap="square" lIns="91440" tIns="45720" rIns="91440" bIns="45720" rtlCol="0" anchor="t">
            <a:spAutoFit/>
          </a:bodyPr>
          <a:lstStyle/>
          <a:p>
            <a:pPr defTabSz="685800"/>
            <a:r>
              <a:rPr lang="en-US" sz="3600" b="1" dirty="0">
                <a:solidFill>
                  <a:srgbClr val="009DB5"/>
                </a:solidFill>
                <a:latin typeface="Arial"/>
                <a:cs typeface="Arial"/>
              </a:rPr>
              <a:t>40.8%</a:t>
            </a:r>
          </a:p>
        </p:txBody>
      </p:sp>
      <p:pic>
        <p:nvPicPr>
          <p:cNvPr id="26" name="Graphic 25" descr="Graduation cap">
            <a:extLst>
              <a:ext uri="{FF2B5EF4-FFF2-40B4-BE49-F238E27FC236}">
                <a16:creationId xmlns:a16="http://schemas.microsoft.com/office/drawing/2014/main" id="{C53E8B16-AA21-4F12-A01C-38E3CB9B99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52564">
            <a:off x="7717293" y="1072124"/>
            <a:ext cx="906074" cy="906074"/>
          </a:xfrm>
          <a:prstGeom prst="rect">
            <a:avLst/>
          </a:prstGeom>
        </p:spPr>
      </p:pic>
      <p:graphicFrame>
        <p:nvGraphicFramePr>
          <p:cNvPr id="3" name="Chart 2">
            <a:extLst>
              <a:ext uri="{FF2B5EF4-FFF2-40B4-BE49-F238E27FC236}">
                <a16:creationId xmlns:a16="http://schemas.microsoft.com/office/drawing/2014/main" id="{76594E84-43D1-249F-124A-0449A80BBA44}"/>
              </a:ext>
            </a:extLst>
          </p:cNvPr>
          <p:cNvGraphicFramePr/>
          <p:nvPr/>
        </p:nvGraphicFramePr>
        <p:xfrm>
          <a:off x="3355801" y="1950063"/>
          <a:ext cx="4004251" cy="3400130"/>
        </p:xfrm>
        <a:graphic>
          <a:graphicData uri="http://schemas.openxmlformats.org/drawingml/2006/chart">
            <c:chart xmlns:c="http://schemas.openxmlformats.org/drawingml/2006/chart" xmlns:r="http://schemas.openxmlformats.org/officeDocument/2006/relationships" r:id="rId10"/>
          </a:graphicData>
        </a:graphic>
      </p:graphicFrame>
      <p:sp>
        <p:nvSpPr>
          <p:cNvPr id="31" name="TextBox 30">
            <a:extLst>
              <a:ext uri="{FF2B5EF4-FFF2-40B4-BE49-F238E27FC236}">
                <a16:creationId xmlns:a16="http://schemas.microsoft.com/office/drawing/2014/main" id="{74FB7F7F-5AA4-A911-2421-B50A3549F7E5}"/>
              </a:ext>
            </a:extLst>
          </p:cNvPr>
          <p:cNvSpPr txBox="1"/>
          <p:nvPr/>
        </p:nvSpPr>
        <p:spPr>
          <a:xfrm>
            <a:off x="-286326" y="6423454"/>
            <a:ext cx="8570532" cy="430887"/>
          </a:xfrm>
          <a:prstGeom prst="rect">
            <a:avLst/>
          </a:prstGeom>
          <a:noFill/>
        </p:spPr>
        <p:txBody>
          <a:bodyPr wrap="square" lIns="91440" tIns="45720" rIns="91440" bIns="45720" anchor="t">
            <a:spAutoFit/>
          </a:bodyPr>
          <a:lstStyle/>
          <a:p>
            <a:pPr algn="r"/>
            <a:r>
              <a:rPr lang="en-GB" sz="1200" b="1" dirty="0">
                <a:solidFill>
                  <a:srgbClr val="627B92"/>
                </a:solidFill>
                <a:latin typeface="Calibri"/>
                <a:ea typeface="Calibri"/>
                <a:cs typeface="Calibri"/>
              </a:rPr>
              <a:t>SOURCE: </a:t>
            </a:r>
            <a:r>
              <a:rPr lang="en-GB" sz="1200" dirty="0">
                <a:solidFill>
                  <a:srgbClr val="627B92"/>
                </a:solidFill>
                <a:latin typeface="Calibri"/>
                <a:ea typeface="Calibri"/>
                <a:cs typeface="Calibri"/>
              </a:rPr>
              <a:t>Scottish Government  Summary Statistics for Attainment &amp; Initial Leaver Destinations, No. 7: 2025 Edition, February 2025</a:t>
            </a:r>
            <a:endParaRPr lang="en-GB" sz="1200" dirty="0"/>
          </a:p>
          <a:p>
            <a:pPr algn="r"/>
            <a:endParaRPr lang="en-GB" altLang="en-US" sz="1000" dirty="0">
              <a:solidFill>
                <a:srgbClr val="627B92"/>
              </a:solidFill>
              <a:cs typeface="Calibri"/>
            </a:endParaRPr>
          </a:p>
        </p:txBody>
      </p:sp>
    </p:spTree>
    <p:extLst>
      <p:ext uri="{BB962C8B-B14F-4D97-AF65-F5344CB8AC3E}">
        <p14:creationId xmlns:p14="http://schemas.microsoft.com/office/powerpoint/2010/main" val="1150359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39ABA-BEDF-2ECC-7EB9-70FD7AAF19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41CD27-A27C-B756-3CD8-A468E1793DF3}"/>
              </a:ext>
            </a:extLst>
          </p:cNvPr>
          <p:cNvSpPr txBox="1"/>
          <p:nvPr/>
        </p:nvSpPr>
        <p:spPr>
          <a:xfrm>
            <a:off x="309424" y="6356770"/>
            <a:ext cx="11573152" cy="369332"/>
          </a:xfrm>
          <a:prstGeom prst="rect">
            <a:avLst/>
          </a:prstGeom>
          <a:solidFill>
            <a:schemeClr val="tx1"/>
          </a:solidFill>
        </p:spPr>
        <p:txBody>
          <a:bodyPr wrap="square" rtlCol="0">
            <a:spAutoFit/>
          </a:bodyPr>
          <a:lstStyle/>
          <a:p>
            <a:r>
              <a:rPr lang="en-GB" dirty="0">
                <a:solidFill>
                  <a:schemeClr val="bg1"/>
                </a:solidFill>
              </a:rPr>
              <a:t>www.skillsdevelopmentscotland.co.uk/media/z4ul3fyu/rsa-city-region-report-edinburgh-and-south-east-scotland.pdf</a:t>
            </a:r>
          </a:p>
        </p:txBody>
      </p:sp>
      <p:pic>
        <p:nvPicPr>
          <p:cNvPr id="5" name="Picture 4">
            <a:extLst>
              <a:ext uri="{FF2B5EF4-FFF2-40B4-BE49-F238E27FC236}">
                <a16:creationId xmlns:a16="http://schemas.microsoft.com/office/drawing/2014/main" id="{353BB7D2-FE3C-1F42-695B-BDFB218BDDDA}"/>
              </a:ext>
            </a:extLst>
          </p:cNvPr>
          <p:cNvPicPr>
            <a:picLocks noChangeAspect="1"/>
          </p:cNvPicPr>
          <p:nvPr/>
        </p:nvPicPr>
        <p:blipFill>
          <a:blip r:embed="rId3"/>
          <a:stretch>
            <a:fillRect/>
          </a:stretch>
        </p:blipFill>
        <p:spPr>
          <a:xfrm>
            <a:off x="1" y="0"/>
            <a:ext cx="12141458" cy="6077415"/>
          </a:xfrm>
          <a:prstGeom prst="rect">
            <a:avLst/>
          </a:prstGeom>
        </p:spPr>
      </p:pic>
    </p:spTree>
    <p:extLst>
      <p:ext uri="{BB962C8B-B14F-4D97-AF65-F5344CB8AC3E}">
        <p14:creationId xmlns:p14="http://schemas.microsoft.com/office/powerpoint/2010/main" val="92645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ell phone&#10;&#10;AI-generated content may be incorrect.">
            <a:extLst>
              <a:ext uri="{FF2B5EF4-FFF2-40B4-BE49-F238E27FC236}">
                <a16:creationId xmlns:a16="http://schemas.microsoft.com/office/drawing/2014/main" id="{A79BFE37-0356-DAFF-FE23-CF1F415CC8F2}"/>
              </a:ext>
            </a:extLst>
          </p:cNvPr>
          <p:cNvPicPr>
            <a:picLocks noGrp="1" noChangeAspect="1"/>
          </p:cNvPicPr>
          <p:nvPr>
            <p:ph idx="1"/>
          </p:nvPr>
        </p:nvPicPr>
        <p:blipFill>
          <a:blip r:embed="rId2"/>
          <a:stretch>
            <a:fillRect/>
          </a:stretch>
        </p:blipFill>
        <p:spPr>
          <a:xfrm>
            <a:off x="1534301" y="144243"/>
            <a:ext cx="3714983" cy="5066431"/>
          </a:xfrm>
          <a:prstGeom prst="rect">
            <a:avLst/>
          </a:prstGeom>
          <a:ln>
            <a:noFill/>
          </a:ln>
        </p:spPr>
      </p:pic>
      <p:pic>
        <p:nvPicPr>
          <p:cNvPr id="5" name="Picture 4">
            <a:extLst>
              <a:ext uri="{FF2B5EF4-FFF2-40B4-BE49-F238E27FC236}">
                <a16:creationId xmlns:a16="http://schemas.microsoft.com/office/drawing/2014/main" id="{15B60734-726C-53D8-2B46-0E9739C265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3991" y="146253"/>
            <a:ext cx="3714982" cy="5066430"/>
          </a:xfrm>
          <a:prstGeom prst="rect">
            <a:avLst/>
          </a:prstGeom>
          <a:noFill/>
        </p:spPr>
      </p:pic>
      <p:sp>
        <p:nvSpPr>
          <p:cNvPr id="2" name="TextBox 1">
            <a:extLst>
              <a:ext uri="{FF2B5EF4-FFF2-40B4-BE49-F238E27FC236}">
                <a16:creationId xmlns:a16="http://schemas.microsoft.com/office/drawing/2014/main" id="{BE21546C-EB63-0B70-4988-04CAE71CE9B5}"/>
              </a:ext>
            </a:extLst>
          </p:cNvPr>
          <p:cNvSpPr txBox="1"/>
          <p:nvPr/>
        </p:nvSpPr>
        <p:spPr>
          <a:xfrm>
            <a:off x="553288" y="5354916"/>
            <a:ext cx="9561673" cy="1200329"/>
          </a:xfrm>
          <a:prstGeom prst="rect">
            <a:avLst/>
          </a:prstGeom>
          <a:noFill/>
        </p:spPr>
        <p:txBody>
          <a:bodyPr wrap="square" rtlCol="0">
            <a:spAutoFit/>
          </a:bodyPr>
          <a:lstStyle/>
          <a:p>
            <a:pPr algn="ctr"/>
            <a:r>
              <a:rPr lang="en-GB" sz="2400" b="1" dirty="0"/>
              <a:t>For a careers appointment </a:t>
            </a:r>
          </a:p>
          <a:p>
            <a:pPr algn="ctr"/>
            <a:r>
              <a:rPr lang="en-GB" sz="2400" b="1" dirty="0"/>
              <a:t>Drop into Library  - Careers Pod to get a slot</a:t>
            </a:r>
          </a:p>
          <a:p>
            <a:pPr algn="ctr"/>
            <a:r>
              <a:rPr lang="en-GB" sz="2400" b="1" dirty="0"/>
              <a:t>Email : Louise.winser@sds.co.uk</a:t>
            </a:r>
          </a:p>
        </p:txBody>
      </p:sp>
    </p:spTree>
    <p:extLst>
      <p:ext uri="{BB962C8B-B14F-4D97-AF65-F5344CB8AC3E}">
        <p14:creationId xmlns:p14="http://schemas.microsoft.com/office/powerpoint/2010/main" val="184064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CEBF290-5DE2-2E50-C576-ED1FB08DA247}"/>
              </a:ext>
            </a:extLst>
          </p:cNvPr>
          <p:cNvPicPr>
            <a:picLocks noChangeAspect="1"/>
          </p:cNvPicPr>
          <p:nvPr/>
        </p:nvPicPr>
        <p:blipFill>
          <a:blip r:embed="rId2"/>
          <a:srcRect r="7982" b="-1"/>
          <a:stretch>
            <a:fillRect/>
          </a:stretch>
        </p:blipFill>
        <p:spPr>
          <a:xfrm>
            <a:off x="20" y="1282"/>
            <a:ext cx="12191980" cy="6856718"/>
          </a:xfrm>
          <a:prstGeom prst="rect">
            <a:avLst/>
          </a:prstGeom>
        </p:spPr>
      </p:pic>
    </p:spTree>
    <p:extLst>
      <p:ext uri="{BB962C8B-B14F-4D97-AF65-F5344CB8AC3E}">
        <p14:creationId xmlns:p14="http://schemas.microsoft.com/office/powerpoint/2010/main" val="1435068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3A2C3-EFA4-5DAD-4F75-66220C2F4D5A}"/>
              </a:ext>
            </a:extLst>
          </p:cNvPr>
          <p:cNvPicPr>
            <a:picLocks noChangeAspect="1"/>
          </p:cNvPicPr>
          <p:nvPr/>
        </p:nvPicPr>
        <p:blipFill>
          <a:blip r:embed="rId2"/>
          <a:stretch>
            <a:fillRect/>
          </a:stretch>
        </p:blipFill>
        <p:spPr>
          <a:xfrm>
            <a:off x="744264" y="64655"/>
            <a:ext cx="10578586" cy="6650181"/>
          </a:xfrm>
          <a:prstGeom prst="rect">
            <a:avLst/>
          </a:prstGeom>
        </p:spPr>
      </p:pic>
    </p:spTree>
    <p:extLst>
      <p:ext uri="{BB962C8B-B14F-4D97-AF65-F5344CB8AC3E}">
        <p14:creationId xmlns:p14="http://schemas.microsoft.com/office/powerpoint/2010/main" val="147600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6A7A3-B92C-6B10-CAF3-05D7F5853729}"/>
              </a:ext>
            </a:extLst>
          </p:cNvPr>
          <p:cNvPicPr>
            <a:picLocks noChangeAspect="1"/>
          </p:cNvPicPr>
          <p:nvPr/>
        </p:nvPicPr>
        <p:blipFill>
          <a:blip r:embed="rId2"/>
          <a:stretch>
            <a:fillRect/>
          </a:stretch>
        </p:blipFill>
        <p:spPr>
          <a:xfrm>
            <a:off x="89768" y="862596"/>
            <a:ext cx="12012464" cy="5132808"/>
          </a:xfrm>
          <a:prstGeom prst="rect">
            <a:avLst/>
          </a:prstGeom>
        </p:spPr>
      </p:pic>
    </p:spTree>
    <p:extLst>
      <p:ext uri="{BB962C8B-B14F-4D97-AF65-F5344CB8AC3E}">
        <p14:creationId xmlns:p14="http://schemas.microsoft.com/office/powerpoint/2010/main" val="2428305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7C50-4F65-B323-9C33-2149A623C4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02B418E-6821-EEDC-E188-754FD6E64D7C}"/>
              </a:ext>
            </a:extLst>
          </p:cNvPr>
          <p:cNvSpPr/>
          <p:nvPr/>
        </p:nvSpPr>
        <p:spPr>
          <a:xfrm>
            <a:off x="0" y="0"/>
            <a:ext cx="12192000" cy="6858000"/>
          </a:xfrm>
          <a:prstGeom prst="rect">
            <a:avLst/>
          </a:prstGeom>
          <a:solidFill>
            <a:schemeClr val="bg1"/>
          </a:solidFill>
          <a:ln w="76200">
            <a:solidFill>
              <a:srgbClr val="7030A0"/>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pic>
        <p:nvPicPr>
          <p:cNvPr id="5" name="Picture 4">
            <a:extLst>
              <a:ext uri="{FF2B5EF4-FFF2-40B4-BE49-F238E27FC236}">
                <a16:creationId xmlns:a16="http://schemas.microsoft.com/office/drawing/2014/main" id="{8E7AA092-41B9-5DB7-1833-4822F8E511A7}"/>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10611911" y="135328"/>
            <a:ext cx="1377128" cy="1852863"/>
          </a:xfrm>
          <a:prstGeom prst="rect">
            <a:avLst/>
          </a:prstGeom>
        </p:spPr>
      </p:pic>
      <p:pic>
        <p:nvPicPr>
          <p:cNvPr id="12" name="Content Placeholder 11">
            <a:extLst>
              <a:ext uri="{FF2B5EF4-FFF2-40B4-BE49-F238E27FC236}">
                <a16:creationId xmlns:a16="http://schemas.microsoft.com/office/drawing/2014/main" id="{D9E2695C-708E-09EB-6D44-0517405FACBC}"/>
              </a:ext>
            </a:extLst>
          </p:cNvPr>
          <p:cNvPicPr>
            <a:picLocks noGrp="1" noChangeAspect="1"/>
          </p:cNvPicPr>
          <p:nvPr>
            <p:ph idx="1"/>
          </p:nvPr>
        </p:nvPicPr>
        <p:blipFill rotWithShape="1">
          <a:blip r:embed="rId5"/>
          <a:srcRect t="5874" b="4894"/>
          <a:stretch/>
        </p:blipFill>
        <p:spPr>
          <a:xfrm>
            <a:off x="108069" y="135328"/>
            <a:ext cx="11975862" cy="6011030"/>
          </a:xfrm>
        </p:spPr>
      </p:pic>
    </p:spTree>
    <p:extLst>
      <p:ext uri="{BB962C8B-B14F-4D97-AF65-F5344CB8AC3E}">
        <p14:creationId xmlns:p14="http://schemas.microsoft.com/office/powerpoint/2010/main" val="937455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517E7-7CED-49CD-AEAB-BC61987D8C88}"/>
              </a:ext>
            </a:extLst>
          </p:cNvPr>
          <p:cNvSpPr/>
          <p:nvPr/>
        </p:nvSpPr>
        <p:spPr>
          <a:xfrm>
            <a:off x="0" y="0"/>
            <a:ext cx="12192000" cy="6858000"/>
          </a:xfrm>
          <a:prstGeom prst="rect">
            <a:avLst/>
          </a:prstGeom>
          <a:solidFill>
            <a:schemeClr val="bg1"/>
          </a:solidFill>
          <a:ln w="76200">
            <a:solidFill>
              <a:srgbClr val="7030A0"/>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pic>
        <p:nvPicPr>
          <p:cNvPr id="5" name="Picture 4">
            <a:extLst>
              <a:ext uri="{FF2B5EF4-FFF2-40B4-BE49-F238E27FC236}">
                <a16:creationId xmlns:a16="http://schemas.microsoft.com/office/drawing/2014/main" id="{689F7286-03DC-45E1-9546-05E9481AF097}"/>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10611911" y="135328"/>
            <a:ext cx="1377128" cy="1852863"/>
          </a:xfrm>
          <a:prstGeom prst="rect">
            <a:avLst/>
          </a:prstGeom>
        </p:spPr>
      </p:pic>
      <p:pic>
        <p:nvPicPr>
          <p:cNvPr id="11" name="Content Placeholder 10">
            <a:extLst>
              <a:ext uri="{FF2B5EF4-FFF2-40B4-BE49-F238E27FC236}">
                <a16:creationId xmlns:a16="http://schemas.microsoft.com/office/drawing/2014/main" id="{350E5019-56D3-F205-AD34-BE7FC34CBACD}"/>
              </a:ext>
            </a:extLst>
          </p:cNvPr>
          <p:cNvPicPr>
            <a:picLocks noGrp="1" noChangeAspect="1"/>
          </p:cNvPicPr>
          <p:nvPr>
            <p:ph idx="1"/>
          </p:nvPr>
        </p:nvPicPr>
        <p:blipFill rotWithShape="1">
          <a:blip r:embed="rId5"/>
          <a:srcRect t="6244" r="2692" b="9504"/>
          <a:stretch/>
        </p:blipFill>
        <p:spPr>
          <a:xfrm>
            <a:off x="495631" y="135328"/>
            <a:ext cx="11493408" cy="5597562"/>
          </a:xfrm>
        </p:spPr>
      </p:pic>
      <p:pic>
        <p:nvPicPr>
          <p:cNvPr id="15" name="Picture 14">
            <a:extLst>
              <a:ext uri="{FF2B5EF4-FFF2-40B4-BE49-F238E27FC236}">
                <a16:creationId xmlns:a16="http://schemas.microsoft.com/office/drawing/2014/main" id="{AAF1AE0D-8C68-F1D5-E13F-33BF38CF5259}"/>
              </a:ext>
            </a:extLst>
          </p:cNvPr>
          <p:cNvPicPr>
            <a:picLocks noChangeAspect="1"/>
          </p:cNvPicPr>
          <p:nvPr/>
        </p:nvPicPr>
        <p:blipFill rotWithShape="1">
          <a:blip r:embed="rId6"/>
          <a:srcRect l="25500" t="75942" r="4260" b="12928"/>
          <a:stretch/>
        </p:blipFill>
        <p:spPr>
          <a:xfrm>
            <a:off x="3578088" y="5732890"/>
            <a:ext cx="8040440" cy="763326"/>
          </a:xfrm>
          <a:prstGeom prst="rect">
            <a:avLst/>
          </a:prstGeom>
        </p:spPr>
      </p:pic>
    </p:spTree>
    <p:extLst>
      <p:ext uri="{BB962C8B-B14F-4D97-AF65-F5344CB8AC3E}">
        <p14:creationId xmlns:p14="http://schemas.microsoft.com/office/powerpoint/2010/main" val="168226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517E7-7CED-49CD-AEAB-BC61987D8C88}"/>
              </a:ext>
            </a:extLst>
          </p:cNvPr>
          <p:cNvSpPr/>
          <p:nvPr/>
        </p:nvSpPr>
        <p:spPr>
          <a:xfrm>
            <a:off x="0" y="0"/>
            <a:ext cx="12192000" cy="6858000"/>
          </a:xfrm>
          <a:prstGeom prst="rect">
            <a:avLst/>
          </a:prstGeom>
          <a:solidFill>
            <a:schemeClr val="bg1"/>
          </a:solidFill>
          <a:ln w="76200">
            <a:solidFill>
              <a:srgbClr val="7030A0"/>
            </a:solidFill>
          </a:ln>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pic>
        <p:nvPicPr>
          <p:cNvPr id="5" name="Picture 4">
            <a:extLst>
              <a:ext uri="{FF2B5EF4-FFF2-40B4-BE49-F238E27FC236}">
                <a16:creationId xmlns:a16="http://schemas.microsoft.com/office/drawing/2014/main" id="{689F7286-03DC-45E1-9546-05E9481AF097}"/>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10611911" y="135328"/>
            <a:ext cx="1377128" cy="1852863"/>
          </a:xfrm>
          <a:prstGeom prst="rect">
            <a:avLst/>
          </a:prstGeom>
        </p:spPr>
      </p:pic>
      <p:sp>
        <p:nvSpPr>
          <p:cNvPr id="3" name="Content Placeholder 2">
            <a:extLst>
              <a:ext uri="{FF2B5EF4-FFF2-40B4-BE49-F238E27FC236}">
                <a16:creationId xmlns:a16="http://schemas.microsoft.com/office/drawing/2014/main" id="{13F1E6FB-F685-0CB8-C351-C36B6A8A7DA8}"/>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47D0E8E3-9F7E-C03D-2023-C7EFAE9301DB}"/>
              </a:ext>
            </a:extLst>
          </p:cNvPr>
          <p:cNvPicPr>
            <a:picLocks noChangeAspect="1"/>
          </p:cNvPicPr>
          <p:nvPr/>
        </p:nvPicPr>
        <p:blipFill rotWithShape="1">
          <a:blip r:embed="rId4"/>
          <a:srcRect t="5913" r="1664" b="5159"/>
          <a:stretch/>
        </p:blipFill>
        <p:spPr>
          <a:xfrm>
            <a:off x="101480" y="78312"/>
            <a:ext cx="11989039" cy="6098651"/>
          </a:xfrm>
          <a:prstGeom prst="rect">
            <a:avLst/>
          </a:prstGeom>
        </p:spPr>
      </p:pic>
    </p:spTree>
    <p:extLst>
      <p:ext uri="{BB962C8B-B14F-4D97-AF65-F5344CB8AC3E}">
        <p14:creationId xmlns:p14="http://schemas.microsoft.com/office/powerpoint/2010/main" val="3700936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52E192-1A12-99EF-37A8-8B4D90CE00BE}"/>
              </a:ext>
            </a:extLst>
          </p:cNvPr>
          <p:cNvPicPr>
            <a:picLocks noGrp="1" noChangeAspect="1"/>
          </p:cNvPicPr>
          <p:nvPr>
            <p:ph idx="1"/>
          </p:nvPr>
        </p:nvPicPr>
        <p:blipFill rotWithShape="1">
          <a:blip r:embed="rId3"/>
          <a:srcRect b="25633"/>
          <a:stretch/>
        </p:blipFill>
        <p:spPr>
          <a:xfrm>
            <a:off x="3550024" y="379000"/>
            <a:ext cx="8503600" cy="2119395"/>
          </a:xfrm>
        </p:spPr>
      </p:pic>
      <p:pic>
        <p:nvPicPr>
          <p:cNvPr id="7" name="Picture 6">
            <a:extLst>
              <a:ext uri="{FF2B5EF4-FFF2-40B4-BE49-F238E27FC236}">
                <a16:creationId xmlns:a16="http://schemas.microsoft.com/office/drawing/2014/main" id="{F3E2DBD9-61DF-940D-1DFB-2915E42ABC18}"/>
              </a:ext>
            </a:extLst>
          </p:cNvPr>
          <p:cNvPicPr>
            <a:picLocks noChangeAspect="1"/>
          </p:cNvPicPr>
          <p:nvPr/>
        </p:nvPicPr>
        <p:blipFill>
          <a:blip r:embed="rId4"/>
          <a:stretch>
            <a:fillRect/>
          </a:stretch>
        </p:blipFill>
        <p:spPr>
          <a:xfrm>
            <a:off x="3664577" y="2864224"/>
            <a:ext cx="8389045" cy="3993776"/>
          </a:xfrm>
          <a:prstGeom prst="rect">
            <a:avLst/>
          </a:prstGeom>
        </p:spPr>
      </p:pic>
      <p:pic>
        <p:nvPicPr>
          <p:cNvPr id="3" name="Picture 2">
            <a:extLst>
              <a:ext uri="{FF2B5EF4-FFF2-40B4-BE49-F238E27FC236}">
                <a16:creationId xmlns:a16="http://schemas.microsoft.com/office/drawing/2014/main" id="{F4FC3CB1-C6A4-F711-BB06-8345540515DA}"/>
              </a:ext>
            </a:extLst>
          </p:cNvPr>
          <p:cNvPicPr>
            <a:picLocks noChangeAspect="1"/>
          </p:cNvPicPr>
          <p:nvPr/>
        </p:nvPicPr>
        <p:blipFill>
          <a:blip r:embed="rId5"/>
          <a:stretch>
            <a:fillRect/>
          </a:stretch>
        </p:blipFill>
        <p:spPr>
          <a:xfrm>
            <a:off x="0" y="1019455"/>
            <a:ext cx="3689537" cy="3689537"/>
          </a:xfrm>
          <a:prstGeom prst="rect">
            <a:avLst/>
          </a:prstGeom>
        </p:spPr>
      </p:pic>
    </p:spTree>
    <p:extLst>
      <p:ext uri="{BB962C8B-B14F-4D97-AF65-F5344CB8AC3E}">
        <p14:creationId xmlns:p14="http://schemas.microsoft.com/office/powerpoint/2010/main" val="1268555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D00D9F-BC51-4931-94DF-92128075AD09}"/>
              </a:ext>
            </a:extLst>
          </p:cNvPr>
          <p:cNvSpPr txBox="1"/>
          <p:nvPr/>
        </p:nvSpPr>
        <p:spPr>
          <a:xfrm>
            <a:off x="5683540" y="870817"/>
            <a:ext cx="3960405" cy="369332"/>
          </a:xfrm>
          <a:prstGeom prst="rect">
            <a:avLst/>
          </a:prstGeom>
          <a:noFill/>
        </p:spPr>
        <p:txBody>
          <a:bodyPr wrap="square" lIns="91440" tIns="45720" rIns="91440" bIns="45720" rtlCol="0" anchor="t">
            <a:spAutoFit/>
          </a:bodyPr>
          <a:lstStyle/>
          <a:p>
            <a:r>
              <a:rPr lang="en-GB" dirty="0"/>
              <a:t>Jen Menzies - DHT </a:t>
            </a:r>
          </a:p>
        </p:txBody>
      </p:sp>
      <p:pic>
        <p:nvPicPr>
          <p:cNvPr id="14" name="Picture 13">
            <a:extLst>
              <a:ext uri="{FF2B5EF4-FFF2-40B4-BE49-F238E27FC236}">
                <a16:creationId xmlns:a16="http://schemas.microsoft.com/office/drawing/2014/main" id="{36A17481-5009-4D63-838D-972574B5AB95}"/>
              </a:ext>
            </a:extLst>
          </p:cNvPr>
          <p:cNvPicPr>
            <a:picLocks noChangeAspect="1"/>
          </p:cNvPicPr>
          <p:nvPr/>
        </p:nvPicPr>
        <p:blipFill>
          <a:blip r:embed="rId2"/>
          <a:stretch>
            <a:fillRect/>
          </a:stretch>
        </p:blipFill>
        <p:spPr>
          <a:xfrm>
            <a:off x="0" y="33691"/>
            <a:ext cx="3619734" cy="6857835"/>
          </a:xfrm>
          <a:prstGeom prst="rect">
            <a:avLst/>
          </a:prstGeom>
        </p:spPr>
      </p:pic>
      <p:sp>
        <p:nvSpPr>
          <p:cNvPr id="17" name="TextBox 16">
            <a:extLst>
              <a:ext uri="{FF2B5EF4-FFF2-40B4-BE49-F238E27FC236}">
                <a16:creationId xmlns:a16="http://schemas.microsoft.com/office/drawing/2014/main" id="{C8A0AC36-D97F-4461-8693-EC45342748E2}"/>
              </a:ext>
            </a:extLst>
          </p:cNvPr>
          <p:cNvSpPr txBox="1"/>
          <p:nvPr/>
        </p:nvSpPr>
        <p:spPr>
          <a:xfrm>
            <a:off x="3721742" y="199954"/>
            <a:ext cx="3013333" cy="369332"/>
          </a:xfrm>
          <a:prstGeom prst="rect">
            <a:avLst/>
          </a:prstGeom>
          <a:noFill/>
        </p:spPr>
        <p:txBody>
          <a:bodyPr wrap="square" lIns="91440" tIns="45720" rIns="91440" bIns="45720" rtlCol="0" anchor="t">
            <a:spAutoFit/>
          </a:bodyPr>
          <a:lstStyle/>
          <a:p>
            <a:r>
              <a:rPr lang="en-GB" dirty="0"/>
              <a:t>Pauline Walker - HT</a:t>
            </a:r>
            <a:endParaRPr lang="en-GB" dirty="0">
              <a:ea typeface="Calibri"/>
              <a:cs typeface="Calibri"/>
            </a:endParaRPr>
          </a:p>
        </p:txBody>
      </p:sp>
      <p:pic>
        <p:nvPicPr>
          <p:cNvPr id="4" name="Picture 3" descr="A person smiling at the camera&#10;&#10;Description automatically generated">
            <a:extLst>
              <a:ext uri="{FF2B5EF4-FFF2-40B4-BE49-F238E27FC236}">
                <a16:creationId xmlns:a16="http://schemas.microsoft.com/office/drawing/2014/main" id="{A57AC39E-0B82-BBCE-96FA-5667B004CC1E}"/>
              </a:ext>
            </a:extLst>
          </p:cNvPr>
          <p:cNvPicPr>
            <a:picLocks noChangeAspect="1"/>
          </p:cNvPicPr>
          <p:nvPr/>
        </p:nvPicPr>
        <p:blipFill>
          <a:blip r:embed="rId3"/>
          <a:stretch>
            <a:fillRect/>
          </a:stretch>
        </p:blipFill>
        <p:spPr>
          <a:xfrm>
            <a:off x="5955382" y="1396138"/>
            <a:ext cx="1663372" cy="2038920"/>
          </a:xfrm>
          <a:prstGeom prst="rect">
            <a:avLst/>
          </a:prstGeom>
        </p:spPr>
      </p:pic>
      <p:sp>
        <p:nvSpPr>
          <p:cNvPr id="2" name="TextBox 1">
            <a:extLst>
              <a:ext uri="{FF2B5EF4-FFF2-40B4-BE49-F238E27FC236}">
                <a16:creationId xmlns:a16="http://schemas.microsoft.com/office/drawing/2014/main" id="{5DB21FE3-154F-8F28-5040-0742D48D1D96}"/>
              </a:ext>
            </a:extLst>
          </p:cNvPr>
          <p:cNvSpPr txBox="1"/>
          <p:nvPr/>
        </p:nvSpPr>
        <p:spPr>
          <a:xfrm>
            <a:off x="3625274" y="3808972"/>
            <a:ext cx="8551749" cy="4247317"/>
          </a:xfrm>
          <a:prstGeom prst="rect">
            <a:avLst/>
          </a:prstGeom>
          <a:noFill/>
        </p:spPr>
        <p:txBody>
          <a:bodyPr wrap="square" lIns="91440" tIns="45720" rIns="91440" bIns="45720" rtlCol="0" anchor="t">
            <a:spAutoFit/>
          </a:bodyPr>
          <a:lstStyle/>
          <a:p>
            <a:pPr algn="ctr"/>
            <a:r>
              <a:rPr lang="en-GB" dirty="0"/>
              <a:t>Outline </a:t>
            </a:r>
          </a:p>
          <a:p>
            <a:pPr algn="ctr"/>
            <a:endParaRPr lang="en-GB" dirty="0"/>
          </a:p>
          <a:p>
            <a:pPr marL="285750" indent="-285750" algn="ctr">
              <a:buFont typeface="Arial" panose="020B0604020202020204" pitchFamily="34" charset="0"/>
              <a:buChar char="•"/>
            </a:pPr>
            <a:r>
              <a:rPr lang="en-GB" dirty="0"/>
              <a:t>Skills Development Scotland</a:t>
            </a:r>
          </a:p>
          <a:p>
            <a:pPr marL="285750" indent="-285750" algn="ctr">
              <a:buFont typeface="Arial" panose="020B0604020202020204" pitchFamily="34" charset="0"/>
              <a:buChar char="•"/>
            </a:pPr>
            <a:r>
              <a:rPr lang="en-GB" sz="1800" dirty="0"/>
              <a:t> Senior Phase </a:t>
            </a:r>
            <a:r>
              <a:rPr lang="en-GB" dirty="0"/>
              <a:t>Curricular Structure</a:t>
            </a:r>
            <a:r>
              <a:rPr lang="en-GB" sz="1800" dirty="0"/>
              <a:t>(S4-S6)</a:t>
            </a:r>
            <a:endParaRPr lang="en-GB" dirty="0">
              <a:ea typeface="Calibri"/>
              <a:cs typeface="Calibri"/>
            </a:endParaRPr>
          </a:p>
          <a:p>
            <a:pPr marL="285750" indent="-285750" algn="ctr">
              <a:buFont typeface="Arial" panose="020B0604020202020204" pitchFamily="34" charset="0"/>
              <a:buChar char="•"/>
            </a:pPr>
            <a:r>
              <a:rPr lang="en-GB" dirty="0"/>
              <a:t>Qualification Pathways</a:t>
            </a:r>
            <a:endParaRPr lang="en-GB" dirty="0">
              <a:ea typeface="Calibri"/>
              <a:cs typeface="Calibri"/>
            </a:endParaRPr>
          </a:p>
          <a:p>
            <a:pPr marL="285750" indent="-285750" algn="ctr">
              <a:buFont typeface="Arial" panose="020B0604020202020204" pitchFamily="34" charset="0"/>
              <a:buChar char="•"/>
            </a:pPr>
            <a:r>
              <a:rPr lang="en-GB" dirty="0"/>
              <a:t>Reports and Course Choice Process</a:t>
            </a:r>
          </a:p>
          <a:p>
            <a:pPr marL="285750" indent="-285750" algn="ctr">
              <a:buFont typeface="Arial" panose="020B0604020202020204" pitchFamily="34" charset="0"/>
              <a:buChar char="•"/>
            </a:pPr>
            <a:r>
              <a:rPr lang="en-GB" dirty="0">
                <a:ea typeface="Calibri"/>
                <a:cs typeface="Calibri"/>
              </a:rPr>
              <a:t>Questions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ea typeface="Calibri" panose="020F0502020204030204"/>
              <a:cs typeface="Calibri" panose="020F0502020204030204"/>
            </a:endParaRPr>
          </a:p>
          <a:p>
            <a:endParaRPr lang="en-GB" dirty="0"/>
          </a:p>
          <a:p>
            <a:endParaRPr lang="en-GB" dirty="0">
              <a:ea typeface="Calibri" panose="020F0502020204030204"/>
              <a:cs typeface="Calibri" panose="020F0502020204030204"/>
            </a:endParaRPr>
          </a:p>
        </p:txBody>
      </p:sp>
      <p:pic>
        <p:nvPicPr>
          <p:cNvPr id="1026" name="Picture 2">
            <a:extLst>
              <a:ext uri="{FF2B5EF4-FFF2-40B4-BE49-F238E27FC236}">
                <a16:creationId xmlns:a16="http://schemas.microsoft.com/office/drawing/2014/main" id="{C371E014-099F-E260-F018-4C3FD326B5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3962" y="574154"/>
            <a:ext cx="1665302" cy="2046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3B3BFE-7AB2-C76F-4BA5-26D1FCBE0AAD}"/>
              </a:ext>
            </a:extLst>
          </p:cNvPr>
          <p:cNvSpPr txBox="1"/>
          <p:nvPr/>
        </p:nvSpPr>
        <p:spPr>
          <a:xfrm>
            <a:off x="7757768" y="310551"/>
            <a:ext cx="3748432" cy="369332"/>
          </a:xfrm>
          <a:prstGeom prst="rect">
            <a:avLst/>
          </a:prstGeom>
          <a:noFill/>
        </p:spPr>
        <p:txBody>
          <a:bodyPr wrap="square" lIns="91440" tIns="45720" rIns="91440" bIns="45720" rtlCol="0" anchor="t">
            <a:spAutoFit/>
          </a:bodyPr>
          <a:lstStyle/>
          <a:p>
            <a:r>
              <a:rPr lang="en-GB" dirty="0"/>
              <a:t>Louise Winser – Careers Adviser</a:t>
            </a:r>
            <a:endParaRPr lang="en-GB" dirty="0">
              <a:ea typeface="Calibri"/>
              <a:cs typeface="Calibri"/>
            </a:endParaRPr>
          </a:p>
        </p:txBody>
      </p:sp>
      <p:pic>
        <p:nvPicPr>
          <p:cNvPr id="5" name="Picture 4" descr="A person smiling at camera&#10;&#10;AI-generated content may be incorrect.">
            <a:extLst>
              <a:ext uri="{FF2B5EF4-FFF2-40B4-BE49-F238E27FC236}">
                <a16:creationId xmlns:a16="http://schemas.microsoft.com/office/drawing/2014/main" id="{52E71A5A-9ED2-82C6-353C-FC27A9A87D4D}"/>
              </a:ext>
            </a:extLst>
          </p:cNvPr>
          <p:cNvPicPr>
            <a:picLocks noChangeAspect="1"/>
          </p:cNvPicPr>
          <p:nvPr/>
        </p:nvPicPr>
        <p:blipFill>
          <a:blip r:embed="rId5"/>
          <a:stretch>
            <a:fillRect/>
          </a:stretch>
        </p:blipFill>
        <p:spPr>
          <a:xfrm>
            <a:off x="8184872" y="870817"/>
            <a:ext cx="2219826" cy="2163177"/>
          </a:xfrm>
          <a:prstGeom prst="rect">
            <a:avLst/>
          </a:prstGeom>
        </p:spPr>
      </p:pic>
    </p:spTree>
    <p:extLst>
      <p:ext uri="{BB962C8B-B14F-4D97-AF65-F5344CB8AC3E}">
        <p14:creationId xmlns:p14="http://schemas.microsoft.com/office/powerpoint/2010/main" val="2207644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777998" y="2762250"/>
            <a:ext cx="7269480" cy="939800"/>
          </a:xfrm>
          <a:prstGeom prst="rect">
            <a:avLst/>
          </a:prstGeom>
        </p:spPr>
        <p:txBody>
          <a:bodyPr vert="horz" wrap="square" lIns="0" tIns="12700" rIns="0" bIns="0" rtlCol="0">
            <a:spAutoFit/>
          </a:bodyPr>
          <a:lstStyle/>
          <a:p>
            <a:pPr marL="12700">
              <a:lnSpc>
                <a:spcPct val="100000"/>
              </a:lnSpc>
              <a:spcBef>
                <a:spcPts val="100"/>
              </a:spcBef>
            </a:pPr>
            <a:r>
              <a:rPr sz="6000" b="1" spc="-20" dirty="0">
                <a:solidFill>
                  <a:srgbClr val="FFFFFF"/>
                </a:solidFill>
                <a:latin typeface="Calibri"/>
                <a:cs typeface="Calibri"/>
              </a:rPr>
              <a:t>Qualification</a:t>
            </a:r>
            <a:r>
              <a:rPr sz="6000" b="1" spc="-204" dirty="0">
                <a:solidFill>
                  <a:srgbClr val="FFFFFF"/>
                </a:solidFill>
                <a:latin typeface="Calibri"/>
                <a:cs typeface="Calibri"/>
              </a:rPr>
              <a:t> </a:t>
            </a:r>
            <a:r>
              <a:rPr sz="6000" b="1" spc="-10" dirty="0">
                <a:solidFill>
                  <a:srgbClr val="FFFFFF"/>
                </a:solidFill>
                <a:latin typeface="Calibri"/>
                <a:cs typeface="Calibri"/>
              </a:rPr>
              <a:t>Pathways</a:t>
            </a:r>
            <a:endParaRPr sz="600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A black and white background  Description automatically generated"/>
          <p:cNvPicPr/>
          <p:nvPr/>
        </p:nvPicPr>
        <p:blipFill>
          <a:blip r:embed="rId2" cstate="print"/>
          <a:stretch>
            <a:fillRect/>
          </a:stretch>
        </p:blipFill>
        <p:spPr>
          <a:xfrm>
            <a:off x="5857875" y="-50"/>
            <a:ext cx="6334124" cy="6665086"/>
          </a:xfrm>
          <a:prstGeom prst="rect">
            <a:avLst/>
          </a:prstGeom>
        </p:spPr>
      </p:pic>
      <p:pic>
        <p:nvPicPr>
          <p:cNvPr id="3" name="object 3" descr="A white circle with black text and a black and white logo  Description automatically generated"/>
          <p:cNvPicPr/>
          <p:nvPr/>
        </p:nvPicPr>
        <p:blipFill>
          <a:blip r:embed="rId3" cstate="print"/>
          <a:stretch>
            <a:fillRect/>
          </a:stretch>
        </p:blipFill>
        <p:spPr>
          <a:xfrm>
            <a:off x="140449" y="193294"/>
            <a:ext cx="1335786" cy="1335785"/>
          </a:xfrm>
          <a:prstGeom prst="rect">
            <a:avLst/>
          </a:prstGeom>
        </p:spPr>
      </p:pic>
      <p:sp>
        <p:nvSpPr>
          <p:cNvPr id="4" name="object 4" descr="$PPTXTitle"/>
          <p:cNvSpPr txBox="1">
            <a:spLocks noGrp="1"/>
          </p:cNvSpPr>
          <p:nvPr>
            <p:ph type="title"/>
          </p:nvPr>
        </p:nvSpPr>
        <p:spPr>
          <a:prstGeom prst="rect">
            <a:avLst/>
          </a:prstGeom>
        </p:spPr>
        <p:txBody>
          <a:bodyPr vert="horz" wrap="square" lIns="0" tIns="266318" rIns="0" bIns="0" rtlCol="0">
            <a:spAutoFit/>
          </a:bodyPr>
          <a:lstStyle/>
          <a:p>
            <a:pPr marL="2231390">
              <a:lnSpc>
                <a:spcPct val="100000"/>
              </a:lnSpc>
              <a:spcBef>
                <a:spcPts val="105"/>
              </a:spcBef>
            </a:pPr>
            <a:r>
              <a:rPr sz="3200" spc="-20" dirty="0"/>
              <a:t>Variety</a:t>
            </a:r>
            <a:r>
              <a:rPr sz="3200" spc="-60" dirty="0"/>
              <a:t> </a:t>
            </a:r>
            <a:r>
              <a:rPr sz="3200" dirty="0"/>
              <a:t>of</a:t>
            </a:r>
            <a:r>
              <a:rPr sz="3200" spc="-65" dirty="0"/>
              <a:t> </a:t>
            </a:r>
            <a:r>
              <a:rPr sz="3200" spc="-10" dirty="0"/>
              <a:t>Options</a:t>
            </a:r>
            <a:endParaRPr sz="3200"/>
          </a:p>
        </p:txBody>
      </p:sp>
      <p:pic>
        <p:nvPicPr>
          <p:cNvPr id="5" name="object 5"/>
          <p:cNvPicPr/>
          <p:nvPr/>
        </p:nvPicPr>
        <p:blipFill>
          <a:blip r:embed="rId4" cstate="print"/>
          <a:stretch>
            <a:fillRect/>
          </a:stretch>
        </p:blipFill>
        <p:spPr>
          <a:xfrm>
            <a:off x="2010917" y="1330642"/>
            <a:ext cx="8828024" cy="51616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CB96D-734D-4273-49BD-63F1D3DAE7B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D896B76-7876-87D6-FF60-D0439441CC87}"/>
              </a:ext>
            </a:extLst>
          </p:cNvPr>
          <p:cNvSpPr txBox="1"/>
          <p:nvPr/>
        </p:nvSpPr>
        <p:spPr>
          <a:xfrm>
            <a:off x="67377" y="143921"/>
            <a:ext cx="4923217" cy="3908586"/>
          </a:xfrm>
          <a:prstGeom prst="rect">
            <a:avLst/>
          </a:prstGeom>
        </p:spPr>
        <p:txBody>
          <a:bodyPr vert="horz" lIns="91440" tIns="45720" rIns="91440" bIns="45720" rtlCol="0">
            <a:noAutofit/>
          </a:bodyPr>
          <a:lstStyle/>
          <a:p>
            <a:pPr fontAlgn="base">
              <a:lnSpc>
                <a:spcPct val="90000"/>
              </a:lnSpc>
              <a:spcAft>
                <a:spcPts val="600"/>
              </a:spcAft>
            </a:pPr>
            <a:endParaRPr lang="en-US" sz="2800" dirty="0"/>
          </a:p>
          <a:p>
            <a:pPr fontAlgn="base">
              <a:lnSpc>
                <a:spcPct val="90000"/>
              </a:lnSpc>
              <a:spcAft>
                <a:spcPts val="600"/>
              </a:spcAft>
            </a:pPr>
            <a:endParaRPr lang="en-US" sz="2800" dirty="0"/>
          </a:p>
          <a:p>
            <a:pPr fontAlgn="base">
              <a:lnSpc>
                <a:spcPct val="90000"/>
              </a:lnSpc>
              <a:spcAft>
                <a:spcPts val="600"/>
              </a:spcAft>
            </a:pPr>
            <a:endParaRPr lang="en-US" sz="2800" dirty="0"/>
          </a:p>
          <a:p>
            <a:pPr indent="-228600" fontAlgn="base">
              <a:lnSpc>
                <a:spcPct val="90000"/>
              </a:lnSpc>
              <a:spcAft>
                <a:spcPts val="600"/>
              </a:spcAft>
              <a:buFont typeface="Arial" panose="020B0604020202020204" pitchFamily="34" charset="0"/>
              <a:buChar char="•"/>
            </a:pPr>
            <a:r>
              <a:rPr lang="en-GB" sz="2800" dirty="0">
                <a:hlinkClick r:id="rId2"/>
              </a:rPr>
              <a:t>Search - UCAS</a:t>
            </a:r>
            <a:endParaRPr lang="en-US" sz="2800" dirty="0"/>
          </a:p>
        </p:txBody>
      </p:sp>
      <p:pic>
        <p:nvPicPr>
          <p:cNvPr id="5" name="Picture 4" descr="A close-up of a message&#10;&#10;AI-generated content may be incorrect.">
            <a:extLst>
              <a:ext uri="{FF2B5EF4-FFF2-40B4-BE49-F238E27FC236}">
                <a16:creationId xmlns:a16="http://schemas.microsoft.com/office/drawing/2014/main" id="{B8BD6615-3DFD-7805-52D4-42DA2D3D0BB2}"/>
              </a:ext>
            </a:extLst>
          </p:cNvPr>
          <p:cNvPicPr>
            <a:picLocks noChangeAspect="1"/>
          </p:cNvPicPr>
          <p:nvPr/>
        </p:nvPicPr>
        <p:blipFill>
          <a:blip r:embed="rId3"/>
          <a:stretch>
            <a:fillRect/>
          </a:stretch>
        </p:blipFill>
        <p:spPr>
          <a:xfrm>
            <a:off x="5794049" y="1966467"/>
            <a:ext cx="5943110" cy="1914525"/>
          </a:xfrm>
          <a:prstGeom prst="rect">
            <a:avLst/>
          </a:prstGeom>
        </p:spPr>
      </p:pic>
      <p:sp>
        <p:nvSpPr>
          <p:cNvPr id="7" name="Rectangle 6">
            <a:extLst>
              <a:ext uri="{FF2B5EF4-FFF2-40B4-BE49-F238E27FC236}">
                <a16:creationId xmlns:a16="http://schemas.microsoft.com/office/drawing/2014/main" id="{EAEF6CCE-A0DC-D88F-B890-37E15612FB3B}"/>
              </a:ext>
            </a:extLst>
          </p:cNvPr>
          <p:cNvSpPr/>
          <p:nvPr/>
        </p:nvSpPr>
        <p:spPr>
          <a:xfrm>
            <a:off x="67377" y="2449182"/>
            <a:ext cx="5452217"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Edinburgh Napier – Degree in Criminology</a:t>
            </a:r>
          </a:p>
        </p:txBody>
      </p:sp>
      <p:sp>
        <p:nvSpPr>
          <p:cNvPr id="10" name="TextBox 9">
            <a:extLst>
              <a:ext uri="{FF2B5EF4-FFF2-40B4-BE49-F238E27FC236}">
                <a16:creationId xmlns:a16="http://schemas.microsoft.com/office/drawing/2014/main" id="{D5F0C65F-6972-529C-C4AF-2CD70C432186}"/>
              </a:ext>
            </a:extLst>
          </p:cNvPr>
          <p:cNvSpPr txBox="1"/>
          <p:nvPr/>
        </p:nvSpPr>
        <p:spPr>
          <a:xfrm>
            <a:off x="175189" y="4082389"/>
            <a:ext cx="6127334" cy="523220"/>
          </a:xfrm>
          <a:prstGeom prst="rect">
            <a:avLst/>
          </a:prstGeom>
          <a:noFill/>
        </p:spPr>
        <p:txBody>
          <a:bodyPr wrap="square">
            <a:spAutoFit/>
          </a:bodyPr>
          <a:lstStyle/>
          <a:p>
            <a:r>
              <a:rPr lang="en-GB" sz="2800" dirty="0">
                <a:hlinkClick r:id="rId4"/>
              </a:rPr>
              <a:t>Full-time courses | Edinburgh College</a:t>
            </a:r>
            <a:endParaRPr lang="en-GB" sz="2800" dirty="0"/>
          </a:p>
        </p:txBody>
      </p:sp>
      <p:sp>
        <p:nvSpPr>
          <p:cNvPr id="11" name="Rectangle 10">
            <a:extLst>
              <a:ext uri="{FF2B5EF4-FFF2-40B4-BE49-F238E27FC236}">
                <a16:creationId xmlns:a16="http://schemas.microsoft.com/office/drawing/2014/main" id="{C80EE4C6-0597-D2CD-03A0-CA51239CAACC}"/>
              </a:ext>
            </a:extLst>
          </p:cNvPr>
          <p:cNvSpPr/>
          <p:nvPr/>
        </p:nvSpPr>
        <p:spPr>
          <a:xfrm>
            <a:off x="175189" y="5324416"/>
            <a:ext cx="4713005"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Edinburgh College – HNC in Social Science </a:t>
            </a:r>
          </a:p>
        </p:txBody>
      </p:sp>
      <p:pic>
        <p:nvPicPr>
          <p:cNvPr id="17" name="Picture 16" descr="A close-up of a white background&#10;&#10;AI-generated content may be incorrect.">
            <a:extLst>
              <a:ext uri="{FF2B5EF4-FFF2-40B4-BE49-F238E27FC236}">
                <a16:creationId xmlns:a16="http://schemas.microsoft.com/office/drawing/2014/main" id="{B39DA06A-EB5C-67CF-9FED-6F1897E3A788}"/>
              </a:ext>
            </a:extLst>
          </p:cNvPr>
          <p:cNvPicPr>
            <a:picLocks noChangeAspect="1"/>
          </p:cNvPicPr>
          <p:nvPr/>
        </p:nvPicPr>
        <p:blipFill>
          <a:blip r:embed="rId5"/>
          <a:stretch>
            <a:fillRect/>
          </a:stretch>
        </p:blipFill>
        <p:spPr>
          <a:xfrm>
            <a:off x="6129246" y="4541905"/>
            <a:ext cx="5943111" cy="2170500"/>
          </a:xfrm>
          <a:prstGeom prst="rect">
            <a:avLst/>
          </a:prstGeom>
        </p:spPr>
      </p:pic>
      <p:sp>
        <p:nvSpPr>
          <p:cNvPr id="3" name="TextBox 2">
            <a:extLst>
              <a:ext uri="{FF2B5EF4-FFF2-40B4-BE49-F238E27FC236}">
                <a16:creationId xmlns:a16="http://schemas.microsoft.com/office/drawing/2014/main" id="{6C64ECBC-7363-B482-62B9-02EEC2F0AECE}"/>
              </a:ext>
            </a:extLst>
          </p:cNvPr>
          <p:cNvSpPr txBox="1"/>
          <p:nvPr/>
        </p:nvSpPr>
        <p:spPr>
          <a:xfrm>
            <a:off x="1350236" y="443780"/>
            <a:ext cx="8887626" cy="861774"/>
          </a:xfrm>
          <a:prstGeom prst="rect">
            <a:avLst/>
          </a:prstGeom>
          <a:noFill/>
        </p:spPr>
        <p:txBody>
          <a:bodyPr wrap="square" rtlCol="0">
            <a:spAutoFit/>
          </a:bodyPr>
          <a:lstStyle/>
          <a:p>
            <a:r>
              <a:rPr lang="en-US" sz="3200" dirty="0"/>
              <a:t>The Big Picture: Pathways and Qualifications</a:t>
            </a:r>
          </a:p>
          <a:p>
            <a:endParaRPr lang="en-GB" dirty="0"/>
          </a:p>
        </p:txBody>
      </p:sp>
    </p:spTree>
    <p:extLst>
      <p:ext uri="{BB962C8B-B14F-4D97-AF65-F5344CB8AC3E}">
        <p14:creationId xmlns:p14="http://schemas.microsoft.com/office/powerpoint/2010/main" val="105189596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descr="A black and white background  Description automatically generated"/>
          <p:cNvPicPr/>
          <p:nvPr/>
        </p:nvPicPr>
        <p:blipFill>
          <a:blip r:embed="rId2" cstate="print"/>
          <a:stretch>
            <a:fillRect/>
          </a:stretch>
        </p:blipFill>
        <p:spPr>
          <a:xfrm>
            <a:off x="5857875" y="-50"/>
            <a:ext cx="6334124" cy="6689598"/>
          </a:xfrm>
          <a:prstGeom prst="rect">
            <a:avLst/>
          </a:prstGeom>
        </p:spPr>
      </p:pic>
      <p:pic>
        <p:nvPicPr>
          <p:cNvPr id="4" name="Picture 3">
            <a:extLst>
              <a:ext uri="{FF2B5EF4-FFF2-40B4-BE49-F238E27FC236}">
                <a16:creationId xmlns:a16="http://schemas.microsoft.com/office/drawing/2014/main" id="{2A089CB9-2678-F351-9185-2CD4BAD95168}"/>
              </a:ext>
            </a:extLst>
          </p:cNvPr>
          <p:cNvPicPr>
            <a:picLocks noChangeAspect="1"/>
          </p:cNvPicPr>
          <p:nvPr/>
        </p:nvPicPr>
        <p:blipFill>
          <a:blip r:embed="rId3"/>
          <a:stretch>
            <a:fillRect/>
          </a:stretch>
        </p:blipFill>
        <p:spPr>
          <a:xfrm>
            <a:off x="0" y="-50"/>
            <a:ext cx="12192000" cy="68580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4F299-438A-1BD1-9D24-BBF3F45313F8}"/>
            </a:ext>
          </a:extLst>
        </p:cNvPr>
        <p:cNvGrpSpPr/>
        <p:nvPr/>
      </p:nvGrpSpPr>
      <p:grpSpPr>
        <a:xfrm>
          <a:off x="0" y="0"/>
          <a:ext cx="0" cy="0"/>
          <a:chOff x="0" y="0"/>
          <a:chExt cx="0" cy="0"/>
        </a:xfrm>
      </p:grpSpPr>
      <p:sp>
        <p:nvSpPr>
          <p:cNvPr id="7" name="Shape 173">
            <a:extLst>
              <a:ext uri="{FF2B5EF4-FFF2-40B4-BE49-F238E27FC236}">
                <a16:creationId xmlns:a16="http://schemas.microsoft.com/office/drawing/2014/main" id="{1F67FB4D-AF80-F009-48E6-9B4C096F0CFF}"/>
              </a:ext>
            </a:extLst>
          </p:cNvPr>
          <p:cNvSpPr/>
          <p:nvPr/>
        </p:nvSpPr>
        <p:spPr>
          <a:xfrm>
            <a:off x="2065568" y="2644173"/>
            <a:ext cx="3397743"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buSzPct val="100000"/>
            </a:pPr>
            <a:endParaRPr sz="2400" dirty="0">
              <a:latin typeface="Arial"/>
              <a:ea typeface="Arial"/>
              <a:cs typeface="Arial"/>
              <a:sym typeface="Arial"/>
            </a:endParaRPr>
          </a:p>
        </p:txBody>
      </p:sp>
      <p:pic>
        <p:nvPicPr>
          <p:cNvPr id="9" name="Picture 8">
            <a:extLst>
              <a:ext uri="{FF2B5EF4-FFF2-40B4-BE49-F238E27FC236}">
                <a16:creationId xmlns:a16="http://schemas.microsoft.com/office/drawing/2014/main" id="{3E81259B-7E46-3816-E521-7F4B2E89ADE0}"/>
              </a:ext>
            </a:extLst>
          </p:cNvPr>
          <p:cNvPicPr>
            <a:picLocks noChangeAspect="1"/>
          </p:cNvPicPr>
          <p:nvPr/>
        </p:nvPicPr>
        <p:blipFill>
          <a:blip r:embed="rId2"/>
          <a:stretch>
            <a:fillRect/>
          </a:stretch>
        </p:blipFill>
        <p:spPr>
          <a:xfrm>
            <a:off x="0" y="165"/>
            <a:ext cx="3619734" cy="6857835"/>
          </a:xfrm>
          <a:prstGeom prst="rect">
            <a:avLst/>
          </a:prstGeom>
        </p:spPr>
      </p:pic>
      <p:sp>
        <p:nvSpPr>
          <p:cNvPr id="5" name="TextBox 4">
            <a:extLst>
              <a:ext uri="{FF2B5EF4-FFF2-40B4-BE49-F238E27FC236}">
                <a16:creationId xmlns:a16="http://schemas.microsoft.com/office/drawing/2014/main" id="{FB055856-2BB5-B092-08F8-32DBD2DFD83E}"/>
              </a:ext>
            </a:extLst>
          </p:cNvPr>
          <p:cNvSpPr txBox="1"/>
          <p:nvPr/>
        </p:nvSpPr>
        <p:spPr>
          <a:xfrm>
            <a:off x="3546504" y="629672"/>
            <a:ext cx="8645495" cy="461665"/>
          </a:xfrm>
          <a:prstGeom prst="rect">
            <a:avLst/>
          </a:prstGeom>
          <a:noFill/>
        </p:spPr>
        <p:txBody>
          <a:bodyPr wrap="square" rtlCol="0">
            <a:spAutoFit/>
          </a:bodyPr>
          <a:lstStyle/>
          <a:p>
            <a:pPr algn="ctr"/>
            <a:r>
              <a:rPr lang="en-GB" sz="2400" dirty="0"/>
              <a:t>Alternative pathways from S3 into the Senior Phase</a:t>
            </a:r>
          </a:p>
        </p:txBody>
      </p:sp>
      <p:graphicFrame>
        <p:nvGraphicFramePr>
          <p:cNvPr id="2" name="Table 1">
            <a:extLst>
              <a:ext uri="{FF2B5EF4-FFF2-40B4-BE49-F238E27FC236}">
                <a16:creationId xmlns:a16="http://schemas.microsoft.com/office/drawing/2014/main" id="{7CC7060A-AD24-60B8-CA03-ACF4DAE63495}"/>
              </a:ext>
            </a:extLst>
          </p:cNvPr>
          <p:cNvGraphicFramePr>
            <a:graphicFrameLocks noGrp="1"/>
          </p:cNvGraphicFramePr>
          <p:nvPr/>
        </p:nvGraphicFramePr>
        <p:xfrm>
          <a:off x="5269015" y="1720844"/>
          <a:ext cx="5200472" cy="4093210"/>
        </p:xfrm>
        <a:graphic>
          <a:graphicData uri="http://schemas.openxmlformats.org/drawingml/2006/table">
            <a:tbl>
              <a:tblPr/>
              <a:tblGrid>
                <a:gridCol w="5200472">
                  <a:extLst>
                    <a:ext uri="{9D8B030D-6E8A-4147-A177-3AD203B41FA5}">
                      <a16:colId xmlns:a16="http://schemas.microsoft.com/office/drawing/2014/main" val="3875453942"/>
                    </a:ext>
                  </a:extLst>
                </a:gridCol>
              </a:tblGrid>
              <a:tr h="354754">
                <a:tc>
                  <a:txBody>
                    <a:bodyPr/>
                    <a:lstStyle/>
                    <a:p>
                      <a:pPr algn="ctr" fontAlgn="b">
                        <a:buNone/>
                      </a:pPr>
                      <a:r>
                        <a:rPr lang="en-GB" sz="2400" b="1" i="0" u="none" strike="noStrike" dirty="0">
                          <a:solidFill>
                            <a:srgbClr val="000000"/>
                          </a:solidFill>
                          <a:effectLst/>
                          <a:latin typeface="Aptos Narrow"/>
                        </a:rPr>
                        <a:t>Subject Name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728808"/>
                  </a:ext>
                </a:extLst>
              </a:tr>
              <a:tr h="354754">
                <a:tc>
                  <a:txBody>
                    <a:bodyPr/>
                    <a:lstStyle/>
                    <a:p>
                      <a:pPr algn="l" fontAlgn="b">
                        <a:buNone/>
                      </a:pPr>
                      <a:r>
                        <a:rPr lang="en-GB" sz="2400" b="0" i="0" u="none" strike="noStrike" dirty="0">
                          <a:solidFill>
                            <a:srgbClr val="000000"/>
                          </a:solidFill>
                          <a:effectLst/>
                          <a:latin typeface="Aptos Narrow"/>
                        </a:rPr>
                        <a:t>Applications of Mathematics (NAT5)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3024503"/>
                  </a:ext>
                </a:extLst>
              </a:tr>
              <a:tr h="354754">
                <a:tc>
                  <a:txBody>
                    <a:bodyPr/>
                    <a:lstStyle/>
                    <a:p>
                      <a:pPr algn="l" fontAlgn="b">
                        <a:buNone/>
                      </a:pPr>
                      <a:r>
                        <a:rPr lang="en-GB" sz="2400" b="0" i="0" u="none" strike="noStrike" dirty="0">
                          <a:solidFill>
                            <a:srgbClr val="000000"/>
                          </a:solidFill>
                          <a:effectLst/>
                          <a:latin typeface="Aptos Narrow"/>
                        </a:rPr>
                        <a:t>Barbering NPA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8259509"/>
                  </a:ext>
                </a:extLst>
              </a:tr>
              <a:tr h="354754">
                <a:tc>
                  <a:txBody>
                    <a:bodyPr/>
                    <a:lstStyle/>
                    <a:p>
                      <a:pPr algn="l" fontAlgn="b">
                        <a:buNone/>
                      </a:pPr>
                      <a:r>
                        <a:rPr lang="en-GB" sz="2400" b="0" i="0" u="none" strike="noStrike" dirty="0">
                          <a:solidFill>
                            <a:srgbClr val="000000"/>
                          </a:solidFill>
                          <a:effectLst/>
                          <a:latin typeface="Aptos Narrow"/>
                        </a:rPr>
                        <a:t>Computer Games Development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3387615"/>
                  </a:ext>
                </a:extLst>
              </a:tr>
              <a:tr h="354754">
                <a:tc>
                  <a:txBody>
                    <a:bodyPr/>
                    <a:lstStyle/>
                    <a:p>
                      <a:pPr algn="l" fontAlgn="b">
                        <a:buNone/>
                      </a:pPr>
                      <a:r>
                        <a:rPr lang="en-GB" sz="2400" b="0" i="0" u="none" strike="noStrike" dirty="0">
                          <a:solidFill>
                            <a:srgbClr val="000000"/>
                          </a:solidFill>
                          <a:effectLst/>
                          <a:latin typeface="Aptos Narrow"/>
                        </a:rPr>
                        <a:t>Criminology NPA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0888568"/>
                  </a:ext>
                </a:extLst>
              </a:tr>
              <a:tr h="354754">
                <a:tc>
                  <a:txBody>
                    <a:bodyPr/>
                    <a:lstStyle/>
                    <a:p>
                      <a:pPr algn="l" fontAlgn="b">
                        <a:buNone/>
                      </a:pPr>
                      <a:r>
                        <a:rPr lang="en-GB" sz="2400" b="0" i="0" u="none" strike="noStrike" dirty="0">
                          <a:solidFill>
                            <a:srgbClr val="000000"/>
                          </a:solidFill>
                          <a:effectLst/>
                          <a:latin typeface="Aptos Narrow"/>
                        </a:rPr>
                        <a:t>Fashion &amp; Textile: (NAT5)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5663592"/>
                  </a:ext>
                </a:extLst>
              </a:tr>
              <a:tr h="354754">
                <a:tc>
                  <a:txBody>
                    <a:bodyPr/>
                    <a:lstStyle/>
                    <a:p>
                      <a:pPr algn="l" fontAlgn="b">
                        <a:buNone/>
                      </a:pPr>
                      <a:r>
                        <a:rPr lang="en-GB" sz="2400" b="0" i="0" u="none" strike="noStrike" dirty="0">
                          <a:solidFill>
                            <a:srgbClr val="000000"/>
                          </a:solidFill>
                          <a:effectLst/>
                          <a:latin typeface="Aptos Narrow"/>
                        </a:rPr>
                        <a:t>Hospitality Barista Skills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5831154"/>
                  </a:ext>
                </a:extLst>
              </a:tr>
              <a:tr h="354754">
                <a:tc>
                  <a:txBody>
                    <a:bodyPr/>
                    <a:lstStyle/>
                    <a:p>
                      <a:pPr algn="l" fontAlgn="b">
                        <a:buNone/>
                      </a:pPr>
                      <a:r>
                        <a:rPr lang="en-GB" sz="2400" b="0" i="0" u="none" strike="noStrike" dirty="0">
                          <a:solidFill>
                            <a:srgbClr val="000000"/>
                          </a:solidFill>
                          <a:effectLst/>
                          <a:latin typeface="Aptos Narrow"/>
                        </a:rPr>
                        <a:t>Make-up and Eye Treatments NPA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135367"/>
                  </a:ext>
                </a:extLst>
              </a:tr>
              <a:tr h="354754">
                <a:tc>
                  <a:txBody>
                    <a:bodyPr/>
                    <a:lstStyle/>
                    <a:p>
                      <a:pPr algn="l" fontAlgn="b">
                        <a:buNone/>
                      </a:pPr>
                      <a:r>
                        <a:rPr lang="en-GB" sz="2400" b="0" i="0" u="none" strike="noStrike" dirty="0">
                          <a:solidFill>
                            <a:srgbClr val="000000"/>
                          </a:solidFill>
                          <a:effectLst/>
                          <a:latin typeface="Aptos Narrow"/>
                        </a:rPr>
                        <a:t>Photography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4882524"/>
                  </a:ext>
                </a:extLst>
              </a:tr>
              <a:tr h="354754">
                <a:tc>
                  <a:txBody>
                    <a:bodyPr/>
                    <a:lstStyle/>
                    <a:p>
                      <a:pPr algn="l" fontAlgn="b">
                        <a:buNone/>
                      </a:pPr>
                      <a:r>
                        <a:rPr lang="en-GB" sz="2400" b="0" i="0" u="none" strike="noStrike" dirty="0">
                          <a:solidFill>
                            <a:srgbClr val="000000"/>
                          </a:solidFill>
                          <a:effectLst/>
                          <a:latin typeface="Aptos Narrow"/>
                        </a:rPr>
                        <a:t>Sport Fitness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2037590"/>
                  </a:ext>
                </a:extLst>
              </a:tr>
              <a:tr h="354754">
                <a:tc>
                  <a:txBody>
                    <a:bodyPr/>
                    <a:lstStyle/>
                    <a:p>
                      <a:pPr algn="l" fontAlgn="b">
                        <a:buNone/>
                      </a:pPr>
                      <a:r>
                        <a:rPr lang="en-GB" sz="2400" b="0" i="0" u="none" strike="noStrike" dirty="0">
                          <a:solidFill>
                            <a:srgbClr val="000000"/>
                          </a:solidFill>
                          <a:effectLst/>
                          <a:latin typeface="Aptos Narrow"/>
                        </a:rPr>
                        <a:t>Travel &amp; Tourism (NAT5)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8677307"/>
                  </a:ext>
                </a:extLst>
              </a:tr>
            </a:tbl>
          </a:graphicData>
        </a:graphic>
      </p:graphicFrame>
    </p:spTree>
    <p:extLst>
      <p:ext uri="{BB962C8B-B14F-4D97-AF65-F5344CB8AC3E}">
        <p14:creationId xmlns:p14="http://schemas.microsoft.com/office/powerpoint/2010/main" val="229143473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06914-B3BE-4EA0-9038-014C91441F7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E87CCB8-0A02-821C-FBD8-40E7F2DE4CD7}"/>
              </a:ext>
            </a:extLst>
          </p:cNvPr>
          <p:cNvSpPr txBox="1"/>
          <p:nvPr/>
        </p:nvSpPr>
        <p:spPr>
          <a:xfrm>
            <a:off x="579192" y="3048000"/>
            <a:ext cx="4923217" cy="2751679"/>
          </a:xfrm>
          <a:prstGeom prst="rect">
            <a:avLst/>
          </a:prstGeom>
        </p:spPr>
        <p:txBody>
          <a:bodyPr vert="horz" lIns="91440" tIns="45720" rIns="91440" bIns="45720" rtlCol="0">
            <a:noAutofit/>
          </a:bodyPr>
          <a:lstStyle/>
          <a:p>
            <a:pPr fontAlgn="base">
              <a:lnSpc>
                <a:spcPct val="90000"/>
              </a:lnSpc>
              <a:spcAft>
                <a:spcPts val="600"/>
              </a:spcAft>
            </a:pPr>
            <a:endParaRPr lang="en-US" sz="2800" dirty="0"/>
          </a:p>
          <a:p>
            <a:pPr indent="-228600" fontAlgn="base">
              <a:lnSpc>
                <a:spcPct val="90000"/>
              </a:lnSpc>
              <a:spcAft>
                <a:spcPts val="600"/>
              </a:spcAft>
              <a:buFont typeface="Arial" panose="020B0604020202020204" pitchFamily="34" charset="0"/>
              <a:buChar char="•"/>
            </a:pPr>
            <a:endParaRPr lang="en-US" sz="2800" dirty="0"/>
          </a:p>
          <a:p>
            <a:pPr indent="-228600" fontAlgn="base">
              <a:lnSpc>
                <a:spcPct val="90000"/>
              </a:lnSpc>
              <a:spcAft>
                <a:spcPts val="600"/>
              </a:spcAft>
              <a:buFont typeface="Arial" panose="020B0604020202020204" pitchFamily="34" charset="0"/>
              <a:buChar char="•"/>
            </a:pPr>
            <a:endParaRPr lang="en-US" sz="2800" dirty="0"/>
          </a:p>
          <a:p>
            <a:pPr fontAlgn="base">
              <a:lnSpc>
                <a:spcPct val="90000"/>
              </a:lnSpc>
              <a:spcAft>
                <a:spcPts val="600"/>
              </a:spcAft>
            </a:pPr>
            <a:endParaRPr lang="en-US" sz="2800" dirty="0"/>
          </a:p>
          <a:p>
            <a:pPr fontAlgn="base">
              <a:lnSpc>
                <a:spcPct val="90000"/>
              </a:lnSpc>
              <a:spcAft>
                <a:spcPts val="600"/>
              </a:spcAft>
            </a:pPr>
            <a:r>
              <a:rPr lang="en-US" sz="2800" dirty="0">
                <a:hlinkClick r:id="rId2"/>
              </a:rPr>
              <a:t>nutshells_pathway_E.pdf</a:t>
            </a:r>
            <a:endParaRPr lang="en-US" sz="2800" dirty="0"/>
          </a:p>
        </p:txBody>
      </p:sp>
      <p:pic>
        <p:nvPicPr>
          <p:cNvPr id="3" name="Picture 2" descr="A purple and black background with white text&#10;&#10;AI-generated content may be incorrect.">
            <a:extLst>
              <a:ext uri="{FF2B5EF4-FFF2-40B4-BE49-F238E27FC236}">
                <a16:creationId xmlns:a16="http://schemas.microsoft.com/office/drawing/2014/main" id="{3C5E7355-E37B-4371-9064-9E68AC779D11}"/>
              </a:ext>
            </a:extLst>
          </p:cNvPr>
          <p:cNvPicPr>
            <a:picLocks noChangeAspect="1"/>
          </p:cNvPicPr>
          <p:nvPr/>
        </p:nvPicPr>
        <p:blipFill>
          <a:blip r:embed="rId3"/>
          <a:stretch>
            <a:fillRect/>
          </a:stretch>
        </p:blipFill>
        <p:spPr>
          <a:xfrm>
            <a:off x="5502409" y="43004"/>
            <a:ext cx="6155141" cy="3446879"/>
          </a:xfrm>
          <a:prstGeom prst="rect">
            <a:avLst/>
          </a:prstGeom>
        </p:spPr>
      </p:pic>
      <p:pic>
        <p:nvPicPr>
          <p:cNvPr id="4" name="Picture 3" descr="A chart of a credit&#10;&#10;AI-generated content may be incorrect.">
            <a:extLst>
              <a:ext uri="{FF2B5EF4-FFF2-40B4-BE49-F238E27FC236}">
                <a16:creationId xmlns:a16="http://schemas.microsoft.com/office/drawing/2014/main" id="{CA03D3D0-41E4-B0DD-017C-61C2A71D7A25}"/>
              </a:ext>
            </a:extLst>
          </p:cNvPr>
          <p:cNvPicPr>
            <a:picLocks noChangeAspect="1"/>
          </p:cNvPicPr>
          <p:nvPr/>
        </p:nvPicPr>
        <p:blipFill>
          <a:blip r:embed="rId4"/>
          <a:stretch>
            <a:fillRect/>
          </a:stretch>
        </p:blipFill>
        <p:spPr>
          <a:xfrm>
            <a:off x="5502409" y="3527990"/>
            <a:ext cx="6155141" cy="3274935"/>
          </a:xfrm>
          <a:prstGeom prst="rect">
            <a:avLst/>
          </a:prstGeom>
        </p:spPr>
      </p:pic>
      <p:sp>
        <p:nvSpPr>
          <p:cNvPr id="6" name="TextBox 5">
            <a:extLst>
              <a:ext uri="{FF2B5EF4-FFF2-40B4-BE49-F238E27FC236}">
                <a16:creationId xmlns:a16="http://schemas.microsoft.com/office/drawing/2014/main" id="{44C29ACC-4B69-FAC8-023A-74E5A3E3D3C1}"/>
              </a:ext>
            </a:extLst>
          </p:cNvPr>
          <p:cNvSpPr txBox="1"/>
          <p:nvPr/>
        </p:nvSpPr>
        <p:spPr>
          <a:xfrm>
            <a:off x="152400" y="1691593"/>
            <a:ext cx="6126480" cy="867930"/>
          </a:xfrm>
          <a:prstGeom prst="rect">
            <a:avLst/>
          </a:prstGeom>
          <a:noFill/>
        </p:spPr>
        <p:txBody>
          <a:bodyPr wrap="square">
            <a:spAutoFit/>
          </a:bodyPr>
          <a:lstStyle/>
          <a:p>
            <a:pPr fontAlgn="base">
              <a:lnSpc>
                <a:spcPct val="90000"/>
              </a:lnSpc>
              <a:spcAft>
                <a:spcPts val="600"/>
              </a:spcAft>
            </a:pPr>
            <a:r>
              <a:rPr lang="en-US" sz="2800" dirty="0">
                <a:hlinkClick r:id="rId5"/>
              </a:rPr>
              <a:t>Our Curriculum Pathways – The Royal High School</a:t>
            </a:r>
            <a:endParaRPr lang="en-US" sz="2800" dirty="0"/>
          </a:p>
        </p:txBody>
      </p:sp>
    </p:spTree>
    <p:extLst>
      <p:ext uri="{BB962C8B-B14F-4D97-AF65-F5344CB8AC3E}">
        <p14:creationId xmlns:p14="http://schemas.microsoft.com/office/powerpoint/2010/main" val="167747838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A black and white background  Description automatically generated"/>
          <p:cNvPicPr/>
          <p:nvPr/>
        </p:nvPicPr>
        <p:blipFill>
          <a:blip r:embed="rId2" cstate="print"/>
          <a:stretch>
            <a:fillRect/>
          </a:stretch>
        </p:blipFill>
        <p:spPr>
          <a:xfrm>
            <a:off x="5857875" y="-50"/>
            <a:ext cx="6334124" cy="6689598"/>
          </a:xfrm>
          <a:prstGeom prst="rect">
            <a:avLst/>
          </a:prstGeom>
        </p:spPr>
      </p:pic>
      <p:pic>
        <p:nvPicPr>
          <p:cNvPr id="3" name="object 3" descr="A white circle with black text and a black and white logo  Description automatically generated"/>
          <p:cNvPicPr/>
          <p:nvPr/>
        </p:nvPicPr>
        <p:blipFill>
          <a:blip r:embed="rId3" cstate="print"/>
          <a:stretch>
            <a:fillRect/>
          </a:stretch>
        </p:blipFill>
        <p:spPr>
          <a:xfrm>
            <a:off x="140449" y="193294"/>
            <a:ext cx="1335786" cy="1335785"/>
          </a:xfrm>
          <a:prstGeom prst="rect">
            <a:avLst/>
          </a:prstGeom>
        </p:spPr>
      </p:pic>
      <p:sp>
        <p:nvSpPr>
          <p:cNvPr id="4" name="object 4" descr="$PPTXTitle"/>
          <p:cNvSpPr txBox="1">
            <a:spLocks noGrp="1"/>
          </p:cNvSpPr>
          <p:nvPr>
            <p:ph type="title"/>
          </p:nvPr>
        </p:nvSpPr>
        <p:spPr>
          <a:xfrm>
            <a:off x="241198" y="1694433"/>
            <a:ext cx="3389629" cy="513715"/>
          </a:xfrm>
          <a:prstGeom prst="rect">
            <a:avLst/>
          </a:prstGeom>
        </p:spPr>
        <p:txBody>
          <a:bodyPr vert="horz" wrap="square" lIns="0" tIns="13335" rIns="0" bIns="0" rtlCol="0">
            <a:spAutoFit/>
          </a:bodyPr>
          <a:lstStyle/>
          <a:p>
            <a:pPr marL="12700">
              <a:lnSpc>
                <a:spcPct val="100000"/>
              </a:lnSpc>
              <a:spcBef>
                <a:spcPts val="105"/>
              </a:spcBef>
            </a:pPr>
            <a:r>
              <a:rPr sz="3200" dirty="0"/>
              <a:t>NW</a:t>
            </a:r>
            <a:r>
              <a:rPr sz="3200" spc="-80" dirty="0"/>
              <a:t> </a:t>
            </a:r>
            <a:r>
              <a:rPr sz="3200" dirty="0"/>
              <a:t>Consortia-</a:t>
            </a:r>
            <a:r>
              <a:rPr sz="3200" spc="-70" dirty="0"/>
              <a:t> </a:t>
            </a:r>
            <a:r>
              <a:rPr sz="3200" spc="-10" dirty="0"/>
              <a:t>Offer</a:t>
            </a:r>
            <a:endParaRPr sz="3200"/>
          </a:p>
        </p:txBody>
      </p:sp>
      <p:sp>
        <p:nvSpPr>
          <p:cNvPr id="5" name="object 5"/>
          <p:cNvSpPr txBox="1"/>
          <p:nvPr/>
        </p:nvSpPr>
        <p:spPr>
          <a:xfrm>
            <a:off x="236016" y="2430602"/>
            <a:ext cx="3147695" cy="4294505"/>
          </a:xfrm>
          <a:prstGeom prst="rect">
            <a:avLst/>
          </a:prstGeom>
        </p:spPr>
        <p:txBody>
          <a:bodyPr vert="horz" wrap="square" lIns="0" tIns="13335" rIns="0" bIns="0" rtlCol="0" anchor="t">
            <a:spAutoFit/>
          </a:bodyPr>
          <a:lstStyle/>
          <a:p>
            <a:pPr marL="354965" indent="-342265">
              <a:lnSpc>
                <a:spcPct val="100000"/>
              </a:lnSpc>
              <a:spcBef>
                <a:spcPts val="105"/>
              </a:spcBef>
              <a:buChar char="-"/>
              <a:tabLst>
                <a:tab pos="354965" algn="l"/>
              </a:tabLst>
            </a:pPr>
            <a:r>
              <a:rPr sz="2000" dirty="0">
                <a:latin typeface="Calibri"/>
                <a:cs typeface="Calibri"/>
              </a:rPr>
              <a:t>NW</a:t>
            </a:r>
            <a:r>
              <a:rPr sz="2000" spc="-35" dirty="0">
                <a:latin typeface="Calibri"/>
                <a:cs typeface="Calibri"/>
              </a:rPr>
              <a:t> </a:t>
            </a:r>
            <a:r>
              <a:rPr sz="2000" dirty="0">
                <a:latin typeface="Calibri"/>
                <a:cs typeface="Calibri"/>
              </a:rPr>
              <a:t>Locality</a:t>
            </a:r>
            <a:r>
              <a:rPr sz="2000" spc="-40" dirty="0">
                <a:latin typeface="Calibri"/>
                <a:cs typeface="Calibri"/>
              </a:rPr>
              <a:t> </a:t>
            </a:r>
            <a:r>
              <a:rPr sz="2000" dirty="0">
                <a:latin typeface="Calibri"/>
                <a:cs typeface="Calibri"/>
              </a:rPr>
              <a:t>of</a:t>
            </a:r>
            <a:r>
              <a:rPr sz="2000" spc="-10" dirty="0">
                <a:latin typeface="Calibri"/>
                <a:cs typeface="Calibri"/>
              </a:rPr>
              <a:t> Edinburgh</a:t>
            </a:r>
            <a:endParaRPr sz="2000">
              <a:latin typeface="Calibri"/>
              <a:cs typeface="Calibri"/>
            </a:endParaRPr>
          </a:p>
          <a:p>
            <a:pPr marL="354965" indent="-342265">
              <a:lnSpc>
                <a:spcPct val="100000"/>
              </a:lnSpc>
              <a:spcBef>
                <a:spcPts val="2400"/>
              </a:spcBef>
              <a:buChar char="-"/>
              <a:tabLst>
                <a:tab pos="354965" algn="l"/>
              </a:tabLst>
            </a:pPr>
            <a:r>
              <a:rPr sz="2000" dirty="0">
                <a:latin typeface="Calibri"/>
                <a:cs typeface="Calibri"/>
              </a:rPr>
              <a:t>8</a:t>
            </a:r>
            <a:r>
              <a:rPr sz="2000" spc="-10" dirty="0">
                <a:latin typeface="Calibri"/>
                <a:cs typeface="Calibri"/>
              </a:rPr>
              <a:t> schools</a:t>
            </a:r>
            <a:endParaRPr sz="2000">
              <a:latin typeface="Calibri"/>
              <a:cs typeface="Calibri"/>
            </a:endParaRPr>
          </a:p>
          <a:p>
            <a:pPr marL="354965" indent="-342265">
              <a:lnSpc>
                <a:spcPct val="100000"/>
              </a:lnSpc>
              <a:spcBef>
                <a:spcPts val="2400"/>
              </a:spcBef>
              <a:buChar char="-"/>
              <a:tabLst>
                <a:tab pos="354965" algn="l"/>
              </a:tabLst>
            </a:pPr>
            <a:r>
              <a:rPr sz="2000" dirty="0">
                <a:latin typeface="Calibri"/>
                <a:cs typeface="Calibri"/>
              </a:rPr>
              <a:t>Model</a:t>
            </a:r>
            <a:r>
              <a:rPr sz="2000" spc="-25" dirty="0">
                <a:latin typeface="Calibri"/>
                <a:cs typeface="Calibri"/>
              </a:rPr>
              <a:t> </a:t>
            </a:r>
            <a:r>
              <a:rPr sz="2000" dirty="0">
                <a:latin typeface="Calibri"/>
                <a:cs typeface="Calibri"/>
              </a:rPr>
              <a:t>1:</a:t>
            </a:r>
            <a:r>
              <a:rPr sz="2000" spc="-15" dirty="0">
                <a:latin typeface="Calibri"/>
                <a:cs typeface="Calibri"/>
              </a:rPr>
              <a:t> </a:t>
            </a:r>
            <a:r>
              <a:rPr sz="2000" dirty="0">
                <a:latin typeface="Calibri"/>
                <a:cs typeface="Calibri"/>
              </a:rPr>
              <a:t>Hybrid</a:t>
            </a:r>
            <a:r>
              <a:rPr sz="2000" spc="-30" dirty="0">
                <a:latin typeface="Calibri"/>
                <a:cs typeface="Calibri"/>
              </a:rPr>
              <a:t> </a:t>
            </a:r>
            <a:r>
              <a:rPr sz="2000" spc="-10" dirty="0">
                <a:latin typeface="Calibri"/>
                <a:cs typeface="Calibri"/>
              </a:rPr>
              <a:t>(Online/In</a:t>
            </a:r>
            <a:endParaRPr sz="2000">
              <a:latin typeface="Calibri"/>
              <a:cs typeface="Calibri"/>
            </a:endParaRPr>
          </a:p>
          <a:p>
            <a:pPr marL="355600">
              <a:lnSpc>
                <a:spcPct val="100000"/>
              </a:lnSpc>
              <a:spcBef>
                <a:spcPts val="5"/>
              </a:spcBef>
            </a:pPr>
            <a:r>
              <a:rPr sz="2000" spc="-10" dirty="0">
                <a:latin typeface="Calibri"/>
                <a:cs typeface="Calibri"/>
              </a:rPr>
              <a:t>Person)</a:t>
            </a:r>
            <a:endParaRPr sz="2000">
              <a:latin typeface="Calibri"/>
              <a:cs typeface="Calibri"/>
            </a:endParaRPr>
          </a:p>
          <a:p>
            <a:pPr marL="354965" indent="-342265">
              <a:lnSpc>
                <a:spcPct val="100000"/>
              </a:lnSpc>
              <a:spcBef>
                <a:spcPts val="2400"/>
              </a:spcBef>
              <a:buChar char="-"/>
              <a:tabLst>
                <a:tab pos="354965" algn="l"/>
              </a:tabLst>
            </a:pPr>
            <a:r>
              <a:rPr sz="2000" dirty="0">
                <a:latin typeface="Calibri"/>
                <a:cs typeface="Calibri"/>
              </a:rPr>
              <a:t>Model</a:t>
            </a:r>
            <a:r>
              <a:rPr sz="2000" spc="-35" dirty="0">
                <a:latin typeface="Calibri"/>
                <a:cs typeface="Calibri"/>
              </a:rPr>
              <a:t> </a:t>
            </a:r>
            <a:r>
              <a:rPr sz="2000" dirty="0">
                <a:latin typeface="Calibri"/>
                <a:cs typeface="Calibri"/>
              </a:rPr>
              <a:t>2:</a:t>
            </a:r>
            <a:r>
              <a:rPr sz="2000" spc="-20" dirty="0">
                <a:latin typeface="Calibri"/>
                <a:cs typeface="Calibri"/>
              </a:rPr>
              <a:t> </a:t>
            </a:r>
            <a:r>
              <a:rPr sz="2000" dirty="0">
                <a:latin typeface="Calibri"/>
                <a:cs typeface="Calibri"/>
              </a:rPr>
              <a:t>Fully</a:t>
            </a:r>
            <a:r>
              <a:rPr sz="2000" spc="-20" dirty="0">
                <a:latin typeface="Calibri"/>
                <a:cs typeface="Calibri"/>
              </a:rPr>
              <a:t> </a:t>
            </a:r>
            <a:r>
              <a:rPr sz="2000" dirty="0">
                <a:latin typeface="Calibri"/>
                <a:cs typeface="Calibri"/>
              </a:rPr>
              <a:t>In</a:t>
            </a:r>
            <a:r>
              <a:rPr sz="2000" spc="-25" dirty="0">
                <a:latin typeface="Calibri"/>
                <a:cs typeface="Calibri"/>
              </a:rPr>
              <a:t> </a:t>
            </a:r>
            <a:r>
              <a:rPr sz="2000" spc="-10" dirty="0">
                <a:latin typeface="Calibri"/>
                <a:cs typeface="Calibri"/>
              </a:rPr>
              <a:t>Person</a:t>
            </a:r>
            <a:endParaRPr sz="2000">
              <a:latin typeface="Calibri"/>
              <a:cs typeface="Calibri"/>
            </a:endParaRPr>
          </a:p>
          <a:p>
            <a:pPr marL="354965" indent="-342265">
              <a:lnSpc>
                <a:spcPct val="100000"/>
              </a:lnSpc>
              <a:spcBef>
                <a:spcPts val="2400"/>
              </a:spcBef>
              <a:buChar char="-"/>
              <a:tabLst>
                <a:tab pos="354965" algn="l"/>
              </a:tabLst>
            </a:pPr>
            <a:r>
              <a:rPr sz="2000" dirty="0">
                <a:latin typeface="Calibri"/>
                <a:cs typeface="Calibri"/>
              </a:rPr>
              <a:t>Opens</a:t>
            </a:r>
            <a:r>
              <a:rPr sz="2000" spc="-75" dirty="0">
                <a:latin typeface="Calibri"/>
                <a:cs typeface="Calibri"/>
              </a:rPr>
              <a:t> </a:t>
            </a:r>
            <a:r>
              <a:rPr sz="2000" spc="-10" dirty="0">
                <a:latin typeface="Calibri"/>
                <a:cs typeface="Calibri"/>
              </a:rPr>
              <a:t>pathways</a:t>
            </a:r>
            <a:r>
              <a:rPr sz="2000" spc="-75" dirty="0">
                <a:latin typeface="Calibri"/>
                <a:cs typeface="Calibri"/>
              </a:rPr>
              <a:t> </a:t>
            </a:r>
            <a:r>
              <a:rPr sz="2000" spc="-25" dirty="0">
                <a:latin typeface="Calibri"/>
                <a:cs typeface="Calibri"/>
              </a:rPr>
              <a:t>not</a:t>
            </a:r>
            <a:endParaRPr sz="2000">
              <a:latin typeface="Calibri"/>
              <a:cs typeface="Calibri"/>
            </a:endParaRPr>
          </a:p>
          <a:p>
            <a:pPr marL="355600">
              <a:lnSpc>
                <a:spcPct val="100000"/>
              </a:lnSpc>
            </a:pPr>
            <a:r>
              <a:rPr sz="2000" dirty="0">
                <a:latin typeface="Calibri"/>
                <a:cs typeface="Calibri"/>
              </a:rPr>
              <a:t>otherwise</a:t>
            </a:r>
            <a:r>
              <a:rPr sz="2000" spc="-15" dirty="0">
                <a:latin typeface="Calibri"/>
                <a:cs typeface="Calibri"/>
              </a:rPr>
              <a:t> </a:t>
            </a:r>
            <a:r>
              <a:rPr sz="2000" spc="-10" dirty="0">
                <a:latin typeface="Calibri"/>
                <a:cs typeface="Calibri"/>
              </a:rPr>
              <a:t>offered</a:t>
            </a:r>
            <a:endParaRPr sz="2000">
              <a:latin typeface="Calibri"/>
              <a:cs typeface="Calibri"/>
            </a:endParaRPr>
          </a:p>
          <a:p>
            <a:pPr marL="354965" indent="-342265">
              <a:lnSpc>
                <a:spcPct val="100000"/>
              </a:lnSpc>
              <a:spcBef>
                <a:spcPts val="2400"/>
              </a:spcBef>
              <a:buChar char="-"/>
              <a:tabLst>
                <a:tab pos="354965" algn="l"/>
              </a:tabLst>
            </a:pPr>
            <a:r>
              <a:rPr lang="en-GB" sz="2000" dirty="0">
                <a:latin typeface="Calibri"/>
                <a:cs typeface="Calibri"/>
              </a:rPr>
              <a:t>2026/2027</a:t>
            </a:r>
            <a:r>
              <a:rPr sz="2000" spc="-100" dirty="0">
                <a:latin typeface="Calibri"/>
                <a:cs typeface="Calibri"/>
              </a:rPr>
              <a:t> </a:t>
            </a:r>
            <a:r>
              <a:rPr sz="2000" dirty="0">
                <a:latin typeface="Calibri"/>
                <a:cs typeface="Calibri"/>
              </a:rPr>
              <a:t>offer</a:t>
            </a:r>
            <a:r>
              <a:rPr sz="2000" spc="-60" dirty="0">
                <a:latin typeface="Calibri"/>
                <a:cs typeface="Calibri"/>
              </a:rPr>
              <a:t> </a:t>
            </a:r>
            <a:r>
              <a:rPr sz="2000" spc="-10" dirty="0">
                <a:latin typeface="Calibri"/>
                <a:cs typeface="Calibri"/>
              </a:rPr>
              <a:t>being</a:t>
            </a:r>
            <a:endParaRPr sz="2000">
              <a:latin typeface="Calibri"/>
              <a:cs typeface="Calibri"/>
            </a:endParaRPr>
          </a:p>
          <a:p>
            <a:pPr marL="355600">
              <a:lnSpc>
                <a:spcPct val="100000"/>
              </a:lnSpc>
            </a:pPr>
            <a:r>
              <a:rPr sz="2000" spc="-10" dirty="0">
                <a:latin typeface="Calibri"/>
                <a:cs typeface="Calibri"/>
              </a:rPr>
              <a:t>finalised</a:t>
            </a:r>
            <a:endParaRPr sz="2000">
              <a:latin typeface="Calibri"/>
              <a:cs typeface="Calibri"/>
            </a:endParaRPr>
          </a:p>
        </p:txBody>
      </p:sp>
      <p:graphicFrame>
        <p:nvGraphicFramePr>
          <p:cNvPr id="6" name="object 6"/>
          <p:cNvGraphicFramePr>
            <a:graphicFrameLocks noGrp="1"/>
          </p:cNvGraphicFramePr>
          <p:nvPr>
            <p:extLst>
              <p:ext uri="{D42A27DB-BD31-4B8C-83A1-F6EECF244321}">
                <p14:modId xmlns:p14="http://schemas.microsoft.com/office/powerpoint/2010/main" val="3867445466"/>
              </p:ext>
            </p:extLst>
          </p:nvPr>
        </p:nvGraphicFramePr>
        <p:xfrm>
          <a:off x="3630827" y="3733800"/>
          <a:ext cx="8259434" cy="2735580"/>
        </p:xfrm>
        <a:graphic>
          <a:graphicData uri="http://schemas.openxmlformats.org/drawingml/2006/table">
            <a:tbl>
              <a:tblPr firstRow="1" bandRow="1">
                <a:tableStyleId>{2D5ABB26-0587-4C30-8999-92F81FD0307C}</a:tableStyleId>
              </a:tblPr>
              <a:tblGrid>
                <a:gridCol w="572770">
                  <a:extLst>
                    <a:ext uri="{9D8B030D-6E8A-4147-A177-3AD203B41FA5}">
                      <a16:colId xmlns:a16="http://schemas.microsoft.com/office/drawing/2014/main" val="20000"/>
                    </a:ext>
                  </a:extLst>
                </a:gridCol>
                <a:gridCol w="269875">
                  <a:extLst>
                    <a:ext uri="{9D8B030D-6E8A-4147-A177-3AD203B41FA5}">
                      <a16:colId xmlns:a16="http://schemas.microsoft.com/office/drawing/2014/main" val="20001"/>
                    </a:ext>
                  </a:extLst>
                </a:gridCol>
                <a:gridCol w="550544">
                  <a:extLst>
                    <a:ext uri="{9D8B030D-6E8A-4147-A177-3AD203B41FA5}">
                      <a16:colId xmlns:a16="http://schemas.microsoft.com/office/drawing/2014/main" val="20002"/>
                    </a:ext>
                  </a:extLst>
                </a:gridCol>
                <a:gridCol w="304799">
                  <a:extLst>
                    <a:ext uri="{9D8B030D-6E8A-4147-A177-3AD203B41FA5}">
                      <a16:colId xmlns:a16="http://schemas.microsoft.com/office/drawing/2014/main" val="20003"/>
                    </a:ext>
                  </a:extLst>
                </a:gridCol>
                <a:gridCol w="178435">
                  <a:extLst>
                    <a:ext uri="{9D8B030D-6E8A-4147-A177-3AD203B41FA5}">
                      <a16:colId xmlns:a16="http://schemas.microsoft.com/office/drawing/2014/main" val="20005"/>
                    </a:ext>
                  </a:extLst>
                </a:gridCol>
                <a:gridCol w="193039">
                  <a:extLst>
                    <a:ext uri="{9D8B030D-6E8A-4147-A177-3AD203B41FA5}">
                      <a16:colId xmlns:a16="http://schemas.microsoft.com/office/drawing/2014/main" val="20006"/>
                    </a:ext>
                  </a:extLst>
                </a:gridCol>
                <a:gridCol w="213360">
                  <a:extLst>
                    <a:ext uri="{9D8B030D-6E8A-4147-A177-3AD203B41FA5}">
                      <a16:colId xmlns:a16="http://schemas.microsoft.com/office/drawing/2014/main" val="20007"/>
                    </a:ext>
                  </a:extLst>
                </a:gridCol>
                <a:gridCol w="494029">
                  <a:extLst>
                    <a:ext uri="{9D8B030D-6E8A-4147-A177-3AD203B41FA5}">
                      <a16:colId xmlns:a16="http://schemas.microsoft.com/office/drawing/2014/main" val="20008"/>
                    </a:ext>
                  </a:extLst>
                </a:gridCol>
                <a:gridCol w="339089">
                  <a:extLst>
                    <a:ext uri="{9D8B030D-6E8A-4147-A177-3AD203B41FA5}">
                      <a16:colId xmlns:a16="http://schemas.microsoft.com/office/drawing/2014/main" val="20009"/>
                    </a:ext>
                  </a:extLst>
                </a:gridCol>
                <a:gridCol w="1158875">
                  <a:extLst>
                    <a:ext uri="{9D8B030D-6E8A-4147-A177-3AD203B41FA5}">
                      <a16:colId xmlns:a16="http://schemas.microsoft.com/office/drawing/2014/main" val="20010"/>
                    </a:ext>
                  </a:extLst>
                </a:gridCol>
                <a:gridCol w="245745">
                  <a:extLst>
                    <a:ext uri="{9D8B030D-6E8A-4147-A177-3AD203B41FA5}">
                      <a16:colId xmlns:a16="http://schemas.microsoft.com/office/drawing/2014/main" val="20011"/>
                    </a:ext>
                  </a:extLst>
                </a:gridCol>
                <a:gridCol w="499110">
                  <a:extLst>
                    <a:ext uri="{9D8B030D-6E8A-4147-A177-3AD203B41FA5}">
                      <a16:colId xmlns:a16="http://schemas.microsoft.com/office/drawing/2014/main" val="20012"/>
                    </a:ext>
                  </a:extLst>
                </a:gridCol>
                <a:gridCol w="201295">
                  <a:extLst>
                    <a:ext uri="{9D8B030D-6E8A-4147-A177-3AD203B41FA5}">
                      <a16:colId xmlns:a16="http://schemas.microsoft.com/office/drawing/2014/main" val="20013"/>
                    </a:ext>
                  </a:extLst>
                </a:gridCol>
                <a:gridCol w="408939">
                  <a:extLst>
                    <a:ext uri="{9D8B030D-6E8A-4147-A177-3AD203B41FA5}">
                      <a16:colId xmlns:a16="http://schemas.microsoft.com/office/drawing/2014/main" val="20014"/>
                    </a:ext>
                  </a:extLst>
                </a:gridCol>
                <a:gridCol w="471804">
                  <a:extLst>
                    <a:ext uri="{9D8B030D-6E8A-4147-A177-3AD203B41FA5}">
                      <a16:colId xmlns:a16="http://schemas.microsoft.com/office/drawing/2014/main" val="20015"/>
                    </a:ext>
                  </a:extLst>
                </a:gridCol>
                <a:gridCol w="217170">
                  <a:extLst>
                    <a:ext uri="{9D8B030D-6E8A-4147-A177-3AD203B41FA5}">
                      <a16:colId xmlns:a16="http://schemas.microsoft.com/office/drawing/2014/main" val="20016"/>
                    </a:ext>
                  </a:extLst>
                </a:gridCol>
                <a:gridCol w="113664">
                  <a:extLst>
                    <a:ext uri="{9D8B030D-6E8A-4147-A177-3AD203B41FA5}">
                      <a16:colId xmlns:a16="http://schemas.microsoft.com/office/drawing/2014/main" val="20017"/>
                    </a:ext>
                  </a:extLst>
                </a:gridCol>
                <a:gridCol w="89535">
                  <a:extLst>
                    <a:ext uri="{9D8B030D-6E8A-4147-A177-3AD203B41FA5}">
                      <a16:colId xmlns:a16="http://schemas.microsoft.com/office/drawing/2014/main" val="20018"/>
                    </a:ext>
                  </a:extLst>
                </a:gridCol>
                <a:gridCol w="75564">
                  <a:extLst>
                    <a:ext uri="{9D8B030D-6E8A-4147-A177-3AD203B41FA5}">
                      <a16:colId xmlns:a16="http://schemas.microsoft.com/office/drawing/2014/main" val="20019"/>
                    </a:ext>
                  </a:extLst>
                </a:gridCol>
                <a:gridCol w="75564">
                  <a:extLst>
                    <a:ext uri="{9D8B030D-6E8A-4147-A177-3AD203B41FA5}">
                      <a16:colId xmlns:a16="http://schemas.microsoft.com/office/drawing/2014/main" val="20020"/>
                    </a:ext>
                  </a:extLst>
                </a:gridCol>
                <a:gridCol w="1586229">
                  <a:extLst>
                    <a:ext uri="{9D8B030D-6E8A-4147-A177-3AD203B41FA5}">
                      <a16:colId xmlns:a16="http://schemas.microsoft.com/office/drawing/2014/main" val="20021"/>
                    </a:ext>
                  </a:extLst>
                </a:gridCol>
              </a:tblGrid>
              <a:tr h="311785">
                <a:tc gridSpan="7">
                  <a:txBody>
                    <a:bodyPr/>
                    <a:lstStyle/>
                    <a:p>
                      <a:pPr marL="7620">
                        <a:lnSpc>
                          <a:spcPts val="2330"/>
                        </a:lnSpc>
                      </a:pPr>
                      <a:r>
                        <a:rPr sz="2000" b="1" spc="-10" dirty="0">
                          <a:latin typeface="Calibri"/>
                          <a:cs typeface="Calibri"/>
                        </a:rPr>
                        <a:t>Subject</a:t>
                      </a:r>
                      <a:endParaRPr sz="20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7620">
                        <a:lnSpc>
                          <a:spcPts val="2330"/>
                        </a:lnSpc>
                      </a:pPr>
                      <a:r>
                        <a:rPr sz="2000" b="1" spc="-10" dirty="0">
                          <a:latin typeface="Calibri"/>
                          <a:cs typeface="Calibri"/>
                        </a:rPr>
                        <a:t>Level</a:t>
                      </a:r>
                      <a:endParaRPr sz="20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marL="8255">
                        <a:lnSpc>
                          <a:spcPts val="2345"/>
                        </a:lnSpc>
                      </a:pPr>
                      <a:r>
                        <a:rPr sz="2000" b="1" spc="-10" dirty="0">
                          <a:latin typeface="Calibri"/>
                          <a:cs typeface="Calibri"/>
                        </a:rPr>
                        <a:t>Model</a:t>
                      </a:r>
                      <a:endParaRPr sz="20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hMerge="1">
                  <a:txBody>
                    <a:bodyPr/>
                    <a:lstStyle/>
                    <a:p>
                      <a:endParaRPr/>
                    </a:p>
                  </a:txBody>
                  <a:tcPr marL="0" marR="0" marT="0" marB="0"/>
                </a:tc>
                <a:tc hMerge="1">
                  <a:txBody>
                    <a:bodyPr/>
                    <a:lstStyle/>
                    <a:p>
                      <a:endParaRPr/>
                    </a:p>
                  </a:txBody>
                  <a:tcPr marL="0" marR="0" marT="0" marB="0"/>
                </a:tc>
                <a:tc gridSpan="7">
                  <a:txBody>
                    <a:bodyPr/>
                    <a:lstStyle/>
                    <a:p>
                      <a:pPr marL="8255">
                        <a:lnSpc>
                          <a:spcPts val="2345"/>
                        </a:lnSpc>
                      </a:pPr>
                      <a:r>
                        <a:rPr sz="2000" b="1" spc="-10" dirty="0">
                          <a:latin typeface="Calibri"/>
                          <a:cs typeface="Calibri"/>
                        </a:rPr>
                        <a:t>School</a:t>
                      </a:r>
                      <a:endParaRPr sz="20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0345">
                <a:tc>
                  <a:txBody>
                    <a:bodyPr/>
                    <a:lstStyle/>
                    <a:p>
                      <a:pPr marR="57150" algn="ctr">
                        <a:lnSpc>
                          <a:spcPts val="1639"/>
                        </a:lnSpc>
                      </a:pPr>
                      <a:r>
                        <a:rPr sz="1400" spc="-10" dirty="0">
                          <a:latin typeface="Calibri"/>
                          <a:cs typeface="Calibri"/>
                        </a:rPr>
                        <a:t>French</a:t>
                      </a:r>
                      <a:endParaRPr sz="1400" dirty="0">
                        <a:latin typeface="Calibri"/>
                        <a:cs typeface="Calibri"/>
                      </a:endParaRPr>
                    </a:p>
                  </a:txBody>
                  <a:tcPr marL="0" marR="0" marT="0" marB="0">
                    <a:lnL w="12700">
                      <a:solidFill>
                        <a:srgbClr val="FFFFFF"/>
                      </a:solidFill>
                      <a:prstDash val="solid"/>
                    </a:lnL>
                    <a:lnT w="12700" cap="flat" cmpd="sng" algn="ctr">
                      <a:solidFill>
                        <a:srgbClr val="FFFFFF"/>
                      </a:solidFill>
                      <a:prstDash val="solid"/>
                      <a:round/>
                      <a:headEnd type="none" w="med" len="med"/>
                      <a:tailEnd type="none" w="med" len="med"/>
                    </a:lnT>
                    <a:lnB w="12700">
                      <a:solidFill>
                        <a:srgbClr val="FFFFFF"/>
                      </a:solidFill>
                      <a:prstDash val="solid"/>
                    </a:lnB>
                    <a:noFill/>
                  </a:tcPr>
                </a:tc>
                <a:tc gridSpan="6">
                  <a:txBody>
                    <a:bodyPr/>
                    <a:lstStyle/>
                    <a:p>
                      <a:pPr>
                        <a:lnSpc>
                          <a:spcPct val="100000"/>
                        </a:lnSpc>
                      </a:pPr>
                      <a:endParaRPr sz="1300" dirty="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7620">
                        <a:lnSpc>
                          <a:spcPts val="1639"/>
                        </a:lnSpc>
                      </a:pPr>
                      <a:r>
                        <a:rPr sz="1400" dirty="0">
                          <a:latin typeface="Calibri"/>
                          <a:cs typeface="Calibri"/>
                        </a:rPr>
                        <a:t>Adv</a:t>
                      </a:r>
                      <a:r>
                        <a:rPr sz="1400" spc="-30" dirty="0">
                          <a:latin typeface="Calibri"/>
                          <a:cs typeface="Calibri"/>
                        </a:rPr>
                        <a:t> </a:t>
                      </a:r>
                      <a:r>
                        <a:rPr sz="1400" spc="-10" dirty="0">
                          <a:latin typeface="Calibri"/>
                          <a:cs typeface="Calibri"/>
                        </a:rPr>
                        <a:t>Higher</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2">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marL="8255" algn="ctr">
                        <a:lnSpc>
                          <a:spcPts val="1639"/>
                        </a:lnSpc>
                      </a:pPr>
                      <a:r>
                        <a:rPr sz="1400" spc="-10" dirty="0">
                          <a:latin typeface="Calibri"/>
                          <a:cs typeface="Calibri"/>
                        </a:rPr>
                        <a:t>Hybrid</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gridSpan="2">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5">
                  <a:txBody>
                    <a:bodyPr/>
                    <a:lstStyle/>
                    <a:p>
                      <a:pPr marL="8255">
                        <a:lnSpc>
                          <a:spcPts val="1639"/>
                        </a:lnSpc>
                      </a:pPr>
                      <a:r>
                        <a:rPr sz="1400" spc="-10" dirty="0">
                          <a:latin typeface="Calibri"/>
                          <a:cs typeface="Calibri"/>
                        </a:rPr>
                        <a:t>Craigroyston</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hMerge="1">
                  <a:txBody>
                    <a:bodyPr/>
                    <a:lstStyle/>
                    <a:p>
                      <a:endParaRPr/>
                    </a:p>
                  </a:txBody>
                  <a:tcPr marL="0" marR="0" marT="0" marB="0"/>
                </a:tc>
                <a:extLst>
                  <a:ext uri="{0D108BD9-81ED-4DB2-BD59-A6C34878D82A}">
                    <a16:rowId xmlns:a16="http://schemas.microsoft.com/office/drawing/2014/main" val="10007"/>
                  </a:ext>
                </a:extLst>
              </a:tr>
              <a:tr h="220345">
                <a:tc gridSpan="5">
                  <a:txBody>
                    <a:bodyPr/>
                    <a:lstStyle/>
                    <a:p>
                      <a:pPr marL="7620" marR="12065">
                        <a:lnSpc>
                          <a:spcPts val="1639"/>
                        </a:lnSpc>
                      </a:pPr>
                      <a:r>
                        <a:rPr sz="1400" dirty="0">
                          <a:latin typeface="Calibri"/>
                          <a:cs typeface="Calibri"/>
                        </a:rPr>
                        <a:t>Graphic</a:t>
                      </a:r>
                      <a:r>
                        <a:rPr sz="1400" spc="-70" dirty="0">
                          <a:latin typeface="Calibri"/>
                          <a:cs typeface="Calibri"/>
                        </a:rPr>
                        <a:t> </a:t>
                      </a:r>
                      <a:r>
                        <a:rPr sz="1400" spc="-10" dirty="0">
                          <a:latin typeface="Calibri"/>
                          <a:cs typeface="Calibri"/>
                        </a:rPr>
                        <a:t>Communication</a:t>
                      </a:r>
                      <a:endParaRPr sz="1400" dirty="0">
                        <a:latin typeface="Calibri"/>
                        <a:cs typeface="Calibri"/>
                      </a:endParaRPr>
                    </a:p>
                  </a:txBody>
                  <a:tcPr marL="0" marR="0" marT="0" marB="0">
                    <a:lnL w="12700">
                      <a:solidFill>
                        <a:srgbClr val="FFFFFF"/>
                      </a:solidFill>
                      <a:prstDash val="soli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2">
                  <a:txBody>
                    <a:bodyPr/>
                    <a:lstStyle/>
                    <a:p>
                      <a:pPr marL="7620">
                        <a:lnSpc>
                          <a:spcPts val="1639"/>
                        </a:lnSpc>
                      </a:pPr>
                      <a:r>
                        <a:rPr sz="1400" dirty="0">
                          <a:latin typeface="Calibri"/>
                          <a:cs typeface="Calibri"/>
                        </a:rPr>
                        <a:t>Adv</a:t>
                      </a:r>
                      <a:r>
                        <a:rPr sz="1400" spc="-30" dirty="0">
                          <a:latin typeface="Calibri"/>
                          <a:cs typeface="Calibri"/>
                        </a:rPr>
                        <a:t> </a:t>
                      </a:r>
                      <a:r>
                        <a:rPr sz="1400" spc="-10" dirty="0">
                          <a:latin typeface="Calibri"/>
                          <a:cs typeface="Calibri"/>
                        </a:rPr>
                        <a:t>Higher</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2">
                  <a:txBody>
                    <a:bodyPr/>
                    <a:lstStyle/>
                    <a:p>
                      <a:pPr>
                        <a:lnSpc>
                          <a:spcPct val="100000"/>
                        </a:lnSpc>
                      </a:pPr>
                      <a:endParaRPr sz="1300" dirty="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a:txBody>
                    <a:bodyPr/>
                    <a:lstStyle/>
                    <a:p>
                      <a:pPr marL="8255" algn="ctr">
                        <a:lnSpc>
                          <a:spcPts val="1639"/>
                        </a:lnSpc>
                      </a:pPr>
                      <a:r>
                        <a:rPr sz="1400" spc="-10" dirty="0">
                          <a:latin typeface="Calibri"/>
                          <a:cs typeface="Calibri"/>
                        </a:rPr>
                        <a:t>Hybrid</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gridSpan="2">
                  <a:txBody>
                    <a:bodyPr/>
                    <a:lstStyle/>
                    <a:p>
                      <a:pPr>
                        <a:lnSpc>
                          <a:spcPct val="100000"/>
                        </a:lnSpc>
                      </a:pPr>
                      <a:endParaRPr sz="1300" dirty="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6">
                  <a:txBody>
                    <a:bodyPr/>
                    <a:lstStyle/>
                    <a:p>
                      <a:pPr marL="8255">
                        <a:lnSpc>
                          <a:spcPts val="1639"/>
                        </a:lnSpc>
                      </a:pPr>
                      <a:r>
                        <a:rPr sz="1400" dirty="0">
                          <a:latin typeface="Calibri"/>
                          <a:cs typeface="Calibri"/>
                        </a:rPr>
                        <a:t>St</a:t>
                      </a:r>
                      <a:r>
                        <a:rPr sz="1400" spc="-5" dirty="0">
                          <a:latin typeface="Calibri"/>
                          <a:cs typeface="Calibri"/>
                        </a:rPr>
                        <a:t> </a:t>
                      </a:r>
                      <a:r>
                        <a:rPr sz="1400" spc="-10" dirty="0">
                          <a:latin typeface="Calibri"/>
                          <a:cs typeface="Calibri"/>
                        </a:rPr>
                        <a:t>Augustines</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extLst>
                  <a:ext uri="{0D108BD9-81ED-4DB2-BD59-A6C34878D82A}">
                    <a16:rowId xmlns:a16="http://schemas.microsoft.com/office/drawing/2014/main" val="10009"/>
                  </a:ext>
                </a:extLst>
              </a:tr>
              <a:tr h="220345">
                <a:tc gridSpan="4">
                  <a:txBody>
                    <a:bodyPr/>
                    <a:lstStyle/>
                    <a:p>
                      <a:pPr marL="7620" marR="21590">
                        <a:lnSpc>
                          <a:spcPts val="1639"/>
                        </a:lnSpc>
                      </a:pPr>
                      <a:r>
                        <a:rPr sz="1400" spc="-10" dirty="0">
                          <a:latin typeface="Calibri"/>
                          <a:cs typeface="Calibri"/>
                        </a:rPr>
                        <a:t>Mandarin</a:t>
                      </a:r>
                      <a:r>
                        <a:rPr sz="1400" dirty="0">
                          <a:latin typeface="Calibri"/>
                          <a:cs typeface="Calibri"/>
                        </a:rPr>
                        <a:t> </a:t>
                      </a:r>
                      <a:r>
                        <a:rPr sz="1400" spc="-10" dirty="0">
                          <a:latin typeface="Calibri"/>
                          <a:cs typeface="Calibri"/>
                        </a:rPr>
                        <a:t>(Simplified)</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a:p>
                  </a:txBody>
                  <a:tcPr marL="0" marR="0" marT="0" marB="0"/>
                </a:tc>
                <a:tc hMerge="1">
                  <a:txBody>
                    <a:bodyPr/>
                    <a:lstStyle/>
                    <a:p>
                      <a:endParaRPr/>
                    </a:p>
                  </a:txBody>
                  <a:tcPr marL="0" marR="0" marT="0" marB="0"/>
                </a:tc>
                <a:tc gridSpan="2">
                  <a:txBody>
                    <a:bodyPr/>
                    <a:lstStyle/>
                    <a:p>
                      <a:pPr marL="7620">
                        <a:lnSpc>
                          <a:spcPts val="1639"/>
                        </a:lnSpc>
                      </a:pPr>
                      <a:r>
                        <a:rPr sz="1400" dirty="0">
                          <a:latin typeface="Calibri"/>
                          <a:cs typeface="Calibri"/>
                        </a:rPr>
                        <a:t>Adv</a:t>
                      </a:r>
                      <a:r>
                        <a:rPr sz="1400" spc="-30" dirty="0">
                          <a:latin typeface="Calibri"/>
                          <a:cs typeface="Calibri"/>
                        </a:rPr>
                        <a:t> </a:t>
                      </a:r>
                      <a:r>
                        <a:rPr sz="1400" spc="-10" dirty="0">
                          <a:latin typeface="Calibri"/>
                          <a:cs typeface="Calibri"/>
                        </a:rPr>
                        <a:t>Higher</a:t>
                      </a:r>
                      <a:endParaRPr sz="1400" dirty="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2">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2">
                  <a:txBody>
                    <a:bodyPr/>
                    <a:lstStyle/>
                    <a:p>
                      <a:pPr marL="8255">
                        <a:lnSpc>
                          <a:spcPts val="1639"/>
                        </a:lnSpc>
                      </a:pPr>
                      <a:r>
                        <a:rPr sz="1400" dirty="0">
                          <a:latin typeface="Calibri"/>
                          <a:cs typeface="Calibri"/>
                        </a:rPr>
                        <a:t>In</a:t>
                      </a:r>
                      <a:r>
                        <a:rPr sz="1400" spc="-10" dirty="0">
                          <a:latin typeface="Calibri"/>
                          <a:cs typeface="Calibri"/>
                        </a:rPr>
                        <a:t> Person</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gridSpan="3">
                  <a:txBody>
                    <a:bodyPr/>
                    <a:lstStyle/>
                    <a:p>
                      <a:pPr marL="8255">
                        <a:lnSpc>
                          <a:spcPts val="1639"/>
                        </a:lnSpc>
                      </a:pPr>
                      <a:r>
                        <a:rPr sz="1400" spc="-10" dirty="0">
                          <a:latin typeface="Calibri"/>
                          <a:cs typeface="Calibri"/>
                        </a:rPr>
                        <a:t>Broughton</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220345">
                <a:tc gridSpan="6">
                  <a:txBody>
                    <a:bodyPr/>
                    <a:lstStyle/>
                    <a:p>
                      <a:pPr marL="7620">
                        <a:lnSpc>
                          <a:spcPts val="1639"/>
                        </a:lnSpc>
                      </a:pPr>
                      <a:r>
                        <a:rPr sz="1400" spc="-10" dirty="0">
                          <a:latin typeface="Calibri"/>
                          <a:cs typeface="Calibri"/>
                        </a:rPr>
                        <a:t>Mathematics</a:t>
                      </a:r>
                      <a:r>
                        <a:rPr sz="1400" spc="10" dirty="0">
                          <a:latin typeface="Calibri"/>
                          <a:cs typeface="Calibri"/>
                        </a:rPr>
                        <a:t> </a:t>
                      </a:r>
                      <a:r>
                        <a:rPr sz="1400" dirty="0">
                          <a:latin typeface="Calibri"/>
                          <a:cs typeface="Calibri"/>
                        </a:rPr>
                        <a:t>of</a:t>
                      </a:r>
                      <a:r>
                        <a:rPr sz="1400" spc="-20" dirty="0">
                          <a:latin typeface="Calibri"/>
                          <a:cs typeface="Calibri"/>
                        </a:rPr>
                        <a:t> </a:t>
                      </a:r>
                      <a:r>
                        <a:rPr sz="1400" spc="-10" dirty="0">
                          <a:latin typeface="Calibri"/>
                          <a:cs typeface="Calibri"/>
                        </a:rPr>
                        <a:t>Mechanics</a:t>
                      </a:r>
                      <a:endParaRPr sz="1400">
                        <a:latin typeface="Calibri"/>
                        <a:cs typeface="Calibri"/>
                      </a:endParaRPr>
                    </a:p>
                  </a:txBody>
                  <a:tcPr marL="0" marR="0" marT="0" marB="0">
                    <a:lnL w="12700">
                      <a:solidFill>
                        <a:srgbClr val="FFFFFF"/>
                      </a:solidFill>
                      <a:prstDash val="soli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gridSpan="2">
                  <a:txBody>
                    <a:bodyPr/>
                    <a:lstStyle/>
                    <a:p>
                      <a:pPr marL="7620">
                        <a:lnSpc>
                          <a:spcPts val="1639"/>
                        </a:lnSpc>
                      </a:pPr>
                      <a:r>
                        <a:rPr sz="1400" dirty="0">
                          <a:latin typeface="Calibri"/>
                          <a:cs typeface="Calibri"/>
                        </a:rPr>
                        <a:t>Adv</a:t>
                      </a:r>
                      <a:r>
                        <a:rPr sz="1400" spc="-30" dirty="0">
                          <a:latin typeface="Calibri"/>
                          <a:cs typeface="Calibri"/>
                        </a:rPr>
                        <a:t> </a:t>
                      </a:r>
                      <a:r>
                        <a:rPr sz="1400" spc="-10" dirty="0">
                          <a:latin typeface="Calibri"/>
                          <a:cs typeface="Calibri"/>
                        </a:rPr>
                        <a:t>Higher</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2">
                  <a:txBody>
                    <a:bodyPr/>
                    <a:lstStyle/>
                    <a:p>
                      <a:pPr>
                        <a:lnSpc>
                          <a:spcPct val="100000"/>
                        </a:lnSpc>
                      </a:pPr>
                      <a:endParaRPr sz="1300" dirty="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2">
                  <a:txBody>
                    <a:bodyPr/>
                    <a:lstStyle/>
                    <a:p>
                      <a:pPr marL="8255">
                        <a:lnSpc>
                          <a:spcPts val="1639"/>
                        </a:lnSpc>
                      </a:pPr>
                      <a:r>
                        <a:rPr sz="1400" dirty="0">
                          <a:latin typeface="Calibri"/>
                          <a:cs typeface="Calibri"/>
                        </a:rPr>
                        <a:t>In</a:t>
                      </a:r>
                      <a:r>
                        <a:rPr sz="1400" spc="-10" dirty="0">
                          <a:latin typeface="Calibri"/>
                          <a:cs typeface="Calibri"/>
                        </a:rPr>
                        <a:t> Person</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noFill/>
                  </a:tcPr>
                </a:tc>
                <a:tc gridSpan="3">
                  <a:txBody>
                    <a:bodyPr/>
                    <a:lstStyle/>
                    <a:p>
                      <a:pPr marL="8255">
                        <a:lnSpc>
                          <a:spcPts val="1639"/>
                        </a:lnSpc>
                      </a:pPr>
                      <a:r>
                        <a:rPr sz="1400" spc="-10" dirty="0">
                          <a:latin typeface="Calibri"/>
                          <a:cs typeface="Calibri"/>
                        </a:rPr>
                        <a:t>Broughton</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220345">
                <a:tc>
                  <a:txBody>
                    <a:bodyPr/>
                    <a:lstStyle/>
                    <a:p>
                      <a:pPr marL="7620" algn="ctr">
                        <a:lnSpc>
                          <a:spcPts val="1639"/>
                        </a:lnSpc>
                      </a:pPr>
                      <a:r>
                        <a:rPr sz="1400" spc="-10" dirty="0">
                          <a:latin typeface="Calibri"/>
                          <a:cs typeface="Calibri"/>
                        </a:rPr>
                        <a:t>Spanish</a:t>
                      </a:r>
                      <a:endParaRPr sz="1400">
                        <a:latin typeface="Calibri"/>
                        <a:cs typeface="Calibri"/>
                      </a:endParaRPr>
                    </a:p>
                  </a:txBody>
                  <a:tcPr marL="0" marR="0" marT="0" marB="0">
                    <a:lnL w="12700">
                      <a:solidFill>
                        <a:srgbClr val="FFFFFF"/>
                      </a:solidFill>
                      <a:prstDash val="solid"/>
                    </a:lnL>
                    <a:lnT w="12700" cap="flat" cmpd="sng" algn="ctr">
                      <a:solidFill>
                        <a:srgbClr val="FFFFFF"/>
                      </a:solidFill>
                      <a:prstDash val="solid"/>
                      <a:round/>
                      <a:headEnd type="none" w="med" len="med"/>
                      <a:tailEnd type="none" w="med" len="med"/>
                    </a:lnT>
                    <a:lnB w="12700">
                      <a:solidFill>
                        <a:srgbClr val="FFFFFF"/>
                      </a:solidFill>
                      <a:prstDash val="solid"/>
                    </a:lnB>
                    <a:noFill/>
                  </a:tcPr>
                </a:tc>
                <a:tc gridSpan="6">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7620">
                        <a:lnSpc>
                          <a:spcPts val="1639"/>
                        </a:lnSpc>
                      </a:pPr>
                      <a:r>
                        <a:rPr sz="1400" dirty="0">
                          <a:latin typeface="Calibri"/>
                          <a:cs typeface="Calibri"/>
                        </a:rPr>
                        <a:t>Adv</a:t>
                      </a:r>
                      <a:r>
                        <a:rPr sz="1400" spc="-25" dirty="0">
                          <a:latin typeface="Calibri"/>
                          <a:cs typeface="Calibri"/>
                        </a:rPr>
                        <a:t> </a:t>
                      </a:r>
                      <a:r>
                        <a:rPr sz="1400" spc="-10" dirty="0">
                          <a:latin typeface="Calibri"/>
                          <a:cs typeface="Calibri"/>
                        </a:rPr>
                        <a:t>Higher</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2">
                  <a:txBody>
                    <a:bodyPr/>
                    <a:lstStyle/>
                    <a:p>
                      <a:pPr>
                        <a:lnSpc>
                          <a:spcPct val="100000"/>
                        </a:lnSpc>
                      </a:pPr>
                      <a:endParaRPr sz="1300" dirty="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2">
                  <a:txBody>
                    <a:bodyPr/>
                    <a:lstStyle/>
                    <a:p>
                      <a:pPr marL="8255">
                        <a:lnSpc>
                          <a:spcPts val="1639"/>
                        </a:lnSpc>
                      </a:pPr>
                      <a:r>
                        <a:rPr sz="1400" dirty="0">
                          <a:latin typeface="Calibri"/>
                          <a:cs typeface="Calibri"/>
                        </a:rPr>
                        <a:t>In</a:t>
                      </a:r>
                      <a:r>
                        <a:rPr sz="1400" spc="-15" dirty="0">
                          <a:latin typeface="Calibri"/>
                          <a:cs typeface="Calibri"/>
                        </a:rPr>
                        <a:t> </a:t>
                      </a:r>
                      <a:r>
                        <a:rPr sz="1400" spc="-10" dirty="0">
                          <a:latin typeface="Calibri"/>
                          <a:cs typeface="Calibri"/>
                        </a:rPr>
                        <a:t>person</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noFill/>
                  </a:tcPr>
                </a:tc>
                <a:tc gridSpan="5">
                  <a:txBody>
                    <a:bodyPr/>
                    <a:lstStyle/>
                    <a:p>
                      <a:pPr marL="8255" marR="3175">
                        <a:lnSpc>
                          <a:spcPts val="1639"/>
                        </a:lnSpc>
                      </a:pPr>
                      <a:r>
                        <a:rPr sz="1400" spc="-10" dirty="0">
                          <a:latin typeface="Calibri"/>
                          <a:cs typeface="Calibri"/>
                        </a:rPr>
                        <a:t>Queensferry</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hMerge="1">
                  <a:txBody>
                    <a:bodyPr/>
                    <a:lstStyle/>
                    <a:p>
                      <a:endParaRPr/>
                    </a:p>
                  </a:txBody>
                  <a:tcPr marL="0" marR="0" marT="0" marB="0"/>
                </a:tc>
                <a:extLst>
                  <a:ext uri="{0D108BD9-81ED-4DB2-BD59-A6C34878D82A}">
                    <a16:rowId xmlns:a16="http://schemas.microsoft.com/office/drawing/2014/main" val="10017"/>
                  </a:ext>
                </a:extLst>
              </a:tr>
              <a:tr h="220345">
                <a:tc gridSpan="5">
                  <a:txBody>
                    <a:bodyPr/>
                    <a:lstStyle/>
                    <a:p>
                      <a:pPr marL="7620" marR="2540">
                        <a:lnSpc>
                          <a:spcPts val="1639"/>
                        </a:lnSpc>
                      </a:pPr>
                      <a:r>
                        <a:rPr sz="1400" spc="-10" dirty="0">
                          <a:latin typeface="Calibri"/>
                          <a:cs typeface="Calibri"/>
                        </a:rPr>
                        <a:t>Creative</a:t>
                      </a:r>
                      <a:r>
                        <a:rPr sz="1400" spc="-15" dirty="0">
                          <a:latin typeface="Calibri"/>
                          <a:cs typeface="Calibri"/>
                        </a:rPr>
                        <a:t> </a:t>
                      </a:r>
                      <a:r>
                        <a:rPr sz="1400" dirty="0">
                          <a:latin typeface="Calibri"/>
                          <a:cs typeface="Calibri"/>
                        </a:rPr>
                        <a:t>&amp;</a:t>
                      </a:r>
                      <a:r>
                        <a:rPr sz="1400" spc="-40" dirty="0">
                          <a:latin typeface="Calibri"/>
                          <a:cs typeface="Calibri"/>
                        </a:rPr>
                        <a:t> </a:t>
                      </a:r>
                      <a:r>
                        <a:rPr sz="1400" dirty="0">
                          <a:latin typeface="Calibri"/>
                          <a:cs typeface="Calibri"/>
                        </a:rPr>
                        <a:t>Digital</a:t>
                      </a:r>
                      <a:r>
                        <a:rPr sz="1400" spc="-20" dirty="0">
                          <a:latin typeface="Calibri"/>
                          <a:cs typeface="Calibri"/>
                        </a:rPr>
                        <a:t> </a:t>
                      </a:r>
                      <a:r>
                        <a:rPr sz="1400" spc="-10" dirty="0">
                          <a:latin typeface="Calibri"/>
                          <a:cs typeface="Calibri"/>
                        </a:rPr>
                        <a:t>Media</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3">
                  <a:txBody>
                    <a:bodyPr/>
                    <a:lstStyle/>
                    <a:p>
                      <a:pPr marL="7620">
                        <a:lnSpc>
                          <a:spcPts val="1639"/>
                        </a:lnSpc>
                      </a:pPr>
                      <a:r>
                        <a:rPr sz="1400" spc="-10" dirty="0">
                          <a:latin typeface="Calibri"/>
                          <a:cs typeface="Calibri"/>
                        </a:rPr>
                        <a:t>Foundation Apprenticeship</a:t>
                      </a:r>
                      <a:endParaRPr sz="1400" dirty="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gridSpan="2">
                  <a:txBody>
                    <a:bodyPr/>
                    <a:lstStyle/>
                    <a:p>
                      <a:pPr marL="8255">
                        <a:lnSpc>
                          <a:spcPts val="1639"/>
                        </a:lnSpc>
                      </a:pPr>
                      <a:r>
                        <a:rPr sz="1400" dirty="0">
                          <a:latin typeface="Calibri"/>
                          <a:cs typeface="Calibri"/>
                        </a:rPr>
                        <a:t>In</a:t>
                      </a:r>
                      <a:r>
                        <a:rPr sz="1400" spc="-10" dirty="0">
                          <a:latin typeface="Calibri"/>
                          <a:cs typeface="Calibri"/>
                        </a:rPr>
                        <a:t> Person</a:t>
                      </a:r>
                      <a:endParaRPr sz="1400" dirty="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gridSpan="5">
                  <a:txBody>
                    <a:bodyPr/>
                    <a:lstStyle/>
                    <a:p>
                      <a:pPr marL="8255">
                        <a:lnSpc>
                          <a:spcPts val="1639"/>
                        </a:lnSpc>
                      </a:pPr>
                      <a:r>
                        <a:rPr sz="1400" spc="-10" dirty="0">
                          <a:latin typeface="Calibri"/>
                          <a:cs typeface="Calibri"/>
                        </a:rPr>
                        <a:t>Craigroyston</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7EAEC"/>
                    </a:solidFill>
                  </a:tcPr>
                </a:tc>
                <a:tc hMerge="1">
                  <a:txBody>
                    <a:bodyPr/>
                    <a:lstStyle/>
                    <a:p>
                      <a:endParaRPr/>
                    </a:p>
                  </a:txBody>
                  <a:tcPr marL="0" marR="0" marT="0" marB="0"/>
                </a:tc>
                <a:extLst>
                  <a:ext uri="{0D108BD9-81ED-4DB2-BD59-A6C34878D82A}">
                    <a16:rowId xmlns:a16="http://schemas.microsoft.com/office/drawing/2014/main" val="10018"/>
                  </a:ext>
                </a:extLst>
              </a:tr>
              <a:tr h="220345">
                <a:tc gridSpan="2">
                  <a:txBody>
                    <a:bodyPr/>
                    <a:lstStyle/>
                    <a:p>
                      <a:pPr marL="7620">
                        <a:lnSpc>
                          <a:spcPts val="1639"/>
                        </a:lnSpc>
                      </a:pPr>
                      <a:r>
                        <a:rPr sz="1400" spc="-10" dirty="0">
                          <a:latin typeface="Calibri"/>
                          <a:cs typeface="Calibri"/>
                        </a:rPr>
                        <a:t>Economics</a:t>
                      </a:r>
                      <a:endParaRPr sz="1400">
                        <a:latin typeface="Calibri"/>
                        <a:cs typeface="Calibri"/>
                      </a:endParaRPr>
                    </a:p>
                  </a:txBody>
                  <a:tcPr marL="0" marR="0" marT="0" marB="0">
                    <a:lnL w="12700">
                      <a:solidFill>
                        <a:srgbClr val="FFFFFF"/>
                      </a:solidFill>
                      <a:prstDash val="soli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gridSpan="5">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7620" algn="ctr">
                        <a:lnSpc>
                          <a:spcPts val="1639"/>
                        </a:lnSpc>
                      </a:pPr>
                      <a:r>
                        <a:rPr sz="1400" spc="-10" dirty="0">
                          <a:latin typeface="Calibri"/>
                          <a:cs typeface="Calibri"/>
                        </a:rPr>
                        <a:t>Higher</a:t>
                      </a:r>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gridSpan="3">
                  <a:txBody>
                    <a:bodyPr/>
                    <a:lstStyle/>
                    <a:p>
                      <a:pPr>
                        <a:lnSpc>
                          <a:spcPct val="100000"/>
                        </a:lnSpc>
                      </a:pPr>
                      <a:endParaRPr sz="130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gridSpan="2">
                  <a:txBody>
                    <a:bodyPr/>
                    <a:lstStyle/>
                    <a:p>
                      <a:pPr marL="8255">
                        <a:lnSpc>
                          <a:spcPts val="1639"/>
                        </a:lnSpc>
                      </a:pPr>
                      <a:r>
                        <a:rPr sz="1400" dirty="0">
                          <a:latin typeface="Calibri"/>
                          <a:cs typeface="Calibri"/>
                        </a:rPr>
                        <a:t>In</a:t>
                      </a:r>
                      <a:r>
                        <a:rPr sz="1400" spc="-10" dirty="0">
                          <a:latin typeface="Calibri"/>
                          <a:cs typeface="Calibri"/>
                        </a:rPr>
                        <a:t> Person</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dirty="0">
                        <a:latin typeface="Times New Roman"/>
                        <a:cs typeface="Times New Roman"/>
                      </a:endParaRPr>
                    </a:p>
                  </a:txBody>
                  <a:tcPr marL="0" marR="0" marT="0" marB="0">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noFill/>
                  </a:tcPr>
                </a:tc>
                <a:tc gridSpan="4">
                  <a:txBody>
                    <a:bodyPr/>
                    <a:lstStyle/>
                    <a:p>
                      <a:pPr marL="8255">
                        <a:lnSpc>
                          <a:spcPts val="1639"/>
                        </a:lnSpc>
                      </a:pPr>
                      <a:r>
                        <a:rPr sz="1400" spc="-10" dirty="0">
                          <a:latin typeface="Calibri"/>
                          <a:cs typeface="Calibri"/>
                        </a:rPr>
                        <a:t>Craigmount</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4"/>
                  </a:ext>
                </a:extLst>
              </a:tr>
              <a:tr h="220345">
                <a:tc gridSpan="2">
                  <a:txBody>
                    <a:bodyPr/>
                    <a:lstStyle/>
                    <a:p>
                      <a:pPr marL="7620">
                        <a:lnSpc>
                          <a:spcPts val="1639"/>
                        </a:lnSpc>
                      </a:pPr>
                      <a:r>
                        <a:rPr sz="1400" spc="-10" dirty="0">
                          <a:latin typeface="Calibri"/>
                          <a:cs typeface="Calibri"/>
                        </a:rPr>
                        <a:t>Philosophy</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5">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7620" algn="ctr">
                        <a:lnSpc>
                          <a:spcPts val="1639"/>
                        </a:lnSpc>
                      </a:pPr>
                      <a:r>
                        <a:rPr sz="1400" spc="-10" dirty="0">
                          <a:latin typeface="Calibri"/>
                          <a:cs typeface="Calibri"/>
                        </a:rPr>
                        <a:t>Higher</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3">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a:txBody>
                    <a:bodyPr/>
                    <a:lstStyle/>
                    <a:p>
                      <a:pPr marL="8255" algn="ctr">
                        <a:lnSpc>
                          <a:spcPts val="1639"/>
                        </a:lnSpc>
                      </a:pPr>
                      <a:r>
                        <a:rPr sz="1400" spc="-10" dirty="0">
                          <a:latin typeface="Calibri"/>
                          <a:cs typeface="Calibri"/>
                        </a:rPr>
                        <a:t>Hybrid</a:t>
                      </a:r>
                      <a:endParaRPr sz="1400" dirty="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2">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marL="8255" algn="ctr">
                        <a:lnSpc>
                          <a:spcPts val="1639"/>
                        </a:lnSpc>
                      </a:pPr>
                      <a:r>
                        <a:rPr sz="1400" spc="-20" dirty="0">
                          <a:latin typeface="Calibri"/>
                          <a:cs typeface="Calibri"/>
                        </a:rPr>
                        <a:t>Trinity</a:t>
                      </a:r>
                      <a:endParaRPr sz="1400" dirty="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6">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5"/>
                  </a:ext>
                </a:extLst>
              </a:tr>
              <a:tr h="220345">
                <a:tc>
                  <a:txBody>
                    <a:bodyPr/>
                    <a:lstStyle/>
                    <a:p>
                      <a:pPr marR="40005" algn="ctr">
                        <a:lnSpc>
                          <a:spcPts val="1639"/>
                        </a:lnSpc>
                      </a:pPr>
                      <a:r>
                        <a:rPr sz="1400" spc="-10" dirty="0">
                          <a:latin typeface="Calibri"/>
                          <a:cs typeface="Calibri"/>
                        </a:rPr>
                        <a:t>Politics</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6">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7620" algn="ctr">
                        <a:lnSpc>
                          <a:spcPts val="1639"/>
                        </a:lnSpc>
                      </a:pPr>
                      <a:r>
                        <a:rPr sz="1400" spc="-10" dirty="0">
                          <a:latin typeface="Calibri"/>
                          <a:cs typeface="Calibri"/>
                        </a:rPr>
                        <a:t>Higher</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3">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gridSpan="2">
                  <a:txBody>
                    <a:bodyPr/>
                    <a:lstStyle/>
                    <a:p>
                      <a:pPr marL="8255">
                        <a:lnSpc>
                          <a:spcPts val="1639"/>
                        </a:lnSpc>
                      </a:pPr>
                      <a:r>
                        <a:rPr sz="1400" dirty="0">
                          <a:latin typeface="Calibri"/>
                          <a:cs typeface="Calibri"/>
                        </a:rPr>
                        <a:t>In</a:t>
                      </a:r>
                      <a:r>
                        <a:rPr sz="1400" spc="-10" dirty="0">
                          <a:latin typeface="Calibri"/>
                          <a:cs typeface="Calibri"/>
                        </a:rPr>
                        <a:t> Person</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a:txBody>
                    <a:bodyPr/>
                    <a:lstStyle/>
                    <a:p>
                      <a:pPr marL="8255" algn="ctr">
                        <a:lnSpc>
                          <a:spcPts val="1639"/>
                        </a:lnSpc>
                      </a:pPr>
                      <a:r>
                        <a:rPr sz="1400" spc="-20" dirty="0">
                          <a:latin typeface="Calibri"/>
                          <a:cs typeface="Calibri"/>
                        </a:rPr>
                        <a:t>Trinity</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6">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6"/>
                  </a:ext>
                </a:extLst>
              </a:tr>
              <a:tr h="220345">
                <a:tc gridSpan="5">
                  <a:txBody>
                    <a:bodyPr/>
                    <a:lstStyle/>
                    <a:p>
                      <a:pPr marL="7620">
                        <a:lnSpc>
                          <a:spcPts val="1639"/>
                        </a:lnSpc>
                      </a:pPr>
                      <a:r>
                        <a:rPr sz="1400" dirty="0">
                          <a:latin typeface="Calibri"/>
                          <a:cs typeface="Calibri"/>
                        </a:rPr>
                        <a:t>Computing</a:t>
                      </a:r>
                      <a:r>
                        <a:rPr sz="1400" spc="-70" dirty="0">
                          <a:latin typeface="Calibri"/>
                          <a:cs typeface="Calibri"/>
                        </a:rPr>
                        <a:t> </a:t>
                      </a:r>
                      <a:r>
                        <a:rPr sz="1400" spc="-10" dirty="0">
                          <a:latin typeface="Calibri"/>
                          <a:cs typeface="Calibri"/>
                        </a:rPr>
                        <a:t>Technologies</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marL="7620" marR="2540" algn="ctr">
                        <a:lnSpc>
                          <a:spcPts val="1639"/>
                        </a:lnSpc>
                      </a:pPr>
                      <a:r>
                        <a:rPr sz="1400" dirty="0">
                          <a:latin typeface="Calibri"/>
                          <a:cs typeface="Calibri"/>
                        </a:rPr>
                        <a:t>level</a:t>
                      </a:r>
                      <a:r>
                        <a:rPr sz="1400" spc="-60" dirty="0">
                          <a:latin typeface="Calibri"/>
                          <a:cs typeface="Calibri"/>
                        </a:rPr>
                        <a:t> </a:t>
                      </a:r>
                      <a:r>
                        <a:rPr sz="1400" spc="-50" dirty="0">
                          <a:latin typeface="Calibri"/>
                          <a:cs typeface="Calibri"/>
                        </a:rPr>
                        <a:t>6</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3">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gridSpan="2">
                  <a:txBody>
                    <a:bodyPr/>
                    <a:lstStyle/>
                    <a:p>
                      <a:pPr marL="8255">
                        <a:lnSpc>
                          <a:spcPts val="1639"/>
                        </a:lnSpc>
                      </a:pPr>
                      <a:r>
                        <a:rPr sz="1400" dirty="0">
                          <a:latin typeface="Calibri"/>
                          <a:cs typeface="Calibri"/>
                        </a:rPr>
                        <a:t>In</a:t>
                      </a:r>
                      <a:r>
                        <a:rPr sz="1400" spc="-10" dirty="0">
                          <a:latin typeface="Calibri"/>
                          <a:cs typeface="Calibri"/>
                        </a:rPr>
                        <a:t> Person</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gridSpan="2">
                  <a:txBody>
                    <a:bodyPr/>
                    <a:lstStyle/>
                    <a:p>
                      <a:pPr marL="8255">
                        <a:lnSpc>
                          <a:spcPts val="1639"/>
                        </a:lnSpc>
                      </a:pPr>
                      <a:r>
                        <a:rPr sz="1400" spc="-10" dirty="0">
                          <a:latin typeface="Calibri"/>
                          <a:cs typeface="Calibri"/>
                        </a:rPr>
                        <a:t>Forrester</a:t>
                      </a:r>
                      <a:endParaRPr sz="1400" dirty="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5">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7"/>
                  </a:ext>
                </a:extLst>
              </a:tr>
              <a:tr h="220345">
                <a:tc gridSpan="3">
                  <a:txBody>
                    <a:bodyPr/>
                    <a:lstStyle/>
                    <a:p>
                      <a:pPr marL="7620">
                        <a:lnSpc>
                          <a:spcPts val="1639"/>
                        </a:lnSpc>
                      </a:pPr>
                      <a:r>
                        <a:rPr sz="1400" dirty="0">
                          <a:latin typeface="Calibri"/>
                          <a:cs typeface="Calibri"/>
                        </a:rPr>
                        <a:t>Customer</a:t>
                      </a:r>
                      <a:r>
                        <a:rPr sz="1400" spc="-65" dirty="0">
                          <a:latin typeface="Calibri"/>
                          <a:cs typeface="Calibri"/>
                        </a:rPr>
                        <a:t> </a:t>
                      </a:r>
                      <a:r>
                        <a:rPr sz="1400" spc="-10" dirty="0">
                          <a:latin typeface="Calibri"/>
                          <a:cs typeface="Calibri"/>
                        </a:rPr>
                        <a:t>Services</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7620" marR="2540" algn="ctr">
                        <a:lnSpc>
                          <a:spcPts val="1639"/>
                        </a:lnSpc>
                      </a:pPr>
                      <a:r>
                        <a:rPr sz="1400" dirty="0">
                          <a:latin typeface="Calibri"/>
                          <a:cs typeface="Calibri"/>
                        </a:rPr>
                        <a:t>level</a:t>
                      </a:r>
                      <a:r>
                        <a:rPr sz="1400" spc="-60" dirty="0">
                          <a:latin typeface="Calibri"/>
                          <a:cs typeface="Calibri"/>
                        </a:rPr>
                        <a:t> </a:t>
                      </a:r>
                      <a:r>
                        <a:rPr sz="1400" spc="-50" dirty="0">
                          <a:latin typeface="Calibri"/>
                          <a:cs typeface="Calibri"/>
                        </a:rPr>
                        <a:t>6</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gridSpan="3">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gridSpan="2">
                  <a:txBody>
                    <a:bodyPr/>
                    <a:lstStyle/>
                    <a:p>
                      <a:pPr marL="8255">
                        <a:lnSpc>
                          <a:spcPts val="1639"/>
                        </a:lnSpc>
                      </a:pPr>
                      <a:r>
                        <a:rPr sz="1400" dirty="0">
                          <a:latin typeface="Calibri"/>
                          <a:cs typeface="Calibri"/>
                        </a:rPr>
                        <a:t>In</a:t>
                      </a:r>
                      <a:r>
                        <a:rPr sz="1400" spc="-10" dirty="0">
                          <a:latin typeface="Calibri"/>
                          <a:cs typeface="Calibri"/>
                        </a:rPr>
                        <a:t> Person</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gridSpan="2">
                  <a:txBody>
                    <a:bodyPr/>
                    <a:lstStyle/>
                    <a:p>
                      <a:pPr marL="8255">
                        <a:lnSpc>
                          <a:spcPts val="1639"/>
                        </a:lnSpc>
                      </a:pPr>
                      <a:r>
                        <a:rPr sz="1400" spc="-10" dirty="0">
                          <a:latin typeface="Calibri"/>
                          <a:cs typeface="Calibri"/>
                        </a:rPr>
                        <a:t>Forrester</a:t>
                      </a:r>
                      <a:endParaRPr sz="1400">
                        <a:latin typeface="Calibri"/>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noFill/>
                  </a:tcPr>
                </a:tc>
                <a:tc hMerge="1">
                  <a:txBody>
                    <a:bodyPr/>
                    <a:lstStyle/>
                    <a:p>
                      <a:endParaRPr/>
                    </a:p>
                  </a:txBody>
                  <a:tcPr marL="0" marR="0" marT="0" marB="0"/>
                </a:tc>
                <a:tc gridSpan="5">
                  <a:txBody>
                    <a:bodyPr/>
                    <a:lstStyle/>
                    <a:p>
                      <a:pPr>
                        <a:lnSpc>
                          <a:spcPct val="100000"/>
                        </a:lnSpc>
                      </a:pPr>
                      <a:endParaRPr sz="1300" dirty="0">
                        <a:latin typeface="Times New Roman"/>
                        <a:cs typeface="Times New Roman"/>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no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8"/>
                  </a:ext>
                </a:extLst>
              </a:tr>
            </a:tbl>
          </a:graphicData>
        </a:graphic>
      </p:graphicFrame>
      <p:pic>
        <p:nvPicPr>
          <p:cNvPr id="8" name="Picture 7">
            <a:extLst>
              <a:ext uri="{FF2B5EF4-FFF2-40B4-BE49-F238E27FC236}">
                <a16:creationId xmlns:a16="http://schemas.microsoft.com/office/drawing/2014/main" id="{084FD59B-01D9-BDC4-C7E7-6F42CC0DACCA}"/>
              </a:ext>
            </a:extLst>
          </p:cNvPr>
          <p:cNvPicPr>
            <a:picLocks noChangeAspect="1"/>
          </p:cNvPicPr>
          <p:nvPr/>
        </p:nvPicPr>
        <p:blipFill>
          <a:blip r:embed="rId4"/>
          <a:stretch>
            <a:fillRect/>
          </a:stretch>
        </p:blipFill>
        <p:spPr>
          <a:xfrm>
            <a:off x="4782394" y="284049"/>
            <a:ext cx="5956300" cy="30607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63879" y="2762250"/>
            <a:ext cx="10865485"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Calibri"/>
                <a:cs typeface="Calibri"/>
              </a:rPr>
              <a:t>Senior</a:t>
            </a:r>
            <a:r>
              <a:rPr sz="6000" b="1" spc="-165" dirty="0">
                <a:solidFill>
                  <a:srgbClr val="FFFFFF"/>
                </a:solidFill>
                <a:latin typeface="Calibri"/>
                <a:cs typeface="Calibri"/>
              </a:rPr>
              <a:t> </a:t>
            </a:r>
            <a:r>
              <a:rPr sz="6000" b="1" dirty="0">
                <a:solidFill>
                  <a:srgbClr val="FFFFFF"/>
                </a:solidFill>
                <a:latin typeface="Calibri"/>
                <a:cs typeface="Calibri"/>
              </a:rPr>
              <a:t>Phase</a:t>
            </a:r>
            <a:r>
              <a:rPr sz="6000" b="1" spc="-180" dirty="0">
                <a:solidFill>
                  <a:srgbClr val="FFFFFF"/>
                </a:solidFill>
                <a:latin typeface="Calibri"/>
                <a:cs typeface="Calibri"/>
              </a:rPr>
              <a:t> </a:t>
            </a:r>
            <a:r>
              <a:rPr sz="6000" b="1" dirty="0">
                <a:solidFill>
                  <a:srgbClr val="FFFFFF"/>
                </a:solidFill>
                <a:latin typeface="Calibri"/>
                <a:cs typeface="Calibri"/>
              </a:rPr>
              <a:t>Curriculum</a:t>
            </a:r>
            <a:r>
              <a:rPr sz="6000" b="1" spc="-150" dirty="0">
                <a:solidFill>
                  <a:srgbClr val="FFFFFF"/>
                </a:solidFill>
                <a:latin typeface="Calibri"/>
                <a:cs typeface="Calibri"/>
              </a:rPr>
              <a:t> </a:t>
            </a:r>
            <a:r>
              <a:rPr sz="6000" b="1" spc="-10" dirty="0">
                <a:solidFill>
                  <a:srgbClr val="FFFFFF"/>
                </a:solidFill>
                <a:latin typeface="Calibri"/>
                <a:cs typeface="Calibri"/>
              </a:rPr>
              <a:t>Structure</a:t>
            </a:r>
            <a:endParaRPr sz="600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A black and white background  Description automatically generated"/>
          <p:cNvPicPr/>
          <p:nvPr/>
        </p:nvPicPr>
        <p:blipFill>
          <a:blip r:embed="rId2" cstate="print"/>
          <a:stretch>
            <a:fillRect/>
          </a:stretch>
        </p:blipFill>
        <p:spPr>
          <a:xfrm>
            <a:off x="5857875" y="-50"/>
            <a:ext cx="6334124" cy="6689598"/>
          </a:xfrm>
          <a:prstGeom prst="rect">
            <a:avLst/>
          </a:prstGeom>
        </p:spPr>
      </p:pic>
      <p:pic>
        <p:nvPicPr>
          <p:cNvPr id="3" name="object 3" descr="A white circle with black text and a black and white logo  Description automatically generated"/>
          <p:cNvPicPr/>
          <p:nvPr/>
        </p:nvPicPr>
        <p:blipFill>
          <a:blip r:embed="rId3" cstate="print"/>
          <a:stretch>
            <a:fillRect/>
          </a:stretch>
        </p:blipFill>
        <p:spPr>
          <a:xfrm>
            <a:off x="326212" y="168529"/>
            <a:ext cx="1335786" cy="1335786"/>
          </a:xfrm>
          <a:prstGeom prst="rect">
            <a:avLst/>
          </a:prstGeom>
        </p:spPr>
      </p:pic>
      <p:sp>
        <p:nvSpPr>
          <p:cNvPr id="4" name="object 4" descr="$PPTXTitle"/>
          <p:cNvSpPr txBox="1">
            <a:spLocks noGrp="1"/>
          </p:cNvSpPr>
          <p:nvPr>
            <p:ph type="title"/>
          </p:nvPr>
        </p:nvSpPr>
        <p:spPr>
          <a:prstGeom prst="rect">
            <a:avLst/>
          </a:prstGeom>
        </p:spPr>
        <p:txBody>
          <a:bodyPr vert="horz" wrap="square" lIns="0" tIns="527176" rIns="0" bIns="0" rtlCol="0">
            <a:spAutoFit/>
          </a:bodyPr>
          <a:lstStyle/>
          <a:p>
            <a:pPr marL="612775">
              <a:lnSpc>
                <a:spcPct val="100000"/>
              </a:lnSpc>
              <a:spcBef>
                <a:spcPts val="95"/>
              </a:spcBef>
            </a:pPr>
            <a:r>
              <a:rPr sz="4000" dirty="0"/>
              <a:t>Senior</a:t>
            </a:r>
            <a:r>
              <a:rPr sz="4000" spc="-95" dirty="0"/>
              <a:t> </a:t>
            </a:r>
            <a:r>
              <a:rPr sz="4000" dirty="0"/>
              <a:t>Phase</a:t>
            </a:r>
            <a:r>
              <a:rPr sz="4000" spc="-95" dirty="0"/>
              <a:t> </a:t>
            </a:r>
            <a:r>
              <a:rPr sz="4000" dirty="0"/>
              <a:t>Curriculum</a:t>
            </a:r>
            <a:r>
              <a:rPr sz="4000" spc="-100" dirty="0"/>
              <a:t> </a:t>
            </a:r>
            <a:r>
              <a:rPr sz="4000" spc="-10" dirty="0"/>
              <a:t>Structure</a:t>
            </a:r>
            <a:endParaRPr sz="4000"/>
          </a:p>
        </p:txBody>
      </p:sp>
      <p:graphicFrame>
        <p:nvGraphicFramePr>
          <p:cNvPr id="5" name="object 5"/>
          <p:cNvGraphicFramePr>
            <a:graphicFrameLocks noGrp="1"/>
          </p:cNvGraphicFramePr>
          <p:nvPr/>
        </p:nvGraphicFramePr>
        <p:xfrm>
          <a:off x="434896" y="1850058"/>
          <a:ext cx="2442210" cy="4490720"/>
        </p:xfrm>
        <a:graphic>
          <a:graphicData uri="http://schemas.openxmlformats.org/drawingml/2006/table">
            <a:tbl>
              <a:tblPr firstRow="1" bandRow="1">
                <a:tableStyleId>{2D5ABB26-0587-4C30-8999-92F81FD0307C}</a:tableStyleId>
              </a:tblPr>
              <a:tblGrid>
                <a:gridCol w="2442210">
                  <a:extLst>
                    <a:ext uri="{9D8B030D-6E8A-4147-A177-3AD203B41FA5}">
                      <a16:colId xmlns:a16="http://schemas.microsoft.com/office/drawing/2014/main" val="20000"/>
                    </a:ext>
                  </a:extLst>
                </a:gridCol>
              </a:tblGrid>
              <a:tr h="345440">
                <a:tc>
                  <a:txBody>
                    <a:bodyPr/>
                    <a:lstStyle/>
                    <a:p>
                      <a:pPr marL="17780" algn="ctr">
                        <a:lnSpc>
                          <a:spcPct val="100000"/>
                        </a:lnSpc>
                        <a:spcBef>
                          <a:spcPts val="700"/>
                        </a:spcBef>
                      </a:pPr>
                      <a:r>
                        <a:rPr sz="1550" b="1" spc="-25" dirty="0">
                          <a:latin typeface="Calibri"/>
                          <a:cs typeface="Calibri"/>
                        </a:rPr>
                        <a:t>S3</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45440">
                <a:tc>
                  <a:txBody>
                    <a:bodyPr/>
                    <a:lstStyle/>
                    <a:p>
                      <a:pPr marL="5080" algn="ctr">
                        <a:lnSpc>
                          <a:spcPct val="100000"/>
                        </a:lnSpc>
                        <a:spcBef>
                          <a:spcPts val="490"/>
                        </a:spcBef>
                      </a:pPr>
                      <a:r>
                        <a:rPr sz="1550" spc="-35" dirty="0">
                          <a:latin typeface="Calibri"/>
                          <a:cs typeface="Calibri"/>
                        </a:rPr>
                        <a:t>English</a:t>
                      </a:r>
                      <a:r>
                        <a:rPr sz="1550" spc="-55" dirty="0">
                          <a:latin typeface="Calibri"/>
                          <a:cs typeface="Calibri"/>
                        </a:rPr>
                        <a:t> </a:t>
                      </a:r>
                      <a:r>
                        <a:rPr sz="1550" spc="-25" dirty="0">
                          <a:latin typeface="Calibri"/>
                          <a:cs typeface="Calibri"/>
                        </a:rPr>
                        <a:t>(4)</a:t>
                      </a:r>
                      <a:endParaRPr sz="1550">
                        <a:latin typeface="Calibri"/>
                        <a:cs typeface="Calibri"/>
                      </a:endParaRPr>
                    </a:p>
                  </a:txBody>
                  <a:tcPr marL="0" marR="0" marT="6223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1"/>
                  </a:ext>
                </a:extLst>
              </a:tr>
              <a:tr h="345440">
                <a:tc>
                  <a:txBody>
                    <a:bodyPr/>
                    <a:lstStyle/>
                    <a:p>
                      <a:pPr marL="5715" algn="ctr">
                        <a:lnSpc>
                          <a:spcPct val="100000"/>
                        </a:lnSpc>
                        <a:spcBef>
                          <a:spcPts val="484"/>
                        </a:spcBef>
                      </a:pPr>
                      <a:r>
                        <a:rPr sz="1550" spc="-80" dirty="0">
                          <a:latin typeface="Calibri"/>
                          <a:cs typeface="Calibri"/>
                        </a:rPr>
                        <a:t>Maths</a:t>
                      </a:r>
                      <a:r>
                        <a:rPr sz="1550" spc="-50" dirty="0">
                          <a:latin typeface="Calibri"/>
                          <a:cs typeface="Calibri"/>
                        </a:rPr>
                        <a:t> </a:t>
                      </a:r>
                      <a:r>
                        <a:rPr sz="1550" spc="-25" dirty="0">
                          <a:latin typeface="Calibri"/>
                          <a:cs typeface="Calibri"/>
                        </a:rPr>
                        <a:t>(4)</a:t>
                      </a:r>
                      <a:endParaRPr sz="1550">
                        <a:latin typeface="Calibri"/>
                        <a:cs typeface="Calibri"/>
                      </a:endParaRPr>
                    </a:p>
                  </a:txBody>
                  <a:tcPr marL="0" marR="0" marT="61594"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2"/>
                  </a:ext>
                </a:extLst>
              </a:tr>
              <a:tr h="345440">
                <a:tc>
                  <a:txBody>
                    <a:bodyPr/>
                    <a:lstStyle/>
                    <a:p>
                      <a:pPr algn="ctr">
                        <a:lnSpc>
                          <a:spcPct val="100000"/>
                        </a:lnSpc>
                        <a:spcBef>
                          <a:spcPts val="385"/>
                        </a:spcBef>
                      </a:pPr>
                      <a:r>
                        <a:rPr sz="1550" spc="-40" dirty="0">
                          <a:latin typeface="Calibri"/>
                          <a:cs typeface="Calibri"/>
                        </a:rPr>
                        <a:t>Science</a:t>
                      </a:r>
                      <a:r>
                        <a:rPr sz="1550" spc="-4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3"/>
                  </a:ext>
                </a:extLst>
              </a:tr>
              <a:tr h="345440">
                <a:tc>
                  <a:txBody>
                    <a:bodyPr/>
                    <a:lstStyle/>
                    <a:p>
                      <a:pPr marL="3810" algn="ctr">
                        <a:lnSpc>
                          <a:spcPct val="100000"/>
                        </a:lnSpc>
                        <a:spcBef>
                          <a:spcPts val="385"/>
                        </a:spcBef>
                      </a:pPr>
                      <a:r>
                        <a:rPr sz="1550" spc="-75" dirty="0">
                          <a:latin typeface="Calibri"/>
                          <a:cs typeface="Calibri"/>
                        </a:rPr>
                        <a:t>Modern</a:t>
                      </a:r>
                      <a:r>
                        <a:rPr sz="1550" spc="-20" dirty="0">
                          <a:latin typeface="Calibri"/>
                          <a:cs typeface="Calibri"/>
                        </a:rPr>
                        <a:t> </a:t>
                      </a:r>
                      <a:r>
                        <a:rPr sz="1550" spc="-60" dirty="0">
                          <a:latin typeface="Calibri"/>
                          <a:cs typeface="Calibri"/>
                        </a:rPr>
                        <a:t>Languages</a:t>
                      </a:r>
                      <a:r>
                        <a:rPr sz="1550" spc="-1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4"/>
                  </a:ext>
                </a:extLst>
              </a:tr>
              <a:tr h="345440">
                <a:tc>
                  <a:txBody>
                    <a:bodyPr/>
                    <a:lstStyle/>
                    <a:p>
                      <a:pPr marL="4445" algn="ctr">
                        <a:lnSpc>
                          <a:spcPct val="100000"/>
                        </a:lnSpc>
                        <a:spcBef>
                          <a:spcPts val="384"/>
                        </a:spcBef>
                      </a:pPr>
                      <a:r>
                        <a:rPr sz="1550" spc="-35" dirty="0">
                          <a:latin typeface="Calibri"/>
                          <a:cs typeface="Calibri"/>
                        </a:rPr>
                        <a:t>Expressive</a:t>
                      </a:r>
                      <a:r>
                        <a:rPr sz="1550" spc="-10" dirty="0">
                          <a:latin typeface="Calibri"/>
                          <a:cs typeface="Calibri"/>
                        </a:rPr>
                        <a:t> </a:t>
                      </a:r>
                      <a:r>
                        <a:rPr sz="1550" spc="-55" dirty="0">
                          <a:latin typeface="Calibri"/>
                          <a:cs typeface="Calibri"/>
                        </a:rPr>
                        <a:t>Arts</a:t>
                      </a:r>
                      <a:r>
                        <a:rPr sz="1550" spc="-40" dirty="0">
                          <a:latin typeface="Calibri"/>
                          <a:cs typeface="Calibri"/>
                        </a:rPr>
                        <a:t> </a:t>
                      </a:r>
                      <a:r>
                        <a:rPr sz="1550" spc="-25" dirty="0">
                          <a:latin typeface="Calibri"/>
                          <a:cs typeface="Calibri"/>
                        </a:rPr>
                        <a:t>(3)</a:t>
                      </a:r>
                      <a:endParaRPr sz="1550">
                        <a:latin typeface="Calibri"/>
                        <a:cs typeface="Calibri"/>
                      </a:endParaRPr>
                    </a:p>
                  </a:txBody>
                  <a:tcPr marL="0" marR="0" marT="48894"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5"/>
                  </a:ext>
                </a:extLst>
              </a:tr>
              <a:tr h="345440">
                <a:tc>
                  <a:txBody>
                    <a:bodyPr/>
                    <a:lstStyle/>
                    <a:p>
                      <a:pPr algn="ctr">
                        <a:lnSpc>
                          <a:spcPct val="100000"/>
                        </a:lnSpc>
                        <a:spcBef>
                          <a:spcPts val="385"/>
                        </a:spcBef>
                      </a:pPr>
                      <a:r>
                        <a:rPr sz="1550" spc="-35" dirty="0">
                          <a:latin typeface="Calibri"/>
                          <a:cs typeface="Calibri"/>
                        </a:rPr>
                        <a:t>Social</a:t>
                      </a:r>
                      <a:r>
                        <a:rPr sz="1550" spc="-25" dirty="0">
                          <a:latin typeface="Calibri"/>
                          <a:cs typeface="Calibri"/>
                        </a:rPr>
                        <a:t> </a:t>
                      </a:r>
                      <a:r>
                        <a:rPr sz="1550" spc="-35" dirty="0">
                          <a:latin typeface="Calibri"/>
                          <a:cs typeface="Calibri"/>
                        </a:rPr>
                        <a:t>Studies</a:t>
                      </a:r>
                      <a:r>
                        <a:rPr sz="1550" spc="-5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6"/>
                  </a:ext>
                </a:extLst>
              </a:tr>
              <a:tr h="345440">
                <a:tc>
                  <a:txBody>
                    <a:bodyPr/>
                    <a:lstStyle/>
                    <a:p>
                      <a:pPr marL="3175" algn="ctr">
                        <a:lnSpc>
                          <a:spcPct val="100000"/>
                        </a:lnSpc>
                        <a:spcBef>
                          <a:spcPts val="385"/>
                        </a:spcBef>
                      </a:pPr>
                      <a:r>
                        <a:rPr sz="1550" spc="-40" dirty="0">
                          <a:latin typeface="Calibri"/>
                          <a:cs typeface="Calibri"/>
                        </a:rPr>
                        <a:t>Technologies</a:t>
                      </a:r>
                      <a:r>
                        <a:rPr sz="1550" spc="-1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7"/>
                  </a:ext>
                </a:extLst>
              </a:tr>
              <a:tr h="345440">
                <a:tc>
                  <a:txBody>
                    <a:bodyPr/>
                    <a:lstStyle/>
                    <a:p>
                      <a:pPr algn="ctr">
                        <a:lnSpc>
                          <a:spcPct val="100000"/>
                        </a:lnSpc>
                        <a:spcBef>
                          <a:spcPts val="384"/>
                        </a:spcBef>
                      </a:pPr>
                      <a:r>
                        <a:rPr sz="1550" spc="-45" dirty="0">
                          <a:latin typeface="Calibri"/>
                          <a:cs typeface="Calibri"/>
                        </a:rPr>
                        <a:t>Free</a:t>
                      </a:r>
                      <a:r>
                        <a:rPr sz="1550" spc="-25" dirty="0">
                          <a:latin typeface="Calibri"/>
                          <a:cs typeface="Calibri"/>
                        </a:rPr>
                        <a:t> </a:t>
                      </a:r>
                      <a:r>
                        <a:rPr sz="1550" spc="-45" dirty="0">
                          <a:latin typeface="Calibri"/>
                          <a:cs typeface="Calibri"/>
                        </a:rPr>
                        <a:t>Choice</a:t>
                      </a:r>
                      <a:r>
                        <a:rPr sz="1550" spc="-25" dirty="0">
                          <a:latin typeface="Calibri"/>
                          <a:cs typeface="Calibri"/>
                        </a:rPr>
                        <a:t> (3)</a:t>
                      </a:r>
                      <a:endParaRPr sz="1550">
                        <a:latin typeface="Calibri"/>
                        <a:cs typeface="Calibri"/>
                      </a:endParaRPr>
                    </a:p>
                  </a:txBody>
                  <a:tcPr marL="0" marR="0" marT="48894"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8"/>
                  </a:ext>
                </a:extLst>
              </a:tr>
              <a:tr h="345440">
                <a:tc>
                  <a:txBody>
                    <a:bodyPr/>
                    <a:lstStyle/>
                    <a:p>
                      <a:pPr marL="3810" algn="ctr">
                        <a:lnSpc>
                          <a:spcPct val="100000"/>
                        </a:lnSpc>
                        <a:spcBef>
                          <a:spcPts val="700"/>
                        </a:spcBef>
                      </a:pPr>
                      <a:r>
                        <a:rPr sz="1550" spc="-45" dirty="0">
                          <a:latin typeface="Calibri"/>
                          <a:cs typeface="Calibri"/>
                        </a:rPr>
                        <a:t>Academies</a:t>
                      </a:r>
                      <a:r>
                        <a:rPr sz="1550" spc="-35" dirty="0">
                          <a:latin typeface="Calibri"/>
                          <a:cs typeface="Calibri"/>
                        </a:rPr>
                        <a:t> </a:t>
                      </a:r>
                      <a:r>
                        <a:rPr sz="1550" spc="-25" dirty="0">
                          <a:latin typeface="Calibri"/>
                          <a:cs typeface="Calibri"/>
                        </a:rPr>
                        <a:t>(2)</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FE699"/>
                    </a:solidFill>
                  </a:tcPr>
                </a:tc>
                <a:extLst>
                  <a:ext uri="{0D108BD9-81ED-4DB2-BD59-A6C34878D82A}">
                    <a16:rowId xmlns:a16="http://schemas.microsoft.com/office/drawing/2014/main" val="10009"/>
                  </a:ext>
                </a:extLst>
              </a:tr>
              <a:tr h="345440">
                <a:tc>
                  <a:txBody>
                    <a:bodyPr/>
                    <a:lstStyle/>
                    <a:p>
                      <a:pPr marR="36830" algn="ctr">
                        <a:lnSpc>
                          <a:spcPct val="100000"/>
                        </a:lnSpc>
                        <a:spcBef>
                          <a:spcPts val="700"/>
                        </a:spcBef>
                      </a:pPr>
                      <a:r>
                        <a:rPr sz="1550" spc="-35" dirty="0">
                          <a:latin typeface="Calibri"/>
                          <a:cs typeface="Calibri"/>
                        </a:rPr>
                        <a:t>Physical</a:t>
                      </a:r>
                      <a:r>
                        <a:rPr sz="1550" dirty="0">
                          <a:latin typeface="Calibri"/>
                          <a:cs typeface="Calibri"/>
                        </a:rPr>
                        <a:t> </a:t>
                      </a:r>
                      <a:r>
                        <a:rPr sz="1550" spc="-60" dirty="0">
                          <a:latin typeface="Calibri"/>
                          <a:cs typeface="Calibri"/>
                        </a:rPr>
                        <a:t>Education</a:t>
                      </a:r>
                      <a:r>
                        <a:rPr sz="1550" spc="-50" dirty="0">
                          <a:latin typeface="Calibri"/>
                          <a:cs typeface="Calibri"/>
                        </a:rPr>
                        <a:t> </a:t>
                      </a:r>
                      <a:r>
                        <a:rPr sz="1550" spc="-25" dirty="0">
                          <a:latin typeface="Calibri"/>
                          <a:cs typeface="Calibri"/>
                        </a:rPr>
                        <a:t>(2)</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BEBEBE"/>
                    </a:solidFill>
                  </a:tcPr>
                </a:tc>
                <a:extLst>
                  <a:ext uri="{0D108BD9-81ED-4DB2-BD59-A6C34878D82A}">
                    <a16:rowId xmlns:a16="http://schemas.microsoft.com/office/drawing/2014/main" val="10010"/>
                  </a:ext>
                </a:extLst>
              </a:tr>
              <a:tr h="345440">
                <a:tc>
                  <a:txBody>
                    <a:bodyPr/>
                    <a:lstStyle/>
                    <a:p>
                      <a:pPr marL="3810" algn="ctr">
                        <a:lnSpc>
                          <a:spcPct val="100000"/>
                        </a:lnSpc>
                        <a:spcBef>
                          <a:spcPts val="700"/>
                        </a:spcBef>
                      </a:pPr>
                      <a:r>
                        <a:rPr sz="1550" spc="-35" dirty="0">
                          <a:latin typeface="Calibri"/>
                          <a:cs typeface="Calibri"/>
                        </a:rPr>
                        <a:t>Social</a:t>
                      </a:r>
                      <a:r>
                        <a:rPr sz="1550" spc="-5" dirty="0">
                          <a:latin typeface="Calibri"/>
                          <a:cs typeface="Calibri"/>
                        </a:rPr>
                        <a:t> </a:t>
                      </a:r>
                      <a:r>
                        <a:rPr sz="1550" spc="-60" dirty="0">
                          <a:latin typeface="Calibri"/>
                          <a:cs typeface="Calibri"/>
                        </a:rPr>
                        <a:t>Education</a:t>
                      </a:r>
                      <a:r>
                        <a:rPr sz="1550" spc="-45" dirty="0">
                          <a:latin typeface="Calibri"/>
                          <a:cs typeface="Calibri"/>
                        </a:rPr>
                        <a:t> </a:t>
                      </a:r>
                      <a:r>
                        <a:rPr sz="1550" spc="-25" dirty="0">
                          <a:latin typeface="Calibri"/>
                          <a:cs typeface="Calibri"/>
                        </a:rPr>
                        <a:t>(1)</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BEBEBE"/>
                    </a:solidFill>
                  </a:tcPr>
                </a:tc>
                <a:extLst>
                  <a:ext uri="{0D108BD9-81ED-4DB2-BD59-A6C34878D82A}">
                    <a16:rowId xmlns:a16="http://schemas.microsoft.com/office/drawing/2014/main" val="10011"/>
                  </a:ext>
                </a:extLst>
              </a:tr>
              <a:tr h="345440">
                <a:tc>
                  <a:txBody>
                    <a:bodyPr/>
                    <a:lstStyle/>
                    <a:p>
                      <a:pPr marR="1270" algn="ctr">
                        <a:lnSpc>
                          <a:spcPct val="100000"/>
                        </a:lnSpc>
                        <a:spcBef>
                          <a:spcPts val="700"/>
                        </a:spcBef>
                      </a:pPr>
                      <a:r>
                        <a:rPr sz="1550" spc="-25" dirty="0">
                          <a:latin typeface="Calibri"/>
                          <a:cs typeface="Calibri"/>
                        </a:rPr>
                        <a:t>Religious</a:t>
                      </a:r>
                      <a:r>
                        <a:rPr sz="1550" spc="-15" dirty="0">
                          <a:latin typeface="Calibri"/>
                          <a:cs typeface="Calibri"/>
                        </a:rPr>
                        <a:t> </a:t>
                      </a:r>
                      <a:r>
                        <a:rPr sz="1550" spc="-60" dirty="0">
                          <a:latin typeface="Calibri"/>
                          <a:cs typeface="Calibri"/>
                        </a:rPr>
                        <a:t>Education</a:t>
                      </a:r>
                      <a:r>
                        <a:rPr sz="1550" spc="-20" dirty="0">
                          <a:latin typeface="Calibri"/>
                          <a:cs typeface="Calibri"/>
                        </a:rPr>
                        <a:t> </a:t>
                      </a:r>
                      <a:r>
                        <a:rPr sz="1550" spc="-25" dirty="0">
                          <a:latin typeface="Calibri"/>
                          <a:cs typeface="Calibri"/>
                        </a:rPr>
                        <a:t>(1)</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BEBEBE"/>
                    </a:solidFill>
                  </a:tcPr>
                </a:tc>
                <a:extLst>
                  <a:ext uri="{0D108BD9-81ED-4DB2-BD59-A6C34878D82A}">
                    <a16:rowId xmlns:a16="http://schemas.microsoft.com/office/drawing/2014/main" val="10012"/>
                  </a:ext>
                </a:extLst>
              </a:tr>
            </a:tbl>
          </a:graphicData>
        </a:graphic>
      </p:graphicFrame>
      <p:graphicFrame>
        <p:nvGraphicFramePr>
          <p:cNvPr id="6" name="object 6"/>
          <p:cNvGraphicFramePr>
            <a:graphicFrameLocks noGrp="1"/>
          </p:cNvGraphicFramePr>
          <p:nvPr/>
        </p:nvGraphicFramePr>
        <p:xfrm>
          <a:off x="3232109" y="1850132"/>
          <a:ext cx="2736215" cy="4120515"/>
        </p:xfrm>
        <a:graphic>
          <a:graphicData uri="http://schemas.openxmlformats.org/drawingml/2006/table">
            <a:tbl>
              <a:tblPr firstRow="1" bandRow="1">
                <a:tableStyleId>{2D5ABB26-0587-4C30-8999-92F81FD0307C}</a:tableStyleId>
              </a:tblPr>
              <a:tblGrid>
                <a:gridCol w="2736215">
                  <a:extLst>
                    <a:ext uri="{9D8B030D-6E8A-4147-A177-3AD203B41FA5}">
                      <a16:colId xmlns:a16="http://schemas.microsoft.com/office/drawing/2014/main" val="20000"/>
                    </a:ext>
                  </a:extLst>
                </a:gridCol>
              </a:tblGrid>
              <a:tr h="374650">
                <a:tc>
                  <a:txBody>
                    <a:bodyPr/>
                    <a:lstStyle/>
                    <a:p>
                      <a:pPr marL="17780" algn="ctr">
                        <a:lnSpc>
                          <a:spcPct val="100000"/>
                        </a:lnSpc>
                        <a:spcBef>
                          <a:spcPts val="740"/>
                        </a:spcBef>
                      </a:pPr>
                      <a:r>
                        <a:rPr sz="1700" b="1" spc="-25" dirty="0">
                          <a:latin typeface="Calibri"/>
                          <a:cs typeface="Calibri"/>
                        </a:rPr>
                        <a:t>S4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74650">
                <a:tc>
                  <a:txBody>
                    <a:bodyPr/>
                    <a:lstStyle/>
                    <a:p>
                      <a:pPr marL="5080" algn="ctr">
                        <a:lnSpc>
                          <a:spcPct val="100000"/>
                        </a:lnSpc>
                        <a:spcBef>
                          <a:spcPts val="509"/>
                        </a:spcBef>
                      </a:pPr>
                      <a:r>
                        <a:rPr sz="1700" spc="-135" dirty="0">
                          <a:latin typeface="Calibri"/>
                          <a:cs typeface="Calibri"/>
                        </a:rPr>
                        <a:t>Choice</a:t>
                      </a:r>
                      <a:r>
                        <a:rPr sz="1700" spc="-20" dirty="0">
                          <a:latin typeface="Calibri"/>
                          <a:cs typeface="Calibri"/>
                        </a:rPr>
                        <a:t> </a:t>
                      </a:r>
                      <a:r>
                        <a:rPr sz="1700" spc="-145" dirty="0">
                          <a:latin typeface="Calibri"/>
                          <a:cs typeface="Calibri"/>
                        </a:rPr>
                        <a:t>1</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64769"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374650">
                <a:tc>
                  <a:txBody>
                    <a:bodyPr/>
                    <a:lstStyle/>
                    <a:p>
                      <a:pPr marL="5080" algn="ctr">
                        <a:lnSpc>
                          <a:spcPct val="100000"/>
                        </a:lnSpc>
                        <a:spcBef>
                          <a:spcPts val="515"/>
                        </a:spcBef>
                      </a:pPr>
                      <a:r>
                        <a:rPr sz="1700" spc="-135" dirty="0">
                          <a:latin typeface="Calibri"/>
                          <a:cs typeface="Calibri"/>
                        </a:rPr>
                        <a:t>Choice</a:t>
                      </a:r>
                      <a:r>
                        <a:rPr sz="1700" spc="-20" dirty="0">
                          <a:latin typeface="Calibri"/>
                          <a:cs typeface="Calibri"/>
                        </a:rPr>
                        <a:t> </a:t>
                      </a:r>
                      <a:r>
                        <a:rPr sz="1700" spc="-145" dirty="0">
                          <a:latin typeface="Calibri"/>
                          <a:cs typeface="Calibri"/>
                        </a:rPr>
                        <a:t>2</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6540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374650">
                <a:tc>
                  <a:txBody>
                    <a:bodyPr/>
                    <a:lstStyle/>
                    <a:p>
                      <a:pPr marL="5080" algn="ctr">
                        <a:lnSpc>
                          <a:spcPct val="100000"/>
                        </a:lnSpc>
                        <a:spcBef>
                          <a:spcPts val="509"/>
                        </a:spcBef>
                      </a:pPr>
                      <a:r>
                        <a:rPr sz="1700" spc="-135" dirty="0">
                          <a:latin typeface="Calibri"/>
                          <a:cs typeface="Calibri"/>
                        </a:rPr>
                        <a:t>Choice</a:t>
                      </a:r>
                      <a:r>
                        <a:rPr sz="1700" spc="-20" dirty="0">
                          <a:latin typeface="Calibri"/>
                          <a:cs typeface="Calibri"/>
                        </a:rPr>
                        <a:t> </a:t>
                      </a:r>
                      <a:r>
                        <a:rPr sz="1700" spc="-145" dirty="0">
                          <a:latin typeface="Calibri"/>
                          <a:cs typeface="Calibri"/>
                        </a:rPr>
                        <a:t>3</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64769"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374650">
                <a:tc>
                  <a:txBody>
                    <a:bodyPr/>
                    <a:lstStyle/>
                    <a:p>
                      <a:pPr marL="5080" algn="ctr">
                        <a:lnSpc>
                          <a:spcPct val="100000"/>
                        </a:lnSpc>
                        <a:spcBef>
                          <a:spcPts val="740"/>
                        </a:spcBef>
                      </a:pPr>
                      <a:r>
                        <a:rPr sz="1700" spc="-135" dirty="0">
                          <a:latin typeface="Calibri"/>
                          <a:cs typeface="Calibri"/>
                        </a:rPr>
                        <a:t>Choice</a:t>
                      </a:r>
                      <a:r>
                        <a:rPr sz="1700" spc="-20" dirty="0">
                          <a:latin typeface="Calibri"/>
                          <a:cs typeface="Calibri"/>
                        </a:rPr>
                        <a:t> </a:t>
                      </a:r>
                      <a:r>
                        <a:rPr sz="1700" spc="-145" dirty="0">
                          <a:latin typeface="Calibri"/>
                          <a:cs typeface="Calibri"/>
                        </a:rPr>
                        <a:t>4</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374015">
                <a:tc>
                  <a:txBody>
                    <a:bodyPr/>
                    <a:lstStyle/>
                    <a:p>
                      <a:pPr marL="5080" algn="ctr">
                        <a:lnSpc>
                          <a:spcPct val="100000"/>
                        </a:lnSpc>
                        <a:spcBef>
                          <a:spcPts val="740"/>
                        </a:spcBef>
                      </a:pPr>
                      <a:r>
                        <a:rPr sz="1700" spc="-135" dirty="0">
                          <a:latin typeface="Calibri"/>
                          <a:cs typeface="Calibri"/>
                        </a:rPr>
                        <a:t>Choice</a:t>
                      </a:r>
                      <a:r>
                        <a:rPr sz="1700" spc="-20" dirty="0">
                          <a:latin typeface="Calibri"/>
                          <a:cs typeface="Calibri"/>
                        </a:rPr>
                        <a:t> </a:t>
                      </a:r>
                      <a:r>
                        <a:rPr sz="1700" spc="-145" dirty="0">
                          <a:latin typeface="Calibri"/>
                          <a:cs typeface="Calibri"/>
                        </a:rPr>
                        <a:t>5</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374650">
                <a:tc>
                  <a:txBody>
                    <a:bodyPr/>
                    <a:lstStyle/>
                    <a:p>
                      <a:pPr marL="5715" algn="ctr">
                        <a:lnSpc>
                          <a:spcPct val="100000"/>
                        </a:lnSpc>
                        <a:spcBef>
                          <a:spcPts val="509"/>
                        </a:spcBef>
                      </a:pPr>
                      <a:r>
                        <a:rPr sz="1700" spc="-110" dirty="0">
                          <a:latin typeface="Calibri"/>
                          <a:cs typeface="Calibri"/>
                        </a:rPr>
                        <a:t>English</a:t>
                      </a:r>
                      <a:r>
                        <a:rPr sz="1700" spc="-30" dirty="0">
                          <a:latin typeface="Calibri"/>
                          <a:cs typeface="Calibri"/>
                        </a:rPr>
                        <a:t> </a:t>
                      </a:r>
                      <a:r>
                        <a:rPr sz="1700" spc="-25" dirty="0">
                          <a:latin typeface="Calibri"/>
                          <a:cs typeface="Calibri"/>
                        </a:rPr>
                        <a:t>(4)</a:t>
                      </a:r>
                      <a:endParaRPr sz="1700">
                        <a:latin typeface="Calibri"/>
                        <a:cs typeface="Calibri"/>
                      </a:endParaRPr>
                    </a:p>
                  </a:txBody>
                  <a:tcPr marL="0" marR="0" marT="64769"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374650">
                <a:tc>
                  <a:txBody>
                    <a:bodyPr/>
                    <a:lstStyle/>
                    <a:p>
                      <a:pPr marL="5715" algn="ctr">
                        <a:lnSpc>
                          <a:spcPct val="100000"/>
                        </a:lnSpc>
                        <a:spcBef>
                          <a:spcPts val="740"/>
                        </a:spcBef>
                      </a:pPr>
                      <a:r>
                        <a:rPr sz="1700" spc="-165" dirty="0">
                          <a:latin typeface="Calibri"/>
                          <a:cs typeface="Calibri"/>
                        </a:rPr>
                        <a:t>Maths</a:t>
                      </a:r>
                      <a:r>
                        <a:rPr sz="1700" spc="-70" dirty="0">
                          <a:latin typeface="Calibri"/>
                          <a:cs typeface="Calibri"/>
                        </a:rPr>
                        <a:t> </a:t>
                      </a:r>
                      <a:r>
                        <a:rPr sz="1700" spc="-25" dirty="0">
                          <a:latin typeface="Calibri"/>
                          <a:cs typeface="Calibri"/>
                        </a:rPr>
                        <a:t>(4)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374650">
                <a:tc>
                  <a:txBody>
                    <a:bodyPr/>
                    <a:lstStyle/>
                    <a:p>
                      <a:pPr marR="35560" algn="ctr">
                        <a:lnSpc>
                          <a:spcPct val="100000"/>
                        </a:lnSpc>
                        <a:spcBef>
                          <a:spcPts val="740"/>
                        </a:spcBef>
                      </a:pPr>
                      <a:r>
                        <a:rPr sz="1700" spc="-110" dirty="0">
                          <a:latin typeface="Calibri"/>
                          <a:cs typeface="Calibri"/>
                        </a:rPr>
                        <a:t>Physical</a:t>
                      </a:r>
                      <a:r>
                        <a:rPr sz="1700" spc="-5" dirty="0">
                          <a:latin typeface="Calibri"/>
                          <a:cs typeface="Calibri"/>
                        </a:rPr>
                        <a:t> </a:t>
                      </a:r>
                      <a:r>
                        <a:rPr sz="1700" spc="-135" dirty="0">
                          <a:latin typeface="Calibri"/>
                          <a:cs typeface="Calibri"/>
                        </a:rPr>
                        <a:t>Education</a:t>
                      </a:r>
                      <a:r>
                        <a:rPr sz="1700" spc="-50" dirty="0">
                          <a:latin typeface="Calibri"/>
                          <a:cs typeface="Calibri"/>
                        </a:rPr>
                        <a:t> </a:t>
                      </a:r>
                      <a:r>
                        <a:rPr sz="1700" spc="-25" dirty="0">
                          <a:latin typeface="Calibri"/>
                          <a:cs typeface="Calibri"/>
                        </a:rPr>
                        <a:t>(2)</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FD966"/>
                    </a:solidFill>
                  </a:tcPr>
                </a:tc>
                <a:extLst>
                  <a:ext uri="{0D108BD9-81ED-4DB2-BD59-A6C34878D82A}">
                    <a16:rowId xmlns:a16="http://schemas.microsoft.com/office/drawing/2014/main" val="10008"/>
                  </a:ext>
                </a:extLst>
              </a:tr>
              <a:tr h="374650">
                <a:tc>
                  <a:txBody>
                    <a:bodyPr/>
                    <a:lstStyle/>
                    <a:p>
                      <a:pPr marL="5080" algn="ctr">
                        <a:lnSpc>
                          <a:spcPct val="100000"/>
                        </a:lnSpc>
                        <a:spcBef>
                          <a:spcPts val="740"/>
                        </a:spcBef>
                      </a:pPr>
                      <a:r>
                        <a:rPr sz="1700" spc="-110" dirty="0">
                          <a:latin typeface="Calibri"/>
                          <a:cs typeface="Calibri"/>
                        </a:rPr>
                        <a:t>Social</a:t>
                      </a:r>
                      <a:r>
                        <a:rPr sz="1700" spc="-15" dirty="0">
                          <a:latin typeface="Calibri"/>
                          <a:cs typeface="Calibri"/>
                        </a:rPr>
                        <a:t> </a:t>
                      </a:r>
                      <a:r>
                        <a:rPr sz="1700" spc="-135" dirty="0">
                          <a:latin typeface="Calibri"/>
                          <a:cs typeface="Calibri"/>
                        </a:rPr>
                        <a:t>Education</a:t>
                      </a:r>
                      <a:r>
                        <a:rPr sz="1700" spc="-60" dirty="0">
                          <a:latin typeface="Calibri"/>
                          <a:cs typeface="Calibri"/>
                        </a:rPr>
                        <a:t> </a:t>
                      </a:r>
                      <a:r>
                        <a:rPr sz="1700" spc="-25" dirty="0">
                          <a:latin typeface="Calibri"/>
                          <a:cs typeface="Calibri"/>
                        </a:rPr>
                        <a:t>(1)</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FD966"/>
                    </a:solidFill>
                  </a:tcPr>
                </a:tc>
                <a:extLst>
                  <a:ext uri="{0D108BD9-81ED-4DB2-BD59-A6C34878D82A}">
                    <a16:rowId xmlns:a16="http://schemas.microsoft.com/office/drawing/2014/main" val="10009"/>
                  </a:ext>
                </a:extLst>
              </a:tr>
              <a:tr h="374650">
                <a:tc>
                  <a:txBody>
                    <a:bodyPr/>
                    <a:lstStyle/>
                    <a:p>
                      <a:pPr algn="ctr">
                        <a:lnSpc>
                          <a:spcPct val="100000"/>
                        </a:lnSpc>
                        <a:spcBef>
                          <a:spcPts val="740"/>
                        </a:spcBef>
                      </a:pPr>
                      <a:r>
                        <a:rPr sz="1700" spc="-100" dirty="0">
                          <a:latin typeface="Calibri"/>
                          <a:cs typeface="Calibri"/>
                        </a:rPr>
                        <a:t>Religious</a:t>
                      </a:r>
                      <a:r>
                        <a:rPr sz="1700" spc="-30" dirty="0">
                          <a:latin typeface="Calibri"/>
                          <a:cs typeface="Calibri"/>
                        </a:rPr>
                        <a:t> </a:t>
                      </a:r>
                      <a:r>
                        <a:rPr sz="1700" spc="-135" dirty="0">
                          <a:latin typeface="Calibri"/>
                          <a:cs typeface="Calibri"/>
                        </a:rPr>
                        <a:t>Education</a:t>
                      </a:r>
                      <a:r>
                        <a:rPr sz="1700" spc="-30" dirty="0">
                          <a:latin typeface="Calibri"/>
                          <a:cs typeface="Calibri"/>
                        </a:rPr>
                        <a:t> </a:t>
                      </a:r>
                      <a:r>
                        <a:rPr sz="1700" spc="-25" dirty="0">
                          <a:latin typeface="Calibri"/>
                          <a:cs typeface="Calibri"/>
                        </a:rPr>
                        <a:t>(1)</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AFEF"/>
                    </a:solidFill>
                  </a:tcPr>
                </a:tc>
                <a:extLst>
                  <a:ext uri="{0D108BD9-81ED-4DB2-BD59-A6C34878D82A}">
                    <a16:rowId xmlns:a16="http://schemas.microsoft.com/office/drawing/2014/main" val="10010"/>
                  </a:ext>
                </a:extLst>
              </a:tr>
            </a:tbl>
          </a:graphicData>
        </a:graphic>
      </p:graphicFrame>
      <p:graphicFrame>
        <p:nvGraphicFramePr>
          <p:cNvPr id="7" name="object 7"/>
          <p:cNvGraphicFramePr>
            <a:graphicFrameLocks noGrp="1"/>
          </p:cNvGraphicFramePr>
          <p:nvPr/>
        </p:nvGraphicFramePr>
        <p:xfrm>
          <a:off x="6187639" y="1849832"/>
          <a:ext cx="2651125" cy="3609975"/>
        </p:xfrm>
        <a:graphic>
          <a:graphicData uri="http://schemas.openxmlformats.org/drawingml/2006/table">
            <a:tbl>
              <a:tblPr firstRow="1" bandRow="1">
                <a:tableStyleId>{2D5ABB26-0587-4C30-8999-92F81FD0307C}</a:tableStyleId>
              </a:tblPr>
              <a:tblGrid>
                <a:gridCol w="2651125">
                  <a:extLst>
                    <a:ext uri="{9D8B030D-6E8A-4147-A177-3AD203B41FA5}">
                      <a16:colId xmlns:a16="http://schemas.microsoft.com/office/drawing/2014/main" val="20000"/>
                    </a:ext>
                  </a:extLst>
                </a:gridCol>
              </a:tblGrid>
              <a:tr h="407670">
                <a:tc>
                  <a:txBody>
                    <a:bodyPr/>
                    <a:lstStyle/>
                    <a:p>
                      <a:pPr marL="24130" algn="ctr">
                        <a:lnSpc>
                          <a:spcPct val="100000"/>
                        </a:lnSpc>
                        <a:spcBef>
                          <a:spcPts val="90"/>
                        </a:spcBef>
                      </a:pPr>
                      <a:r>
                        <a:rPr sz="2400" b="1" spc="-25" dirty="0">
                          <a:latin typeface="Calibri"/>
                          <a:cs typeface="Calibri"/>
                        </a:rPr>
                        <a:t>S5</a:t>
                      </a:r>
                      <a:endParaRPr sz="2400">
                        <a:latin typeface="Calibri"/>
                        <a:cs typeface="Calibri"/>
                      </a:endParaRPr>
                    </a:p>
                  </a:txBody>
                  <a:tcPr marL="0" marR="0" marT="1143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408305">
                <a:tc>
                  <a:txBody>
                    <a:bodyPr/>
                    <a:lstStyle/>
                    <a:p>
                      <a:pPr marR="2540" algn="ctr">
                        <a:lnSpc>
                          <a:spcPct val="100000"/>
                        </a:lnSpc>
                        <a:spcBef>
                          <a:spcPts val="95"/>
                        </a:spcBef>
                      </a:pPr>
                      <a:r>
                        <a:rPr sz="2400" spc="-215" dirty="0">
                          <a:latin typeface="Calibri"/>
                          <a:cs typeface="Calibri"/>
                        </a:rPr>
                        <a:t>Choice</a:t>
                      </a:r>
                      <a:r>
                        <a:rPr sz="2400" spc="-90" dirty="0">
                          <a:latin typeface="Calibri"/>
                          <a:cs typeface="Calibri"/>
                        </a:rPr>
                        <a:t> </a:t>
                      </a:r>
                      <a:r>
                        <a:rPr sz="2400" spc="-250" dirty="0">
                          <a:latin typeface="Calibri"/>
                          <a:cs typeface="Calibri"/>
                        </a:rPr>
                        <a:t>1</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407670">
                <a:tc>
                  <a:txBody>
                    <a:bodyPr/>
                    <a:lstStyle/>
                    <a:p>
                      <a:pPr marR="2540" algn="ctr">
                        <a:lnSpc>
                          <a:spcPct val="100000"/>
                        </a:lnSpc>
                        <a:spcBef>
                          <a:spcPts val="90"/>
                        </a:spcBef>
                      </a:pPr>
                      <a:r>
                        <a:rPr sz="2400" spc="-215" dirty="0">
                          <a:latin typeface="Calibri"/>
                          <a:cs typeface="Calibri"/>
                        </a:rPr>
                        <a:t>Choice</a:t>
                      </a:r>
                      <a:r>
                        <a:rPr sz="2400" spc="-90" dirty="0">
                          <a:latin typeface="Calibri"/>
                          <a:cs typeface="Calibri"/>
                        </a:rPr>
                        <a:t> </a:t>
                      </a:r>
                      <a:r>
                        <a:rPr sz="2400" spc="-250" dirty="0">
                          <a:latin typeface="Calibri"/>
                          <a:cs typeface="Calibri"/>
                        </a:rPr>
                        <a:t>2</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143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407670">
                <a:tc>
                  <a:txBody>
                    <a:bodyPr/>
                    <a:lstStyle/>
                    <a:p>
                      <a:pPr marR="2540" algn="ctr">
                        <a:lnSpc>
                          <a:spcPct val="100000"/>
                        </a:lnSpc>
                        <a:spcBef>
                          <a:spcPts val="95"/>
                        </a:spcBef>
                      </a:pPr>
                      <a:r>
                        <a:rPr sz="2400" spc="-215" dirty="0">
                          <a:latin typeface="Calibri"/>
                          <a:cs typeface="Calibri"/>
                        </a:rPr>
                        <a:t>Choice</a:t>
                      </a:r>
                      <a:r>
                        <a:rPr sz="2400" spc="-90" dirty="0">
                          <a:latin typeface="Calibri"/>
                          <a:cs typeface="Calibri"/>
                        </a:rPr>
                        <a:t> </a:t>
                      </a:r>
                      <a:r>
                        <a:rPr sz="2400" spc="-250" dirty="0">
                          <a:latin typeface="Calibri"/>
                          <a:cs typeface="Calibri"/>
                        </a:rPr>
                        <a:t>3</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408305">
                <a:tc>
                  <a:txBody>
                    <a:bodyPr/>
                    <a:lstStyle/>
                    <a:p>
                      <a:pPr marR="2540" algn="ctr">
                        <a:lnSpc>
                          <a:spcPct val="100000"/>
                        </a:lnSpc>
                        <a:spcBef>
                          <a:spcPts val="95"/>
                        </a:spcBef>
                      </a:pPr>
                      <a:r>
                        <a:rPr sz="2400" spc="-215" dirty="0">
                          <a:latin typeface="Calibri"/>
                          <a:cs typeface="Calibri"/>
                        </a:rPr>
                        <a:t>Choice</a:t>
                      </a:r>
                      <a:r>
                        <a:rPr sz="2400" spc="-90" dirty="0">
                          <a:latin typeface="Calibri"/>
                          <a:cs typeface="Calibri"/>
                        </a:rPr>
                        <a:t> </a:t>
                      </a:r>
                      <a:r>
                        <a:rPr sz="2400" spc="-250" dirty="0">
                          <a:latin typeface="Calibri"/>
                          <a:cs typeface="Calibri"/>
                        </a:rPr>
                        <a:t>4</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407670">
                <a:tc>
                  <a:txBody>
                    <a:bodyPr/>
                    <a:lstStyle/>
                    <a:p>
                      <a:pPr marR="2540" algn="ctr">
                        <a:lnSpc>
                          <a:spcPct val="100000"/>
                        </a:lnSpc>
                        <a:spcBef>
                          <a:spcPts val="85"/>
                        </a:spcBef>
                      </a:pPr>
                      <a:r>
                        <a:rPr sz="2400" spc="-215" dirty="0">
                          <a:latin typeface="Calibri"/>
                          <a:cs typeface="Calibri"/>
                        </a:rPr>
                        <a:t>Choice</a:t>
                      </a:r>
                      <a:r>
                        <a:rPr sz="2400" spc="-90" dirty="0">
                          <a:latin typeface="Calibri"/>
                          <a:cs typeface="Calibri"/>
                        </a:rPr>
                        <a:t> </a:t>
                      </a:r>
                      <a:r>
                        <a:rPr sz="2400" spc="-250" dirty="0">
                          <a:latin typeface="Calibri"/>
                          <a:cs typeface="Calibri"/>
                        </a:rPr>
                        <a:t>5</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079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407670">
                <a:tc>
                  <a:txBody>
                    <a:bodyPr/>
                    <a:lstStyle/>
                    <a:p>
                      <a:pPr marR="33655" algn="ctr">
                        <a:lnSpc>
                          <a:spcPct val="100000"/>
                        </a:lnSpc>
                        <a:spcBef>
                          <a:spcPts val="95"/>
                        </a:spcBef>
                      </a:pPr>
                      <a:r>
                        <a:rPr sz="2400" spc="-254" dirty="0">
                          <a:latin typeface="Calibri"/>
                          <a:cs typeface="Calibri"/>
                        </a:rPr>
                        <a:t>Academy</a:t>
                      </a:r>
                      <a:r>
                        <a:rPr sz="2400" spc="-105" dirty="0">
                          <a:latin typeface="Calibri"/>
                          <a:cs typeface="Calibri"/>
                        </a:rPr>
                        <a:t> </a:t>
                      </a:r>
                      <a:r>
                        <a:rPr sz="2400" spc="-25" dirty="0">
                          <a:latin typeface="Calibri"/>
                          <a:cs typeface="Calibri"/>
                        </a:rPr>
                        <a:t>(1)</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6"/>
                  </a:ext>
                </a:extLst>
              </a:tr>
              <a:tr h="408305">
                <a:tc>
                  <a:txBody>
                    <a:bodyPr/>
                    <a:lstStyle/>
                    <a:p>
                      <a:pPr marR="5715" algn="ctr">
                        <a:lnSpc>
                          <a:spcPct val="100000"/>
                        </a:lnSpc>
                        <a:spcBef>
                          <a:spcPts val="95"/>
                        </a:spcBef>
                      </a:pPr>
                      <a:r>
                        <a:rPr sz="2400" spc="-185" dirty="0">
                          <a:latin typeface="Calibri"/>
                          <a:cs typeface="Calibri"/>
                        </a:rPr>
                        <a:t>Social</a:t>
                      </a:r>
                      <a:r>
                        <a:rPr sz="2400" spc="-35" dirty="0">
                          <a:latin typeface="Calibri"/>
                          <a:cs typeface="Calibri"/>
                        </a:rPr>
                        <a:t> </a:t>
                      </a:r>
                      <a:r>
                        <a:rPr sz="2400" spc="-220" dirty="0">
                          <a:latin typeface="Calibri"/>
                          <a:cs typeface="Calibri"/>
                        </a:rPr>
                        <a:t>Education/Study</a:t>
                      </a:r>
                      <a:r>
                        <a:rPr sz="2400" spc="-80" dirty="0">
                          <a:latin typeface="Calibri"/>
                          <a:cs typeface="Calibri"/>
                        </a:rPr>
                        <a:t> </a:t>
                      </a:r>
                      <a:r>
                        <a:rPr sz="2400" spc="-100" dirty="0">
                          <a:latin typeface="Calibri"/>
                          <a:cs typeface="Calibri"/>
                        </a:rPr>
                        <a:t>(1)</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7"/>
                  </a:ext>
                </a:extLst>
              </a:tr>
              <a:tr h="346710">
                <a:tc>
                  <a:txBody>
                    <a:bodyPr/>
                    <a:lstStyle/>
                    <a:p>
                      <a:pPr>
                        <a:lnSpc>
                          <a:spcPct val="100000"/>
                        </a:lnSpc>
                      </a:pPr>
                      <a:endParaRPr sz="1700">
                        <a:latin typeface="Times New Roman"/>
                        <a:cs typeface="Times New Roman"/>
                      </a:endParaRPr>
                    </a:p>
                  </a:txBody>
                  <a:tcPr marL="0" marR="0" marT="0" marB="0">
                    <a:lnL w="19050">
                      <a:solidFill>
                        <a:srgbClr val="D3D3D3"/>
                      </a:solidFill>
                      <a:prstDash val="solid"/>
                    </a:lnL>
                    <a:lnR w="19050">
                      <a:solidFill>
                        <a:srgbClr val="D3D3D3"/>
                      </a:solidFill>
                      <a:prstDash val="solid"/>
                    </a:lnR>
                    <a:lnT w="28575">
                      <a:solidFill>
                        <a:srgbClr val="000000"/>
                      </a:solidFill>
                      <a:prstDash val="solid"/>
                    </a:lnT>
                    <a:lnB w="28575">
                      <a:solidFill>
                        <a:srgbClr val="D3D3D3"/>
                      </a:solidFill>
                      <a:prstDash val="solid"/>
                    </a:lnB>
                  </a:tcPr>
                </a:tc>
                <a:extLst>
                  <a:ext uri="{0D108BD9-81ED-4DB2-BD59-A6C34878D82A}">
                    <a16:rowId xmlns:a16="http://schemas.microsoft.com/office/drawing/2014/main" val="10008"/>
                  </a:ext>
                </a:extLst>
              </a:tr>
            </a:tbl>
          </a:graphicData>
        </a:graphic>
      </p:graphicFrame>
      <p:graphicFrame>
        <p:nvGraphicFramePr>
          <p:cNvPr id="8" name="object 8"/>
          <p:cNvGraphicFramePr>
            <a:graphicFrameLocks noGrp="1"/>
          </p:cNvGraphicFramePr>
          <p:nvPr/>
        </p:nvGraphicFramePr>
        <p:xfrm>
          <a:off x="9143310" y="1850188"/>
          <a:ext cx="2651125" cy="3154045"/>
        </p:xfrm>
        <a:graphic>
          <a:graphicData uri="http://schemas.openxmlformats.org/drawingml/2006/table">
            <a:tbl>
              <a:tblPr firstRow="1" bandRow="1">
                <a:tableStyleId>{2D5ABB26-0587-4C30-8999-92F81FD0307C}</a:tableStyleId>
              </a:tblPr>
              <a:tblGrid>
                <a:gridCol w="2651125">
                  <a:extLst>
                    <a:ext uri="{9D8B030D-6E8A-4147-A177-3AD203B41FA5}">
                      <a16:colId xmlns:a16="http://schemas.microsoft.com/office/drawing/2014/main" val="20000"/>
                    </a:ext>
                  </a:extLst>
                </a:gridCol>
              </a:tblGrid>
              <a:tr h="450850">
                <a:tc>
                  <a:txBody>
                    <a:bodyPr/>
                    <a:lstStyle/>
                    <a:p>
                      <a:pPr marL="24130" algn="ctr">
                        <a:lnSpc>
                          <a:spcPct val="100000"/>
                        </a:lnSpc>
                        <a:spcBef>
                          <a:spcPts val="100"/>
                        </a:spcBef>
                      </a:pPr>
                      <a:r>
                        <a:rPr sz="2650" b="1" spc="-390" dirty="0">
                          <a:latin typeface="Calibri"/>
                          <a:cs typeface="Calibri"/>
                        </a:rPr>
                        <a:t>S6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450850">
                <a:tc>
                  <a:txBody>
                    <a:bodyPr/>
                    <a:lstStyle/>
                    <a:p>
                      <a:pPr marR="1905" algn="ctr">
                        <a:lnSpc>
                          <a:spcPct val="100000"/>
                        </a:lnSpc>
                        <a:spcBef>
                          <a:spcPts val="100"/>
                        </a:spcBef>
                      </a:pPr>
                      <a:r>
                        <a:rPr sz="2650" spc="-330" dirty="0">
                          <a:latin typeface="Calibri"/>
                          <a:cs typeface="Calibri"/>
                        </a:rPr>
                        <a:t>Choice</a:t>
                      </a:r>
                      <a:r>
                        <a:rPr sz="2650" spc="-145" dirty="0">
                          <a:latin typeface="Calibri"/>
                          <a:cs typeface="Calibri"/>
                        </a:rPr>
                        <a:t> </a:t>
                      </a:r>
                      <a:r>
                        <a:rPr sz="2650" spc="-365" dirty="0">
                          <a:latin typeface="Calibri"/>
                          <a:cs typeface="Calibri"/>
                        </a:rPr>
                        <a:t>1</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450215">
                <a:tc>
                  <a:txBody>
                    <a:bodyPr/>
                    <a:lstStyle/>
                    <a:p>
                      <a:pPr marR="1905" algn="ctr">
                        <a:lnSpc>
                          <a:spcPct val="100000"/>
                        </a:lnSpc>
                        <a:spcBef>
                          <a:spcPts val="100"/>
                        </a:spcBef>
                      </a:pPr>
                      <a:r>
                        <a:rPr sz="2650" spc="-330" dirty="0">
                          <a:latin typeface="Calibri"/>
                          <a:cs typeface="Calibri"/>
                        </a:rPr>
                        <a:t>Choice</a:t>
                      </a:r>
                      <a:r>
                        <a:rPr sz="2650" spc="-145" dirty="0">
                          <a:latin typeface="Calibri"/>
                          <a:cs typeface="Calibri"/>
                        </a:rPr>
                        <a:t> </a:t>
                      </a:r>
                      <a:r>
                        <a:rPr sz="2650" spc="-365" dirty="0">
                          <a:latin typeface="Calibri"/>
                          <a:cs typeface="Calibri"/>
                        </a:rPr>
                        <a:t>2</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450215">
                <a:tc>
                  <a:txBody>
                    <a:bodyPr/>
                    <a:lstStyle/>
                    <a:p>
                      <a:pPr marR="1905" algn="ctr">
                        <a:lnSpc>
                          <a:spcPct val="100000"/>
                        </a:lnSpc>
                        <a:spcBef>
                          <a:spcPts val="100"/>
                        </a:spcBef>
                      </a:pPr>
                      <a:r>
                        <a:rPr sz="2650" spc="-330" dirty="0">
                          <a:latin typeface="Calibri"/>
                          <a:cs typeface="Calibri"/>
                        </a:rPr>
                        <a:t>Choice</a:t>
                      </a:r>
                      <a:r>
                        <a:rPr sz="2650" spc="-145" dirty="0">
                          <a:latin typeface="Calibri"/>
                          <a:cs typeface="Calibri"/>
                        </a:rPr>
                        <a:t> </a:t>
                      </a:r>
                      <a:r>
                        <a:rPr sz="2650" spc="-365" dirty="0">
                          <a:latin typeface="Calibri"/>
                          <a:cs typeface="Calibri"/>
                        </a:rPr>
                        <a:t>3</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450850">
                <a:tc>
                  <a:txBody>
                    <a:bodyPr/>
                    <a:lstStyle/>
                    <a:p>
                      <a:pPr marR="1905" algn="ctr">
                        <a:lnSpc>
                          <a:spcPct val="100000"/>
                        </a:lnSpc>
                        <a:spcBef>
                          <a:spcPts val="105"/>
                        </a:spcBef>
                      </a:pPr>
                      <a:r>
                        <a:rPr sz="2650" spc="-330" dirty="0">
                          <a:latin typeface="Calibri"/>
                          <a:cs typeface="Calibri"/>
                        </a:rPr>
                        <a:t>Choice</a:t>
                      </a:r>
                      <a:r>
                        <a:rPr sz="2650" spc="-145" dirty="0">
                          <a:latin typeface="Calibri"/>
                          <a:cs typeface="Calibri"/>
                        </a:rPr>
                        <a:t> </a:t>
                      </a:r>
                      <a:r>
                        <a:rPr sz="2650" spc="-365" dirty="0">
                          <a:latin typeface="Calibri"/>
                          <a:cs typeface="Calibri"/>
                        </a:rPr>
                        <a:t>4</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333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450850">
                <a:tc>
                  <a:txBody>
                    <a:bodyPr/>
                    <a:lstStyle/>
                    <a:p>
                      <a:pPr marR="1270" algn="ctr">
                        <a:lnSpc>
                          <a:spcPct val="100000"/>
                        </a:lnSpc>
                        <a:spcBef>
                          <a:spcPts val="100"/>
                        </a:spcBef>
                      </a:pPr>
                      <a:r>
                        <a:rPr sz="2650" spc="-390" dirty="0">
                          <a:latin typeface="Calibri"/>
                          <a:cs typeface="Calibri"/>
                        </a:rPr>
                        <a:t>Academy</a:t>
                      </a:r>
                      <a:r>
                        <a:rPr sz="2650" spc="-165" dirty="0">
                          <a:latin typeface="Calibri"/>
                          <a:cs typeface="Calibri"/>
                        </a:rPr>
                        <a:t> </a:t>
                      </a:r>
                      <a:r>
                        <a:rPr sz="2650" spc="-300" dirty="0">
                          <a:latin typeface="Calibri"/>
                          <a:cs typeface="Calibri"/>
                        </a:rPr>
                        <a:t>(1)</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5"/>
                  </a:ext>
                </a:extLst>
              </a:tr>
              <a:tr h="450215">
                <a:tc>
                  <a:txBody>
                    <a:bodyPr/>
                    <a:lstStyle/>
                    <a:p>
                      <a:pPr marR="5080" algn="ctr">
                        <a:lnSpc>
                          <a:spcPct val="100000"/>
                        </a:lnSpc>
                        <a:spcBef>
                          <a:spcPts val="100"/>
                        </a:spcBef>
                      </a:pPr>
                      <a:r>
                        <a:rPr sz="2650" spc="-290" dirty="0">
                          <a:latin typeface="Calibri"/>
                          <a:cs typeface="Calibri"/>
                        </a:rPr>
                        <a:t>Social</a:t>
                      </a:r>
                      <a:r>
                        <a:rPr sz="2650" spc="-110" dirty="0">
                          <a:latin typeface="Calibri"/>
                          <a:cs typeface="Calibri"/>
                        </a:rPr>
                        <a:t> </a:t>
                      </a:r>
                      <a:r>
                        <a:rPr sz="2650" spc="-330" dirty="0">
                          <a:latin typeface="Calibri"/>
                          <a:cs typeface="Calibri"/>
                        </a:rPr>
                        <a:t>Education/Study</a:t>
                      </a:r>
                      <a:r>
                        <a:rPr sz="2650" spc="-155" dirty="0">
                          <a:latin typeface="Calibri"/>
                          <a:cs typeface="Calibri"/>
                        </a:rPr>
                        <a:t> </a:t>
                      </a:r>
                      <a:r>
                        <a:rPr sz="2650" spc="-300" dirty="0">
                          <a:latin typeface="Calibri"/>
                          <a:cs typeface="Calibri"/>
                        </a:rPr>
                        <a:t>(1)</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8BA9B-D0A3-33C1-54CB-B5B97B986B9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41C149A-2F2E-68BF-1ACF-6C3AD9C48440}"/>
              </a:ext>
            </a:extLst>
          </p:cNvPr>
          <p:cNvSpPr txBox="1"/>
          <p:nvPr/>
        </p:nvSpPr>
        <p:spPr>
          <a:xfrm>
            <a:off x="1809867" y="467912"/>
            <a:ext cx="8572265" cy="584775"/>
          </a:xfrm>
          <a:prstGeom prst="rect">
            <a:avLst/>
          </a:prstGeom>
          <a:noFill/>
        </p:spPr>
        <p:txBody>
          <a:bodyPr wrap="square" rtlCol="0">
            <a:spAutoFit/>
          </a:bodyPr>
          <a:lstStyle/>
          <a:p>
            <a:pPr algn="ctr"/>
            <a:r>
              <a:rPr lang="en-GB" sz="3200" dirty="0"/>
              <a:t>What this might look like -  by the end of S6</a:t>
            </a:r>
          </a:p>
        </p:txBody>
      </p:sp>
      <p:sp>
        <p:nvSpPr>
          <p:cNvPr id="2" name="Rectangle 1">
            <a:extLst>
              <a:ext uri="{FF2B5EF4-FFF2-40B4-BE49-F238E27FC236}">
                <a16:creationId xmlns:a16="http://schemas.microsoft.com/office/drawing/2014/main" id="{6650279A-3F0A-AA74-F45F-18F2C9EA1301}"/>
              </a:ext>
            </a:extLst>
          </p:cNvPr>
          <p:cNvSpPr/>
          <p:nvPr/>
        </p:nvSpPr>
        <p:spPr>
          <a:xfrm>
            <a:off x="1156113" y="1240475"/>
            <a:ext cx="1307507" cy="29910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S4</a:t>
            </a:r>
          </a:p>
        </p:txBody>
      </p:sp>
      <p:sp>
        <p:nvSpPr>
          <p:cNvPr id="3" name="Rectangle 2">
            <a:extLst>
              <a:ext uri="{FF2B5EF4-FFF2-40B4-BE49-F238E27FC236}">
                <a16:creationId xmlns:a16="http://schemas.microsoft.com/office/drawing/2014/main" id="{DA54E659-6F35-19B4-5420-617F813524EA}"/>
              </a:ext>
            </a:extLst>
          </p:cNvPr>
          <p:cNvSpPr/>
          <p:nvPr/>
        </p:nvSpPr>
        <p:spPr>
          <a:xfrm>
            <a:off x="5442246" y="1253295"/>
            <a:ext cx="1307507" cy="29910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S5</a:t>
            </a:r>
          </a:p>
        </p:txBody>
      </p:sp>
      <p:sp>
        <p:nvSpPr>
          <p:cNvPr id="4" name="Rectangle 3">
            <a:extLst>
              <a:ext uri="{FF2B5EF4-FFF2-40B4-BE49-F238E27FC236}">
                <a16:creationId xmlns:a16="http://schemas.microsoft.com/office/drawing/2014/main" id="{F63D9738-9BFE-27E0-A53D-E3AEB105B0DF}"/>
              </a:ext>
            </a:extLst>
          </p:cNvPr>
          <p:cNvSpPr/>
          <p:nvPr/>
        </p:nvSpPr>
        <p:spPr>
          <a:xfrm>
            <a:off x="9728380" y="1223251"/>
            <a:ext cx="1307507" cy="29910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S6</a:t>
            </a:r>
          </a:p>
        </p:txBody>
      </p:sp>
      <p:grpSp>
        <p:nvGrpSpPr>
          <p:cNvPr id="5" name="Group 4">
            <a:extLst>
              <a:ext uri="{FF2B5EF4-FFF2-40B4-BE49-F238E27FC236}">
                <a16:creationId xmlns:a16="http://schemas.microsoft.com/office/drawing/2014/main" id="{C533DA3A-E616-57B6-38B9-589591E1286F}"/>
              </a:ext>
            </a:extLst>
          </p:cNvPr>
          <p:cNvGrpSpPr>
            <a:grpSpLocks noChangeAspect="1"/>
          </p:cNvGrpSpPr>
          <p:nvPr/>
        </p:nvGrpSpPr>
        <p:grpSpPr bwMode="auto">
          <a:xfrm>
            <a:off x="311149" y="1740186"/>
            <a:ext cx="11569700" cy="3378200"/>
            <a:chOff x="224" y="1116"/>
            <a:chExt cx="7288" cy="2128"/>
          </a:xfrm>
        </p:grpSpPr>
        <p:sp>
          <p:nvSpPr>
            <p:cNvPr id="7" name="AutoShape 3">
              <a:extLst>
                <a:ext uri="{FF2B5EF4-FFF2-40B4-BE49-F238E27FC236}">
                  <a16:creationId xmlns:a16="http://schemas.microsoft.com/office/drawing/2014/main" id="{BB80DF45-AB96-FCF5-9B14-7238240193DD}"/>
                </a:ext>
              </a:extLst>
            </p:cNvPr>
            <p:cNvSpPr>
              <a:spLocks noChangeAspect="1" noChangeArrowheads="1" noTextEdit="1"/>
            </p:cNvSpPr>
            <p:nvPr/>
          </p:nvSpPr>
          <p:spPr bwMode="auto">
            <a:xfrm>
              <a:off x="224" y="1116"/>
              <a:ext cx="7232" cy="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 name="Group 205">
              <a:extLst>
                <a:ext uri="{FF2B5EF4-FFF2-40B4-BE49-F238E27FC236}">
                  <a16:creationId xmlns:a16="http://schemas.microsoft.com/office/drawing/2014/main" id="{1B370275-7546-A0A6-AAF0-E55DCA5D03D9}"/>
                </a:ext>
              </a:extLst>
            </p:cNvPr>
            <p:cNvGrpSpPr>
              <a:grpSpLocks/>
            </p:cNvGrpSpPr>
            <p:nvPr/>
          </p:nvGrpSpPr>
          <p:grpSpPr bwMode="auto">
            <a:xfrm>
              <a:off x="224" y="1116"/>
              <a:ext cx="7288" cy="2128"/>
              <a:chOff x="224" y="1116"/>
              <a:chExt cx="7288" cy="2128"/>
            </a:xfrm>
          </p:grpSpPr>
          <p:sp>
            <p:nvSpPr>
              <p:cNvPr id="59" name="Rectangle 5">
                <a:extLst>
                  <a:ext uri="{FF2B5EF4-FFF2-40B4-BE49-F238E27FC236}">
                    <a16:creationId xmlns:a16="http://schemas.microsoft.com/office/drawing/2014/main" id="{EC1E0507-F5DC-5CA4-73BD-92D6BED8E4CE}"/>
                  </a:ext>
                </a:extLst>
              </p:cNvPr>
              <p:cNvSpPr>
                <a:spLocks noChangeArrowheads="1"/>
              </p:cNvSpPr>
              <p:nvPr/>
            </p:nvSpPr>
            <p:spPr bwMode="auto">
              <a:xfrm>
                <a:off x="4214" y="1533"/>
                <a:ext cx="525" cy="212"/>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6">
                <a:extLst>
                  <a:ext uri="{FF2B5EF4-FFF2-40B4-BE49-F238E27FC236}">
                    <a16:creationId xmlns:a16="http://schemas.microsoft.com/office/drawing/2014/main" id="{4C653004-C8B2-435F-479C-2C1F7D0C04DB}"/>
                  </a:ext>
                </a:extLst>
              </p:cNvPr>
              <p:cNvSpPr>
                <a:spLocks noChangeArrowheads="1"/>
              </p:cNvSpPr>
              <p:nvPr/>
            </p:nvSpPr>
            <p:spPr bwMode="auto">
              <a:xfrm>
                <a:off x="6932" y="1533"/>
                <a:ext cx="524" cy="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highlight>
                    <a:srgbClr val="C0C0C0"/>
                  </a:highlight>
                </a:endParaRPr>
              </a:p>
            </p:txBody>
          </p:sp>
          <p:sp>
            <p:nvSpPr>
              <p:cNvPr id="61" name="Rectangle 7">
                <a:extLst>
                  <a:ext uri="{FF2B5EF4-FFF2-40B4-BE49-F238E27FC236}">
                    <a16:creationId xmlns:a16="http://schemas.microsoft.com/office/drawing/2014/main" id="{EE098A3A-CE9C-49DA-EB31-BECAC871AB5C}"/>
                  </a:ext>
                </a:extLst>
              </p:cNvPr>
              <p:cNvSpPr>
                <a:spLocks noChangeArrowheads="1"/>
              </p:cNvSpPr>
              <p:nvPr/>
            </p:nvSpPr>
            <p:spPr bwMode="auto">
              <a:xfrm>
                <a:off x="1497" y="1741"/>
                <a:ext cx="524" cy="213"/>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8">
                <a:extLst>
                  <a:ext uri="{FF2B5EF4-FFF2-40B4-BE49-F238E27FC236}">
                    <a16:creationId xmlns:a16="http://schemas.microsoft.com/office/drawing/2014/main" id="{1F978B4D-F42A-2FB8-F84B-03AA98FEA65C}"/>
                  </a:ext>
                </a:extLst>
              </p:cNvPr>
              <p:cNvSpPr>
                <a:spLocks noChangeArrowheads="1"/>
              </p:cNvSpPr>
              <p:nvPr/>
            </p:nvSpPr>
            <p:spPr bwMode="auto">
              <a:xfrm>
                <a:off x="6932" y="1741"/>
                <a:ext cx="524" cy="213"/>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9">
                <a:extLst>
                  <a:ext uri="{FF2B5EF4-FFF2-40B4-BE49-F238E27FC236}">
                    <a16:creationId xmlns:a16="http://schemas.microsoft.com/office/drawing/2014/main" id="{9B72D993-185B-4B7D-51D4-3152F048419E}"/>
                  </a:ext>
                </a:extLst>
              </p:cNvPr>
              <p:cNvSpPr>
                <a:spLocks noChangeArrowheads="1"/>
              </p:cNvSpPr>
              <p:nvPr/>
            </p:nvSpPr>
            <p:spPr bwMode="auto">
              <a:xfrm>
                <a:off x="4214" y="1950"/>
                <a:ext cx="525" cy="212"/>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10">
                <a:extLst>
                  <a:ext uri="{FF2B5EF4-FFF2-40B4-BE49-F238E27FC236}">
                    <a16:creationId xmlns:a16="http://schemas.microsoft.com/office/drawing/2014/main" id="{1B9C8046-01DB-4030-C80E-6A9E54F3CAEB}"/>
                  </a:ext>
                </a:extLst>
              </p:cNvPr>
              <p:cNvSpPr>
                <a:spLocks noChangeArrowheads="1"/>
              </p:cNvSpPr>
              <p:nvPr/>
            </p:nvSpPr>
            <p:spPr bwMode="auto">
              <a:xfrm>
                <a:off x="6932" y="1950"/>
                <a:ext cx="524" cy="212"/>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Rectangle 11">
                <a:extLst>
                  <a:ext uri="{FF2B5EF4-FFF2-40B4-BE49-F238E27FC236}">
                    <a16:creationId xmlns:a16="http://schemas.microsoft.com/office/drawing/2014/main" id="{E3F5B462-5B3E-E9CE-EE25-3D0F92378B97}"/>
                  </a:ext>
                </a:extLst>
              </p:cNvPr>
              <p:cNvSpPr>
                <a:spLocks noChangeArrowheads="1"/>
              </p:cNvSpPr>
              <p:nvPr/>
            </p:nvSpPr>
            <p:spPr bwMode="auto">
              <a:xfrm>
                <a:off x="1497" y="2158"/>
                <a:ext cx="524" cy="212"/>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Rectangle 12">
                <a:extLst>
                  <a:ext uri="{FF2B5EF4-FFF2-40B4-BE49-F238E27FC236}">
                    <a16:creationId xmlns:a16="http://schemas.microsoft.com/office/drawing/2014/main" id="{9D6FB278-DFCC-FBA8-4D19-EA36EFE044FB}"/>
                  </a:ext>
                </a:extLst>
              </p:cNvPr>
              <p:cNvSpPr>
                <a:spLocks noChangeArrowheads="1"/>
              </p:cNvSpPr>
              <p:nvPr/>
            </p:nvSpPr>
            <p:spPr bwMode="auto">
              <a:xfrm>
                <a:off x="4214" y="2158"/>
                <a:ext cx="525" cy="212"/>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13">
                <a:extLst>
                  <a:ext uri="{FF2B5EF4-FFF2-40B4-BE49-F238E27FC236}">
                    <a16:creationId xmlns:a16="http://schemas.microsoft.com/office/drawing/2014/main" id="{3CDB1AB6-B999-DEB5-A29C-BDE6F2ACFD05}"/>
                  </a:ext>
                </a:extLst>
              </p:cNvPr>
              <p:cNvSpPr>
                <a:spLocks noChangeArrowheads="1"/>
              </p:cNvSpPr>
              <p:nvPr/>
            </p:nvSpPr>
            <p:spPr bwMode="auto">
              <a:xfrm>
                <a:off x="6932" y="2158"/>
                <a:ext cx="524" cy="2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Rectangle 14">
                <a:extLst>
                  <a:ext uri="{FF2B5EF4-FFF2-40B4-BE49-F238E27FC236}">
                    <a16:creationId xmlns:a16="http://schemas.microsoft.com/office/drawing/2014/main" id="{5B40C6C4-203E-BC7B-B2DC-984352003E2E}"/>
                  </a:ext>
                </a:extLst>
              </p:cNvPr>
              <p:cNvSpPr>
                <a:spLocks noChangeArrowheads="1"/>
              </p:cNvSpPr>
              <p:nvPr/>
            </p:nvSpPr>
            <p:spPr bwMode="auto">
              <a:xfrm>
                <a:off x="1497" y="2366"/>
                <a:ext cx="524" cy="630"/>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Rectangle 15">
                <a:extLst>
                  <a:ext uri="{FF2B5EF4-FFF2-40B4-BE49-F238E27FC236}">
                    <a16:creationId xmlns:a16="http://schemas.microsoft.com/office/drawing/2014/main" id="{776D08DF-0354-D5AE-1115-5D325814CCCC}"/>
                  </a:ext>
                </a:extLst>
              </p:cNvPr>
              <p:cNvSpPr>
                <a:spLocks noChangeArrowheads="1"/>
              </p:cNvSpPr>
              <p:nvPr/>
            </p:nvSpPr>
            <p:spPr bwMode="auto">
              <a:xfrm>
                <a:off x="2413" y="2366"/>
                <a:ext cx="2326" cy="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16">
                <a:extLst>
                  <a:ext uri="{FF2B5EF4-FFF2-40B4-BE49-F238E27FC236}">
                    <a16:creationId xmlns:a16="http://schemas.microsoft.com/office/drawing/2014/main" id="{7558FB5E-67EB-CE6E-EC8A-B430FF171356}"/>
                  </a:ext>
                </a:extLst>
              </p:cNvPr>
              <p:cNvSpPr>
                <a:spLocks noChangeArrowheads="1"/>
              </p:cNvSpPr>
              <p:nvPr/>
            </p:nvSpPr>
            <p:spPr bwMode="auto">
              <a:xfrm>
                <a:off x="5131" y="2366"/>
                <a:ext cx="2325" cy="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17">
                <a:extLst>
                  <a:ext uri="{FF2B5EF4-FFF2-40B4-BE49-F238E27FC236}">
                    <a16:creationId xmlns:a16="http://schemas.microsoft.com/office/drawing/2014/main" id="{7E5B8742-3B2F-E70E-3211-1F28118DEC5C}"/>
                  </a:ext>
                </a:extLst>
              </p:cNvPr>
              <p:cNvSpPr>
                <a:spLocks noChangeArrowheads="1"/>
              </p:cNvSpPr>
              <p:nvPr/>
            </p:nvSpPr>
            <p:spPr bwMode="auto">
              <a:xfrm>
                <a:off x="6932" y="2992"/>
                <a:ext cx="524" cy="212"/>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Rectangle 18">
                <a:extLst>
                  <a:ext uri="{FF2B5EF4-FFF2-40B4-BE49-F238E27FC236}">
                    <a16:creationId xmlns:a16="http://schemas.microsoft.com/office/drawing/2014/main" id="{4650E195-FB17-219C-FA19-4FC9EBB82AE2}"/>
                  </a:ext>
                </a:extLst>
              </p:cNvPr>
              <p:cNvSpPr>
                <a:spLocks noChangeArrowheads="1"/>
              </p:cNvSpPr>
              <p:nvPr/>
            </p:nvSpPr>
            <p:spPr bwMode="auto">
              <a:xfrm>
                <a:off x="248" y="1336"/>
                <a:ext cx="9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Course 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19">
                <a:extLst>
                  <a:ext uri="{FF2B5EF4-FFF2-40B4-BE49-F238E27FC236}">
                    <a16:creationId xmlns:a16="http://schemas.microsoft.com/office/drawing/2014/main" id="{641DEB4E-0A2C-7D4D-8407-94FC26B87E59}"/>
                  </a:ext>
                </a:extLst>
              </p:cNvPr>
              <p:cNvSpPr>
                <a:spLocks noChangeArrowheads="1"/>
              </p:cNvSpPr>
              <p:nvPr/>
            </p:nvSpPr>
            <p:spPr bwMode="auto">
              <a:xfrm>
                <a:off x="1525" y="1336"/>
                <a:ext cx="5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Results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20">
                <a:extLst>
                  <a:ext uri="{FF2B5EF4-FFF2-40B4-BE49-F238E27FC236}">
                    <a16:creationId xmlns:a16="http://schemas.microsoft.com/office/drawing/2014/main" id="{A08E51C8-DB64-64D8-AF46-60FC60461BB6}"/>
                  </a:ext>
                </a:extLst>
              </p:cNvPr>
              <p:cNvSpPr>
                <a:spLocks noChangeArrowheads="1"/>
              </p:cNvSpPr>
              <p:nvPr/>
            </p:nvSpPr>
            <p:spPr bwMode="auto">
              <a:xfrm>
                <a:off x="2437" y="1336"/>
                <a:ext cx="9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Course 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21">
                <a:extLst>
                  <a:ext uri="{FF2B5EF4-FFF2-40B4-BE49-F238E27FC236}">
                    <a16:creationId xmlns:a16="http://schemas.microsoft.com/office/drawing/2014/main" id="{36C0061D-2486-1C29-486C-6A33E2B904FB}"/>
                  </a:ext>
                </a:extLst>
              </p:cNvPr>
              <p:cNvSpPr>
                <a:spLocks noChangeArrowheads="1"/>
              </p:cNvSpPr>
              <p:nvPr/>
            </p:nvSpPr>
            <p:spPr bwMode="auto">
              <a:xfrm>
                <a:off x="4242" y="1336"/>
                <a:ext cx="5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Results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22">
                <a:extLst>
                  <a:ext uri="{FF2B5EF4-FFF2-40B4-BE49-F238E27FC236}">
                    <a16:creationId xmlns:a16="http://schemas.microsoft.com/office/drawing/2014/main" id="{6C67B03F-9037-CE34-721D-3B211F3F22EF}"/>
                  </a:ext>
                </a:extLst>
              </p:cNvPr>
              <p:cNvSpPr>
                <a:spLocks noChangeArrowheads="1"/>
              </p:cNvSpPr>
              <p:nvPr/>
            </p:nvSpPr>
            <p:spPr bwMode="auto">
              <a:xfrm>
                <a:off x="5155" y="1336"/>
                <a:ext cx="9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Course 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23">
                <a:extLst>
                  <a:ext uri="{FF2B5EF4-FFF2-40B4-BE49-F238E27FC236}">
                    <a16:creationId xmlns:a16="http://schemas.microsoft.com/office/drawing/2014/main" id="{14D4B4EB-6928-3A1E-C20F-B02EEA909733}"/>
                  </a:ext>
                </a:extLst>
              </p:cNvPr>
              <p:cNvSpPr>
                <a:spLocks noChangeArrowheads="1"/>
              </p:cNvSpPr>
              <p:nvPr/>
            </p:nvSpPr>
            <p:spPr bwMode="auto">
              <a:xfrm>
                <a:off x="6960" y="1336"/>
                <a:ext cx="5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Results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24">
                <a:extLst>
                  <a:ext uri="{FF2B5EF4-FFF2-40B4-BE49-F238E27FC236}">
                    <a16:creationId xmlns:a16="http://schemas.microsoft.com/office/drawing/2014/main" id="{A0E5D185-3208-3FAD-26D2-2E34C9E62583}"/>
                  </a:ext>
                </a:extLst>
              </p:cNvPr>
              <p:cNvSpPr>
                <a:spLocks noChangeArrowheads="1"/>
              </p:cNvSpPr>
              <p:nvPr/>
            </p:nvSpPr>
            <p:spPr bwMode="auto">
              <a:xfrm>
                <a:off x="248" y="1545"/>
                <a:ext cx="94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Mathematics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25">
                <a:extLst>
                  <a:ext uri="{FF2B5EF4-FFF2-40B4-BE49-F238E27FC236}">
                    <a16:creationId xmlns:a16="http://schemas.microsoft.com/office/drawing/2014/main" id="{5F01200E-A806-7ADC-7598-E97350AFA330}"/>
                  </a:ext>
                </a:extLst>
              </p:cNvPr>
              <p:cNvSpPr>
                <a:spLocks noChangeArrowheads="1"/>
              </p:cNvSpPr>
              <p:nvPr/>
            </p:nvSpPr>
            <p:spPr bwMode="auto">
              <a:xfrm>
                <a:off x="1585" y="1545"/>
                <a:ext cx="42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N4:P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26">
                <a:extLst>
                  <a:ext uri="{FF2B5EF4-FFF2-40B4-BE49-F238E27FC236}">
                    <a16:creationId xmlns:a16="http://schemas.microsoft.com/office/drawing/2014/main" id="{17C46CA3-6BD9-8D4B-7338-A6A764E7F0CE}"/>
                  </a:ext>
                </a:extLst>
              </p:cNvPr>
              <p:cNvSpPr>
                <a:spLocks noChangeArrowheads="1"/>
              </p:cNvSpPr>
              <p:nvPr/>
            </p:nvSpPr>
            <p:spPr bwMode="auto">
              <a:xfrm>
                <a:off x="2437" y="1545"/>
                <a:ext cx="182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Applications of Mathemati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27">
                <a:extLst>
                  <a:ext uri="{FF2B5EF4-FFF2-40B4-BE49-F238E27FC236}">
                    <a16:creationId xmlns:a16="http://schemas.microsoft.com/office/drawing/2014/main" id="{FE7103FD-92B6-7EC4-39B4-80148C1FF33E}"/>
                  </a:ext>
                </a:extLst>
              </p:cNvPr>
              <p:cNvSpPr>
                <a:spLocks noChangeArrowheads="1"/>
              </p:cNvSpPr>
              <p:nvPr/>
            </p:nvSpPr>
            <p:spPr bwMode="auto">
              <a:xfrm>
                <a:off x="4322" y="1545"/>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N5:C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2" name="Rectangle 28">
                <a:extLst>
                  <a:ext uri="{FF2B5EF4-FFF2-40B4-BE49-F238E27FC236}">
                    <a16:creationId xmlns:a16="http://schemas.microsoft.com/office/drawing/2014/main" id="{FC4BE06B-6BF2-A95B-BC06-BD1C946C08E0}"/>
                  </a:ext>
                </a:extLst>
              </p:cNvPr>
              <p:cNvSpPr>
                <a:spLocks noChangeArrowheads="1"/>
              </p:cNvSpPr>
              <p:nvPr/>
            </p:nvSpPr>
            <p:spPr bwMode="auto">
              <a:xfrm>
                <a:off x="5131" y="1545"/>
                <a:ext cx="1801" cy="1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Applications of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3" name="Rectangle 29">
                <a:extLst>
                  <a:ext uri="{FF2B5EF4-FFF2-40B4-BE49-F238E27FC236}">
                    <a16:creationId xmlns:a16="http://schemas.microsoft.com/office/drawing/2014/main" id="{1206F105-83E3-F5BB-8FC4-923EBF50F73F}"/>
                  </a:ext>
                </a:extLst>
              </p:cNvPr>
              <p:cNvSpPr>
                <a:spLocks noChangeArrowheads="1"/>
              </p:cNvSpPr>
              <p:nvPr/>
            </p:nvSpPr>
            <p:spPr bwMode="auto">
              <a:xfrm>
                <a:off x="7040" y="1545"/>
                <a:ext cx="2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Calibri" panose="020F0502020204030204" pitchFamily="34" charset="0"/>
                  </a:rPr>
                  <a:t>HI:C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30">
                <a:extLst>
                  <a:ext uri="{FF2B5EF4-FFF2-40B4-BE49-F238E27FC236}">
                    <a16:creationId xmlns:a16="http://schemas.microsoft.com/office/drawing/2014/main" id="{5D5520AB-A60E-8274-6D8B-4910E570880B}"/>
                  </a:ext>
                </a:extLst>
              </p:cNvPr>
              <p:cNvSpPr>
                <a:spLocks noChangeArrowheads="1"/>
              </p:cNvSpPr>
              <p:nvPr/>
            </p:nvSpPr>
            <p:spPr bwMode="auto">
              <a:xfrm>
                <a:off x="248" y="1753"/>
                <a:ext cx="5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English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31">
                <a:extLst>
                  <a:ext uri="{FF2B5EF4-FFF2-40B4-BE49-F238E27FC236}">
                    <a16:creationId xmlns:a16="http://schemas.microsoft.com/office/drawing/2014/main" id="{99956B4B-EC14-EC74-4624-F13F4EA41583}"/>
                  </a:ext>
                </a:extLst>
              </p:cNvPr>
              <p:cNvSpPr>
                <a:spLocks noChangeArrowheads="1"/>
              </p:cNvSpPr>
              <p:nvPr/>
            </p:nvSpPr>
            <p:spPr bwMode="auto">
              <a:xfrm>
                <a:off x="1601" y="1753"/>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32">
                <a:extLst>
                  <a:ext uri="{FF2B5EF4-FFF2-40B4-BE49-F238E27FC236}">
                    <a16:creationId xmlns:a16="http://schemas.microsoft.com/office/drawing/2014/main" id="{97EC0F1D-0C76-719C-7B3F-E7C88E7AE5D3}"/>
                  </a:ext>
                </a:extLst>
              </p:cNvPr>
              <p:cNvSpPr>
                <a:spLocks noChangeArrowheads="1"/>
              </p:cNvSpPr>
              <p:nvPr/>
            </p:nvSpPr>
            <p:spPr bwMode="auto">
              <a:xfrm>
                <a:off x="2437" y="1753"/>
                <a:ext cx="5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English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33">
                <a:extLst>
                  <a:ext uri="{FF2B5EF4-FFF2-40B4-BE49-F238E27FC236}">
                    <a16:creationId xmlns:a16="http://schemas.microsoft.com/office/drawing/2014/main" id="{D2A4F692-6B3C-19EA-1569-C01BBDC60ABE}"/>
                  </a:ext>
                </a:extLst>
              </p:cNvPr>
              <p:cNvSpPr>
                <a:spLocks noChangeArrowheads="1"/>
              </p:cNvSpPr>
              <p:nvPr/>
            </p:nvSpPr>
            <p:spPr bwMode="auto">
              <a:xfrm>
                <a:off x="4334" y="1753"/>
                <a:ext cx="36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34">
                <a:extLst>
                  <a:ext uri="{FF2B5EF4-FFF2-40B4-BE49-F238E27FC236}">
                    <a16:creationId xmlns:a16="http://schemas.microsoft.com/office/drawing/2014/main" id="{25B33C72-8922-736A-034F-4C1BDE2FC451}"/>
                  </a:ext>
                </a:extLst>
              </p:cNvPr>
              <p:cNvSpPr>
                <a:spLocks noChangeArrowheads="1"/>
              </p:cNvSpPr>
              <p:nvPr/>
            </p:nvSpPr>
            <p:spPr bwMode="auto">
              <a:xfrm>
                <a:off x="5155" y="1753"/>
                <a:ext cx="5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English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9" name="Rectangle 35">
                <a:extLst>
                  <a:ext uri="{FF2B5EF4-FFF2-40B4-BE49-F238E27FC236}">
                    <a16:creationId xmlns:a16="http://schemas.microsoft.com/office/drawing/2014/main" id="{48E33686-80FB-7FFD-AB88-F433DE7D00DE}"/>
                  </a:ext>
                </a:extLst>
              </p:cNvPr>
              <p:cNvSpPr>
                <a:spLocks noChangeArrowheads="1"/>
              </p:cNvSpPr>
              <p:nvPr/>
            </p:nvSpPr>
            <p:spPr bwMode="auto">
              <a:xfrm>
                <a:off x="7060" y="1753"/>
                <a:ext cx="3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36">
                <a:extLst>
                  <a:ext uri="{FF2B5EF4-FFF2-40B4-BE49-F238E27FC236}">
                    <a16:creationId xmlns:a16="http://schemas.microsoft.com/office/drawing/2014/main" id="{780351CD-E88D-6FAC-620D-E8FC2FC06BCB}"/>
                  </a:ext>
                </a:extLst>
              </p:cNvPr>
              <p:cNvSpPr>
                <a:spLocks noChangeArrowheads="1"/>
              </p:cNvSpPr>
              <p:nvPr/>
            </p:nvSpPr>
            <p:spPr bwMode="auto">
              <a:xfrm>
                <a:off x="248" y="1962"/>
                <a:ext cx="5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Biology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37">
                <a:extLst>
                  <a:ext uri="{FF2B5EF4-FFF2-40B4-BE49-F238E27FC236}">
                    <a16:creationId xmlns:a16="http://schemas.microsoft.com/office/drawing/2014/main" id="{89DAD2C1-765A-F909-E90C-3462F2BE465B}"/>
                  </a:ext>
                </a:extLst>
              </p:cNvPr>
              <p:cNvSpPr>
                <a:spLocks noChangeArrowheads="1"/>
              </p:cNvSpPr>
              <p:nvPr/>
            </p:nvSpPr>
            <p:spPr bwMode="auto">
              <a:xfrm>
                <a:off x="1585" y="1962"/>
                <a:ext cx="42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N4:P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38">
                <a:extLst>
                  <a:ext uri="{FF2B5EF4-FFF2-40B4-BE49-F238E27FC236}">
                    <a16:creationId xmlns:a16="http://schemas.microsoft.com/office/drawing/2014/main" id="{CAF27563-2B2F-E8F9-1CD8-B68B6617635D}"/>
                  </a:ext>
                </a:extLst>
              </p:cNvPr>
              <p:cNvSpPr>
                <a:spLocks noChangeArrowheads="1"/>
              </p:cNvSpPr>
              <p:nvPr/>
            </p:nvSpPr>
            <p:spPr bwMode="auto">
              <a:xfrm>
                <a:off x="2437" y="1962"/>
                <a:ext cx="5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Biology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39">
                <a:extLst>
                  <a:ext uri="{FF2B5EF4-FFF2-40B4-BE49-F238E27FC236}">
                    <a16:creationId xmlns:a16="http://schemas.microsoft.com/office/drawing/2014/main" id="{4F3ABF82-08BE-F267-8B45-785D4FF52A1D}"/>
                  </a:ext>
                </a:extLst>
              </p:cNvPr>
              <p:cNvSpPr>
                <a:spLocks noChangeArrowheads="1"/>
              </p:cNvSpPr>
              <p:nvPr/>
            </p:nvSpPr>
            <p:spPr bwMode="auto">
              <a:xfrm>
                <a:off x="4322" y="1962"/>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40">
                <a:extLst>
                  <a:ext uri="{FF2B5EF4-FFF2-40B4-BE49-F238E27FC236}">
                    <a16:creationId xmlns:a16="http://schemas.microsoft.com/office/drawing/2014/main" id="{A9B42069-C251-619F-795C-385353090A68}"/>
                  </a:ext>
                </a:extLst>
              </p:cNvPr>
              <p:cNvSpPr>
                <a:spLocks noChangeArrowheads="1"/>
              </p:cNvSpPr>
              <p:nvPr/>
            </p:nvSpPr>
            <p:spPr bwMode="auto">
              <a:xfrm>
                <a:off x="5155" y="1962"/>
                <a:ext cx="5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Biology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 name="Rectangle 41">
                <a:extLst>
                  <a:ext uri="{FF2B5EF4-FFF2-40B4-BE49-F238E27FC236}">
                    <a16:creationId xmlns:a16="http://schemas.microsoft.com/office/drawing/2014/main" id="{200A8049-0DA5-A33B-5DE7-9C3F0AD34235}"/>
                  </a:ext>
                </a:extLst>
              </p:cNvPr>
              <p:cNvSpPr>
                <a:spLocks noChangeArrowheads="1"/>
              </p:cNvSpPr>
              <p:nvPr/>
            </p:nvSpPr>
            <p:spPr bwMode="auto">
              <a:xfrm>
                <a:off x="7060" y="1962"/>
                <a:ext cx="3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42">
                <a:extLst>
                  <a:ext uri="{FF2B5EF4-FFF2-40B4-BE49-F238E27FC236}">
                    <a16:creationId xmlns:a16="http://schemas.microsoft.com/office/drawing/2014/main" id="{1D553E68-D244-A952-56AF-ADB29471E439}"/>
                  </a:ext>
                </a:extLst>
              </p:cNvPr>
              <p:cNvSpPr>
                <a:spLocks noChangeArrowheads="1"/>
              </p:cNvSpPr>
              <p:nvPr/>
            </p:nvSpPr>
            <p:spPr bwMode="auto">
              <a:xfrm>
                <a:off x="248" y="2170"/>
                <a:ext cx="12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Physical Education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43">
                <a:extLst>
                  <a:ext uri="{FF2B5EF4-FFF2-40B4-BE49-F238E27FC236}">
                    <a16:creationId xmlns:a16="http://schemas.microsoft.com/office/drawing/2014/main" id="{1D48A432-2DE9-896F-DA27-7914B2EF767C}"/>
                  </a:ext>
                </a:extLst>
              </p:cNvPr>
              <p:cNvSpPr>
                <a:spLocks noChangeArrowheads="1"/>
              </p:cNvSpPr>
              <p:nvPr/>
            </p:nvSpPr>
            <p:spPr bwMode="auto">
              <a:xfrm>
                <a:off x="1601" y="2170"/>
                <a:ext cx="40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44">
                <a:extLst>
                  <a:ext uri="{FF2B5EF4-FFF2-40B4-BE49-F238E27FC236}">
                    <a16:creationId xmlns:a16="http://schemas.microsoft.com/office/drawing/2014/main" id="{B7FCC5BB-D8DA-435E-C0A6-FB98E80659F7}"/>
                  </a:ext>
                </a:extLst>
              </p:cNvPr>
              <p:cNvSpPr>
                <a:spLocks noChangeArrowheads="1"/>
              </p:cNvSpPr>
              <p:nvPr/>
            </p:nvSpPr>
            <p:spPr bwMode="auto">
              <a:xfrm>
                <a:off x="2437" y="2170"/>
                <a:ext cx="12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Physical Education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45">
                <a:extLst>
                  <a:ext uri="{FF2B5EF4-FFF2-40B4-BE49-F238E27FC236}">
                    <a16:creationId xmlns:a16="http://schemas.microsoft.com/office/drawing/2014/main" id="{984AA402-FFEB-9D35-3E2D-5FDA9DD678AB}"/>
                  </a:ext>
                </a:extLst>
              </p:cNvPr>
              <p:cNvSpPr>
                <a:spLocks noChangeArrowheads="1"/>
              </p:cNvSpPr>
              <p:nvPr/>
            </p:nvSpPr>
            <p:spPr bwMode="auto">
              <a:xfrm>
                <a:off x="4342" y="2170"/>
                <a:ext cx="3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46">
                <a:extLst>
                  <a:ext uri="{FF2B5EF4-FFF2-40B4-BE49-F238E27FC236}">
                    <a16:creationId xmlns:a16="http://schemas.microsoft.com/office/drawing/2014/main" id="{C92DF109-1B8C-6698-06EB-5826A8EEDDEC}"/>
                  </a:ext>
                </a:extLst>
              </p:cNvPr>
              <p:cNvSpPr>
                <a:spLocks noChangeArrowheads="1"/>
              </p:cNvSpPr>
              <p:nvPr/>
            </p:nvSpPr>
            <p:spPr bwMode="auto">
              <a:xfrm>
                <a:off x="5155" y="2170"/>
                <a:ext cx="12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Physical Education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47">
                <a:extLst>
                  <a:ext uri="{FF2B5EF4-FFF2-40B4-BE49-F238E27FC236}">
                    <a16:creationId xmlns:a16="http://schemas.microsoft.com/office/drawing/2014/main" id="{BCC920BC-747A-A44B-AF3E-3029D7DD757E}"/>
                  </a:ext>
                </a:extLst>
              </p:cNvPr>
              <p:cNvSpPr>
                <a:spLocks noChangeArrowheads="1"/>
              </p:cNvSpPr>
              <p:nvPr/>
            </p:nvSpPr>
            <p:spPr bwMode="auto">
              <a:xfrm>
                <a:off x="7016" y="2170"/>
                <a:ext cx="36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AHI:B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2" name="Rectangle 48">
                <a:extLst>
                  <a:ext uri="{FF2B5EF4-FFF2-40B4-BE49-F238E27FC236}">
                    <a16:creationId xmlns:a16="http://schemas.microsoft.com/office/drawing/2014/main" id="{C1246CE0-7155-0255-3B10-37EB1F44627E}"/>
                  </a:ext>
                </a:extLst>
              </p:cNvPr>
              <p:cNvSpPr>
                <a:spLocks noChangeArrowheads="1"/>
              </p:cNvSpPr>
              <p:nvPr/>
            </p:nvSpPr>
            <p:spPr bwMode="auto">
              <a:xfrm>
                <a:off x="248" y="2378"/>
                <a:ext cx="54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History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49">
                <a:extLst>
                  <a:ext uri="{FF2B5EF4-FFF2-40B4-BE49-F238E27FC236}">
                    <a16:creationId xmlns:a16="http://schemas.microsoft.com/office/drawing/2014/main" id="{70BD6ECF-58F1-F0BC-3798-E2F4114BD991}"/>
                  </a:ext>
                </a:extLst>
              </p:cNvPr>
              <p:cNvSpPr>
                <a:spLocks noChangeArrowheads="1"/>
              </p:cNvSpPr>
              <p:nvPr/>
            </p:nvSpPr>
            <p:spPr bwMode="auto">
              <a:xfrm>
                <a:off x="1605" y="2378"/>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50">
                <a:extLst>
                  <a:ext uri="{FF2B5EF4-FFF2-40B4-BE49-F238E27FC236}">
                    <a16:creationId xmlns:a16="http://schemas.microsoft.com/office/drawing/2014/main" id="{FD768C67-1A21-A937-EC02-8CF12B40E886}"/>
                  </a:ext>
                </a:extLst>
              </p:cNvPr>
              <p:cNvSpPr>
                <a:spLocks noChangeArrowheads="1"/>
              </p:cNvSpPr>
              <p:nvPr/>
            </p:nvSpPr>
            <p:spPr bwMode="auto">
              <a:xfrm>
                <a:off x="248" y="2587"/>
                <a:ext cx="112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Modern Studies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51">
                <a:extLst>
                  <a:ext uri="{FF2B5EF4-FFF2-40B4-BE49-F238E27FC236}">
                    <a16:creationId xmlns:a16="http://schemas.microsoft.com/office/drawing/2014/main" id="{7DCA1BBE-5003-4A29-CC4F-D9A9F792E3A3}"/>
                  </a:ext>
                </a:extLst>
              </p:cNvPr>
              <p:cNvSpPr>
                <a:spLocks noChangeArrowheads="1"/>
              </p:cNvSpPr>
              <p:nvPr/>
            </p:nvSpPr>
            <p:spPr bwMode="auto">
              <a:xfrm>
                <a:off x="1605" y="2587"/>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52">
                <a:extLst>
                  <a:ext uri="{FF2B5EF4-FFF2-40B4-BE49-F238E27FC236}">
                    <a16:creationId xmlns:a16="http://schemas.microsoft.com/office/drawing/2014/main" id="{6BB4F74D-06C3-4D57-BD0D-2295F8E2412D}"/>
                  </a:ext>
                </a:extLst>
              </p:cNvPr>
              <p:cNvSpPr>
                <a:spLocks noChangeArrowheads="1"/>
              </p:cNvSpPr>
              <p:nvPr/>
            </p:nvSpPr>
            <p:spPr bwMode="auto">
              <a:xfrm>
                <a:off x="248" y="2795"/>
                <a:ext cx="121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Practical Cookery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53">
                <a:extLst>
                  <a:ext uri="{FF2B5EF4-FFF2-40B4-BE49-F238E27FC236}">
                    <a16:creationId xmlns:a16="http://schemas.microsoft.com/office/drawing/2014/main" id="{7B534C14-8FB4-2BAD-4707-65CE1ACBC672}"/>
                  </a:ext>
                </a:extLst>
              </p:cNvPr>
              <p:cNvSpPr>
                <a:spLocks noChangeArrowheads="1"/>
              </p:cNvSpPr>
              <p:nvPr/>
            </p:nvSpPr>
            <p:spPr bwMode="auto">
              <a:xfrm>
                <a:off x="1601" y="2795"/>
                <a:ext cx="40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54">
                <a:extLst>
                  <a:ext uri="{FF2B5EF4-FFF2-40B4-BE49-F238E27FC236}">
                    <a16:creationId xmlns:a16="http://schemas.microsoft.com/office/drawing/2014/main" id="{1C974A0C-B481-1203-420F-9F4C69981864}"/>
                  </a:ext>
                </a:extLst>
              </p:cNvPr>
              <p:cNvSpPr>
                <a:spLocks noChangeArrowheads="1"/>
              </p:cNvSpPr>
              <p:nvPr/>
            </p:nvSpPr>
            <p:spPr bwMode="auto">
              <a:xfrm>
                <a:off x="2437" y="3004"/>
                <a:ext cx="155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Business 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55">
                <a:extLst>
                  <a:ext uri="{FF2B5EF4-FFF2-40B4-BE49-F238E27FC236}">
                    <a16:creationId xmlns:a16="http://schemas.microsoft.com/office/drawing/2014/main" id="{A9430B71-76C6-596A-5F7E-26FB00FF362F}"/>
                  </a:ext>
                </a:extLst>
              </p:cNvPr>
              <p:cNvSpPr>
                <a:spLocks noChangeArrowheads="1"/>
              </p:cNvSpPr>
              <p:nvPr/>
            </p:nvSpPr>
            <p:spPr bwMode="auto">
              <a:xfrm>
                <a:off x="4314" y="3004"/>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56">
                <a:extLst>
                  <a:ext uri="{FF2B5EF4-FFF2-40B4-BE49-F238E27FC236}">
                    <a16:creationId xmlns:a16="http://schemas.microsoft.com/office/drawing/2014/main" id="{ABDE59D6-8FD4-E112-8029-5062AE5C9184}"/>
                  </a:ext>
                </a:extLst>
              </p:cNvPr>
              <p:cNvSpPr>
                <a:spLocks noChangeArrowheads="1"/>
              </p:cNvSpPr>
              <p:nvPr/>
            </p:nvSpPr>
            <p:spPr bwMode="auto">
              <a:xfrm>
                <a:off x="5155" y="3004"/>
                <a:ext cx="155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Business 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57">
                <a:extLst>
                  <a:ext uri="{FF2B5EF4-FFF2-40B4-BE49-F238E27FC236}">
                    <a16:creationId xmlns:a16="http://schemas.microsoft.com/office/drawing/2014/main" id="{CBCB01AE-2D3F-09D2-1DD3-3DA8D0CA5E29}"/>
                  </a:ext>
                </a:extLst>
              </p:cNvPr>
              <p:cNvSpPr>
                <a:spLocks noChangeArrowheads="1"/>
              </p:cNvSpPr>
              <p:nvPr/>
            </p:nvSpPr>
            <p:spPr bwMode="auto">
              <a:xfrm>
                <a:off x="7060" y="3004"/>
                <a:ext cx="2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HI:C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2" name="Rectangle 58">
                <a:extLst>
                  <a:ext uri="{FF2B5EF4-FFF2-40B4-BE49-F238E27FC236}">
                    <a16:creationId xmlns:a16="http://schemas.microsoft.com/office/drawing/2014/main" id="{1B3D4513-5400-355D-542F-644291410FD7}"/>
                  </a:ext>
                </a:extLst>
              </p:cNvPr>
              <p:cNvSpPr>
                <a:spLocks noChangeArrowheads="1"/>
              </p:cNvSpPr>
              <p:nvPr/>
            </p:nvSpPr>
            <p:spPr bwMode="auto">
              <a:xfrm>
                <a:off x="960" y="1128"/>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2023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59">
                <a:extLst>
                  <a:ext uri="{FF2B5EF4-FFF2-40B4-BE49-F238E27FC236}">
                    <a16:creationId xmlns:a16="http://schemas.microsoft.com/office/drawing/2014/main" id="{10AF5995-30B0-154F-6A2E-50DB288BFA50}"/>
                  </a:ext>
                </a:extLst>
              </p:cNvPr>
              <p:cNvSpPr>
                <a:spLocks noChangeArrowheads="1"/>
              </p:cNvSpPr>
              <p:nvPr/>
            </p:nvSpPr>
            <p:spPr bwMode="auto">
              <a:xfrm>
                <a:off x="3418" y="1128"/>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2024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60">
                <a:extLst>
                  <a:ext uri="{FF2B5EF4-FFF2-40B4-BE49-F238E27FC236}">
                    <a16:creationId xmlns:a16="http://schemas.microsoft.com/office/drawing/2014/main" id="{A37E71A9-55B6-9F2A-963B-D1F9BD1C37F9}"/>
                  </a:ext>
                </a:extLst>
              </p:cNvPr>
              <p:cNvSpPr>
                <a:spLocks noChangeArrowheads="1"/>
              </p:cNvSpPr>
              <p:nvPr/>
            </p:nvSpPr>
            <p:spPr bwMode="auto">
              <a:xfrm>
                <a:off x="6135" y="1128"/>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2025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61">
                <a:extLst>
                  <a:ext uri="{FF2B5EF4-FFF2-40B4-BE49-F238E27FC236}">
                    <a16:creationId xmlns:a16="http://schemas.microsoft.com/office/drawing/2014/main" id="{0AFA2718-268D-AA04-3BD3-DFA36FC024BF}"/>
                  </a:ext>
                </a:extLst>
              </p:cNvPr>
              <p:cNvSpPr>
                <a:spLocks noChangeArrowheads="1"/>
              </p:cNvSpPr>
              <p:nvPr/>
            </p:nvSpPr>
            <p:spPr bwMode="auto">
              <a:xfrm>
                <a:off x="224"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Line 62">
                <a:extLst>
                  <a:ext uri="{FF2B5EF4-FFF2-40B4-BE49-F238E27FC236}">
                    <a16:creationId xmlns:a16="http://schemas.microsoft.com/office/drawing/2014/main" id="{67389CAB-1D14-68D0-A3FF-172850FF6CBA}"/>
                  </a:ext>
                </a:extLst>
              </p:cNvPr>
              <p:cNvSpPr>
                <a:spLocks noChangeShapeType="1"/>
              </p:cNvSpPr>
              <p:nvPr/>
            </p:nvSpPr>
            <p:spPr bwMode="auto">
              <a:xfrm>
                <a:off x="228" y="1116"/>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Rectangle 63">
                <a:extLst>
                  <a:ext uri="{FF2B5EF4-FFF2-40B4-BE49-F238E27FC236}">
                    <a16:creationId xmlns:a16="http://schemas.microsoft.com/office/drawing/2014/main" id="{94831495-5101-9C7C-5EEC-68352D4E4516}"/>
                  </a:ext>
                </a:extLst>
              </p:cNvPr>
              <p:cNvSpPr>
                <a:spLocks noChangeArrowheads="1"/>
              </p:cNvSpPr>
              <p:nvPr/>
            </p:nvSpPr>
            <p:spPr bwMode="auto">
              <a:xfrm>
                <a:off x="228" y="1116"/>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Rectangle 64">
                <a:extLst>
                  <a:ext uri="{FF2B5EF4-FFF2-40B4-BE49-F238E27FC236}">
                    <a16:creationId xmlns:a16="http://schemas.microsoft.com/office/drawing/2014/main" id="{BE5A59A4-592B-7262-F3E7-36546BFED0FD}"/>
                  </a:ext>
                </a:extLst>
              </p:cNvPr>
              <p:cNvSpPr>
                <a:spLocks noChangeArrowheads="1"/>
              </p:cNvSpPr>
              <p:nvPr/>
            </p:nvSpPr>
            <p:spPr bwMode="auto">
              <a:xfrm>
                <a:off x="2017"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Line 65">
                <a:extLst>
                  <a:ext uri="{FF2B5EF4-FFF2-40B4-BE49-F238E27FC236}">
                    <a16:creationId xmlns:a16="http://schemas.microsoft.com/office/drawing/2014/main" id="{326A83DA-97B6-BC19-9240-024A06D3D480}"/>
                  </a:ext>
                </a:extLst>
              </p:cNvPr>
              <p:cNvSpPr>
                <a:spLocks noChangeShapeType="1"/>
              </p:cNvSpPr>
              <p:nvPr/>
            </p:nvSpPr>
            <p:spPr bwMode="auto">
              <a:xfrm>
                <a:off x="2021" y="111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Rectangle 66">
                <a:extLst>
                  <a:ext uri="{FF2B5EF4-FFF2-40B4-BE49-F238E27FC236}">
                    <a16:creationId xmlns:a16="http://schemas.microsoft.com/office/drawing/2014/main" id="{793012E9-16AF-C1D7-BF29-2E5D6152ED8D}"/>
                  </a:ext>
                </a:extLst>
              </p:cNvPr>
              <p:cNvSpPr>
                <a:spLocks noChangeArrowheads="1"/>
              </p:cNvSpPr>
              <p:nvPr/>
            </p:nvSpPr>
            <p:spPr bwMode="auto">
              <a:xfrm>
                <a:off x="2021" y="111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Rectangle 67">
                <a:extLst>
                  <a:ext uri="{FF2B5EF4-FFF2-40B4-BE49-F238E27FC236}">
                    <a16:creationId xmlns:a16="http://schemas.microsoft.com/office/drawing/2014/main" id="{1FE58DAD-94C8-B1B6-D800-29216C24E380}"/>
                  </a:ext>
                </a:extLst>
              </p:cNvPr>
              <p:cNvSpPr>
                <a:spLocks noChangeArrowheads="1"/>
              </p:cNvSpPr>
              <p:nvPr/>
            </p:nvSpPr>
            <p:spPr bwMode="auto">
              <a:xfrm>
                <a:off x="2413"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Line 68">
                <a:extLst>
                  <a:ext uri="{FF2B5EF4-FFF2-40B4-BE49-F238E27FC236}">
                    <a16:creationId xmlns:a16="http://schemas.microsoft.com/office/drawing/2014/main" id="{0E66194C-A181-6CA4-C135-6E49B9FFB025}"/>
                  </a:ext>
                </a:extLst>
              </p:cNvPr>
              <p:cNvSpPr>
                <a:spLocks noChangeShapeType="1"/>
              </p:cNvSpPr>
              <p:nvPr/>
            </p:nvSpPr>
            <p:spPr bwMode="auto">
              <a:xfrm>
                <a:off x="2417" y="1116"/>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Rectangle 69">
                <a:extLst>
                  <a:ext uri="{FF2B5EF4-FFF2-40B4-BE49-F238E27FC236}">
                    <a16:creationId xmlns:a16="http://schemas.microsoft.com/office/drawing/2014/main" id="{39C3BA0F-B0FA-B62E-D29C-5511C510D566}"/>
                  </a:ext>
                </a:extLst>
              </p:cNvPr>
              <p:cNvSpPr>
                <a:spLocks noChangeArrowheads="1"/>
              </p:cNvSpPr>
              <p:nvPr/>
            </p:nvSpPr>
            <p:spPr bwMode="auto">
              <a:xfrm>
                <a:off x="2417" y="1116"/>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Rectangle 70">
                <a:extLst>
                  <a:ext uri="{FF2B5EF4-FFF2-40B4-BE49-F238E27FC236}">
                    <a16:creationId xmlns:a16="http://schemas.microsoft.com/office/drawing/2014/main" id="{0400FC86-8360-5655-F481-4AACBA48C34A}"/>
                  </a:ext>
                </a:extLst>
              </p:cNvPr>
              <p:cNvSpPr>
                <a:spLocks noChangeArrowheads="1"/>
              </p:cNvSpPr>
              <p:nvPr/>
            </p:nvSpPr>
            <p:spPr bwMode="auto">
              <a:xfrm>
                <a:off x="4735"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Line 71">
                <a:extLst>
                  <a:ext uri="{FF2B5EF4-FFF2-40B4-BE49-F238E27FC236}">
                    <a16:creationId xmlns:a16="http://schemas.microsoft.com/office/drawing/2014/main" id="{73D517E9-4B8D-2015-E6D3-5BE10001953A}"/>
                  </a:ext>
                </a:extLst>
              </p:cNvPr>
              <p:cNvSpPr>
                <a:spLocks noChangeShapeType="1"/>
              </p:cNvSpPr>
              <p:nvPr/>
            </p:nvSpPr>
            <p:spPr bwMode="auto">
              <a:xfrm>
                <a:off x="4739" y="111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Rectangle 72">
                <a:extLst>
                  <a:ext uri="{FF2B5EF4-FFF2-40B4-BE49-F238E27FC236}">
                    <a16:creationId xmlns:a16="http://schemas.microsoft.com/office/drawing/2014/main" id="{0E8D0F0D-14A5-181A-C383-AB40F536EA57}"/>
                  </a:ext>
                </a:extLst>
              </p:cNvPr>
              <p:cNvSpPr>
                <a:spLocks noChangeArrowheads="1"/>
              </p:cNvSpPr>
              <p:nvPr/>
            </p:nvSpPr>
            <p:spPr bwMode="auto">
              <a:xfrm>
                <a:off x="4739" y="111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Rectangle 73">
                <a:extLst>
                  <a:ext uri="{FF2B5EF4-FFF2-40B4-BE49-F238E27FC236}">
                    <a16:creationId xmlns:a16="http://schemas.microsoft.com/office/drawing/2014/main" id="{3CF82BF1-FCB2-97DE-6B5B-ACF53A8DC9E2}"/>
                  </a:ext>
                </a:extLst>
              </p:cNvPr>
              <p:cNvSpPr>
                <a:spLocks noChangeArrowheads="1"/>
              </p:cNvSpPr>
              <p:nvPr/>
            </p:nvSpPr>
            <p:spPr bwMode="auto">
              <a:xfrm>
                <a:off x="5131"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Line 74">
                <a:extLst>
                  <a:ext uri="{FF2B5EF4-FFF2-40B4-BE49-F238E27FC236}">
                    <a16:creationId xmlns:a16="http://schemas.microsoft.com/office/drawing/2014/main" id="{A6866DF7-240C-BD24-374F-E2D4945CA0FA}"/>
                  </a:ext>
                </a:extLst>
              </p:cNvPr>
              <p:cNvSpPr>
                <a:spLocks noChangeShapeType="1"/>
              </p:cNvSpPr>
              <p:nvPr/>
            </p:nvSpPr>
            <p:spPr bwMode="auto">
              <a:xfrm>
                <a:off x="5135" y="1116"/>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Rectangle 75">
                <a:extLst>
                  <a:ext uri="{FF2B5EF4-FFF2-40B4-BE49-F238E27FC236}">
                    <a16:creationId xmlns:a16="http://schemas.microsoft.com/office/drawing/2014/main" id="{8E824F1F-12F9-C770-3166-CF01342B1347}"/>
                  </a:ext>
                </a:extLst>
              </p:cNvPr>
              <p:cNvSpPr>
                <a:spLocks noChangeArrowheads="1"/>
              </p:cNvSpPr>
              <p:nvPr/>
            </p:nvSpPr>
            <p:spPr bwMode="auto">
              <a:xfrm>
                <a:off x="5135" y="1116"/>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Rectangle 76">
                <a:extLst>
                  <a:ext uri="{FF2B5EF4-FFF2-40B4-BE49-F238E27FC236}">
                    <a16:creationId xmlns:a16="http://schemas.microsoft.com/office/drawing/2014/main" id="{A8336E28-D8C5-2478-2781-9B0170568DD8}"/>
                  </a:ext>
                </a:extLst>
              </p:cNvPr>
              <p:cNvSpPr>
                <a:spLocks noChangeArrowheads="1"/>
              </p:cNvSpPr>
              <p:nvPr/>
            </p:nvSpPr>
            <p:spPr bwMode="auto">
              <a:xfrm>
                <a:off x="7452"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Rectangle 77">
                <a:extLst>
                  <a:ext uri="{FF2B5EF4-FFF2-40B4-BE49-F238E27FC236}">
                    <a16:creationId xmlns:a16="http://schemas.microsoft.com/office/drawing/2014/main" id="{D890C94B-2D0A-A5FD-12EC-DF27D00A9E5E}"/>
                  </a:ext>
                </a:extLst>
              </p:cNvPr>
              <p:cNvSpPr>
                <a:spLocks noChangeArrowheads="1"/>
              </p:cNvSpPr>
              <p:nvPr/>
            </p:nvSpPr>
            <p:spPr bwMode="auto">
              <a:xfrm>
                <a:off x="1497"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Line 78">
                <a:extLst>
                  <a:ext uri="{FF2B5EF4-FFF2-40B4-BE49-F238E27FC236}">
                    <a16:creationId xmlns:a16="http://schemas.microsoft.com/office/drawing/2014/main" id="{1E1FD4CB-B050-BB84-465D-FEFBFBE3892F}"/>
                  </a:ext>
                </a:extLst>
              </p:cNvPr>
              <p:cNvSpPr>
                <a:spLocks noChangeShapeType="1"/>
              </p:cNvSpPr>
              <p:nvPr/>
            </p:nvSpPr>
            <p:spPr bwMode="auto">
              <a:xfrm>
                <a:off x="228" y="1324"/>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Rectangle 79">
                <a:extLst>
                  <a:ext uri="{FF2B5EF4-FFF2-40B4-BE49-F238E27FC236}">
                    <a16:creationId xmlns:a16="http://schemas.microsoft.com/office/drawing/2014/main" id="{E600CACC-8E2E-ABAB-89BB-205E91ACCF7C}"/>
                  </a:ext>
                </a:extLst>
              </p:cNvPr>
              <p:cNvSpPr>
                <a:spLocks noChangeArrowheads="1"/>
              </p:cNvSpPr>
              <p:nvPr/>
            </p:nvSpPr>
            <p:spPr bwMode="auto">
              <a:xfrm>
                <a:off x="228" y="1324"/>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Line 80">
                <a:extLst>
                  <a:ext uri="{FF2B5EF4-FFF2-40B4-BE49-F238E27FC236}">
                    <a16:creationId xmlns:a16="http://schemas.microsoft.com/office/drawing/2014/main" id="{92927546-F112-ACAF-5C33-58BECF0B97B2}"/>
                  </a:ext>
                </a:extLst>
              </p:cNvPr>
              <p:cNvSpPr>
                <a:spLocks noChangeShapeType="1"/>
              </p:cNvSpPr>
              <p:nvPr/>
            </p:nvSpPr>
            <p:spPr bwMode="auto">
              <a:xfrm>
                <a:off x="2021" y="1324"/>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Rectangle 81">
                <a:extLst>
                  <a:ext uri="{FF2B5EF4-FFF2-40B4-BE49-F238E27FC236}">
                    <a16:creationId xmlns:a16="http://schemas.microsoft.com/office/drawing/2014/main" id="{2C4A3C80-F153-E9BC-2784-7961A43CB988}"/>
                  </a:ext>
                </a:extLst>
              </p:cNvPr>
              <p:cNvSpPr>
                <a:spLocks noChangeArrowheads="1"/>
              </p:cNvSpPr>
              <p:nvPr/>
            </p:nvSpPr>
            <p:spPr bwMode="auto">
              <a:xfrm>
                <a:off x="2021" y="1324"/>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Rectangle 82">
                <a:extLst>
                  <a:ext uri="{FF2B5EF4-FFF2-40B4-BE49-F238E27FC236}">
                    <a16:creationId xmlns:a16="http://schemas.microsoft.com/office/drawing/2014/main" id="{8D4EA329-7B9A-B895-F0B1-AA4A09FCF05C}"/>
                  </a:ext>
                </a:extLst>
              </p:cNvPr>
              <p:cNvSpPr>
                <a:spLocks noChangeArrowheads="1"/>
              </p:cNvSpPr>
              <p:nvPr/>
            </p:nvSpPr>
            <p:spPr bwMode="auto">
              <a:xfrm>
                <a:off x="4214"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Line 83">
                <a:extLst>
                  <a:ext uri="{FF2B5EF4-FFF2-40B4-BE49-F238E27FC236}">
                    <a16:creationId xmlns:a16="http://schemas.microsoft.com/office/drawing/2014/main" id="{C344E70A-B9DC-750B-0B6C-ED75B3F56ED4}"/>
                  </a:ext>
                </a:extLst>
              </p:cNvPr>
              <p:cNvSpPr>
                <a:spLocks noChangeShapeType="1"/>
              </p:cNvSpPr>
              <p:nvPr/>
            </p:nvSpPr>
            <p:spPr bwMode="auto">
              <a:xfrm>
                <a:off x="2417" y="1324"/>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Rectangle 84">
                <a:extLst>
                  <a:ext uri="{FF2B5EF4-FFF2-40B4-BE49-F238E27FC236}">
                    <a16:creationId xmlns:a16="http://schemas.microsoft.com/office/drawing/2014/main" id="{F808A715-211D-A44E-4266-01679AB3A029}"/>
                  </a:ext>
                </a:extLst>
              </p:cNvPr>
              <p:cNvSpPr>
                <a:spLocks noChangeArrowheads="1"/>
              </p:cNvSpPr>
              <p:nvPr/>
            </p:nvSpPr>
            <p:spPr bwMode="auto">
              <a:xfrm>
                <a:off x="2417" y="1324"/>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Line 85">
                <a:extLst>
                  <a:ext uri="{FF2B5EF4-FFF2-40B4-BE49-F238E27FC236}">
                    <a16:creationId xmlns:a16="http://schemas.microsoft.com/office/drawing/2014/main" id="{650AD1CB-8E01-C835-96AE-C751E4207766}"/>
                  </a:ext>
                </a:extLst>
              </p:cNvPr>
              <p:cNvSpPr>
                <a:spLocks noChangeShapeType="1"/>
              </p:cNvSpPr>
              <p:nvPr/>
            </p:nvSpPr>
            <p:spPr bwMode="auto">
              <a:xfrm>
                <a:off x="4739" y="1324"/>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Rectangle 86">
                <a:extLst>
                  <a:ext uri="{FF2B5EF4-FFF2-40B4-BE49-F238E27FC236}">
                    <a16:creationId xmlns:a16="http://schemas.microsoft.com/office/drawing/2014/main" id="{0141309E-73CC-9668-0F00-2A6D3D2AFB5A}"/>
                  </a:ext>
                </a:extLst>
              </p:cNvPr>
              <p:cNvSpPr>
                <a:spLocks noChangeArrowheads="1"/>
              </p:cNvSpPr>
              <p:nvPr/>
            </p:nvSpPr>
            <p:spPr bwMode="auto">
              <a:xfrm>
                <a:off x="4739" y="1324"/>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87">
                <a:extLst>
                  <a:ext uri="{FF2B5EF4-FFF2-40B4-BE49-F238E27FC236}">
                    <a16:creationId xmlns:a16="http://schemas.microsoft.com/office/drawing/2014/main" id="{9679F481-452F-89EA-D64F-F4B986AF0997}"/>
                  </a:ext>
                </a:extLst>
              </p:cNvPr>
              <p:cNvSpPr>
                <a:spLocks noChangeArrowheads="1"/>
              </p:cNvSpPr>
              <p:nvPr/>
            </p:nvSpPr>
            <p:spPr bwMode="auto">
              <a:xfrm>
                <a:off x="6932"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Line 88">
                <a:extLst>
                  <a:ext uri="{FF2B5EF4-FFF2-40B4-BE49-F238E27FC236}">
                    <a16:creationId xmlns:a16="http://schemas.microsoft.com/office/drawing/2014/main" id="{575E72FD-39F3-88FA-87D6-C104958309A4}"/>
                  </a:ext>
                </a:extLst>
              </p:cNvPr>
              <p:cNvSpPr>
                <a:spLocks noChangeShapeType="1"/>
              </p:cNvSpPr>
              <p:nvPr/>
            </p:nvSpPr>
            <p:spPr bwMode="auto">
              <a:xfrm>
                <a:off x="5135" y="1324"/>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Rectangle 89">
                <a:extLst>
                  <a:ext uri="{FF2B5EF4-FFF2-40B4-BE49-F238E27FC236}">
                    <a16:creationId xmlns:a16="http://schemas.microsoft.com/office/drawing/2014/main" id="{CDBC69D0-C272-B005-0D47-738BF920CE88}"/>
                  </a:ext>
                </a:extLst>
              </p:cNvPr>
              <p:cNvSpPr>
                <a:spLocks noChangeArrowheads="1"/>
              </p:cNvSpPr>
              <p:nvPr/>
            </p:nvSpPr>
            <p:spPr bwMode="auto">
              <a:xfrm>
                <a:off x="5135" y="1324"/>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Line 90">
                <a:extLst>
                  <a:ext uri="{FF2B5EF4-FFF2-40B4-BE49-F238E27FC236}">
                    <a16:creationId xmlns:a16="http://schemas.microsoft.com/office/drawing/2014/main" id="{E01EEF86-879D-D208-0E92-7E9EA4D583AE}"/>
                  </a:ext>
                </a:extLst>
              </p:cNvPr>
              <p:cNvSpPr>
                <a:spLocks noChangeShapeType="1"/>
              </p:cNvSpPr>
              <p:nvPr/>
            </p:nvSpPr>
            <p:spPr bwMode="auto">
              <a:xfrm>
                <a:off x="228" y="1533"/>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Rectangle 91">
                <a:extLst>
                  <a:ext uri="{FF2B5EF4-FFF2-40B4-BE49-F238E27FC236}">
                    <a16:creationId xmlns:a16="http://schemas.microsoft.com/office/drawing/2014/main" id="{D4569FAE-837A-F479-1828-44498918BF6C}"/>
                  </a:ext>
                </a:extLst>
              </p:cNvPr>
              <p:cNvSpPr>
                <a:spLocks noChangeArrowheads="1"/>
              </p:cNvSpPr>
              <p:nvPr/>
            </p:nvSpPr>
            <p:spPr bwMode="auto">
              <a:xfrm>
                <a:off x="228" y="1533"/>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Line 92">
                <a:extLst>
                  <a:ext uri="{FF2B5EF4-FFF2-40B4-BE49-F238E27FC236}">
                    <a16:creationId xmlns:a16="http://schemas.microsoft.com/office/drawing/2014/main" id="{AB88181E-3D9F-B547-A92B-8FF992C8D708}"/>
                  </a:ext>
                </a:extLst>
              </p:cNvPr>
              <p:cNvSpPr>
                <a:spLocks noChangeShapeType="1"/>
              </p:cNvSpPr>
              <p:nvPr/>
            </p:nvSpPr>
            <p:spPr bwMode="auto">
              <a:xfrm>
                <a:off x="2021" y="153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Rectangle 93">
                <a:extLst>
                  <a:ext uri="{FF2B5EF4-FFF2-40B4-BE49-F238E27FC236}">
                    <a16:creationId xmlns:a16="http://schemas.microsoft.com/office/drawing/2014/main" id="{939FCBAC-9EAC-2450-E6CD-B03130840E83}"/>
                  </a:ext>
                </a:extLst>
              </p:cNvPr>
              <p:cNvSpPr>
                <a:spLocks noChangeArrowheads="1"/>
              </p:cNvSpPr>
              <p:nvPr/>
            </p:nvSpPr>
            <p:spPr bwMode="auto">
              <a:xfrm>
                <a:off x="2021" y="153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Line 94">
                <a:extLst>
                  <a:ext uri="{FF2B5EF4-FFF2-40B4-BE49-F238E27FC236}">
                    <a16:creationId xmlns:a16="http://schemas.microsoft.com/office/drawing/2014/main" id="{8F17DF6E-D197-4CBF-9DA5-13EF040DDA9B}"/>
                  </a:ext>
                </a:extLst>
              </p:cNvPr>
              <p:cNvSpPr>
                <a:spLocks noChangeShapeType="1"/>
              </p:cNvSpPr>
              <p:nvPr/>
            </p:nvSpPr>
            <p:spPr bwMode="auto">
              <a:xfrm>
                <a:off x="2417" y="1533"/>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Rectangle 95">
                <a:extLst>
                  <a:ext uri="{FF2B5EF4-FFF2-40B4-BE49-F238E27FC236}">
                    <a16:creationId xmlns:a16="http://schemas.microsoft.com/office/drawing/2014/main" id="{A2A1964C-3BCE-7FE6-A7F4-BABDC90C9D63}"/>
                  </a:ext>
                </a:extLst>
              </p:cNvPr>
              <p:cNvSpPr>
                <a:spLocks noChangeArrowheads="1"/>
              </p:cNvSpPr>
              <p:nvPr/>
            </p:nvSpPr>
            <p:spPr bwMode="auto">
              <a:xfrm>
                <a:off x="2417" y="1533"/>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Line 96">
                <a:extLst>
                  <a:ext uri="{FF2B5EF4-FFF2-40B4-BE49-F238E27FC236}">
                    <a16:creationId xmlns:a16="http://schemas.microsoft.com/office/drawing/2014/main" id="{B905A14C-DBA5-794B-9DBE-D9D55CE8A326}"/>
                  </a:ext>
                </a:extLst>
              </p:cNvPr>
              <p:cNvSpPr>
                <a:spLocks noChangeShapeType="1"/>
              </p:cNvSpPr>
              <p:nvPr/>
            </p:nvSpPr>
            <p:spPr bwMode="auto">
              <a:xfrm>
                <a:off x="4739" y="153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Rectangle 97">
                <a:extLst>
                  <a:ext uri="{FF2B5EF4-FFF2-40B4-BE49-F238E27FC236}">
                    <a16:creationId xmlns:a16="http://schemas.microsoft.com/office/drawing/2014/main" id="{B6FB513D-66E3-57ED-7602-30CC057DF696}"/>
                  </a:ext>
                </a:extLst>
              </p:cNvPr>
              <p:cNvSpPr>
                <a:spLocks noChangeArrowheads="1"/>
              </p:cNvSpPr>
              <p:nvPr/>
            </p:nvSpPr>
            <p:spPr bwMode="auto">
              <a:xfrm>
                <a:off x="4739" y="153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Line 98">
                <a:extLst>
                  <a:ext uri="{FF2B5EF4-FFF2-40B4-BE49-F238E27FC236}">
                    <a16:creationId xmlns:a16="http://schemas.microsoft.com/office/drawing/2014/main" id="{FBE2550A-680F-5005-1B82-CD4B2D675DC4}"/>
                  </a:ext>
                </a:extLst>
              </p:cNvPr>
              <p:cNvSpPr>
                <a:spLocks noChangeShapeType="1"/>
              </p:cNvSpPr>
              <p:nvPr/>
            </p:nvSpPr>
            <p:spPr bwMode="auto">
              <a:xfrm>
                <a:off x="5135" y="1533"/>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Rectangle 99">
                <a:extLst>
                  <a:ext uri="{FF2B5EF4-FFF2-40B4-BE49-F238E27FC236}">
                    <a16:creationId xmlns:a16="http://schemas.microsoft.com/office/drawing/2014/main" id="{33EC3A80-1022-4A06-BFB7-161EAA592DDF}"/>
                  </a:ext>
                </a:extLst>
              </p:cNvPr>
              <p:cNvSpPr>
                <a:spLocks noChangeArrowheads="1"/>
              </p:cNvSpPr>
              <p:nvPr/>
            </p:nvSpPr>
            <p:spPr bwMode="auto">
              <a:xfrm>
                <a:off x="5135" y="1533"/>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Line 100">
                <a:extLst>
                  <a:ext uri="{FF2B5EF4-FFF2-40B4-BE49-F238E27FC236}">
                    <a16:creationId xmlns:a16="http://schemas.microsoft.com/office/drawing/2014/main" id="{9C152FCC-8772-64FF-0361-79FD0CE573DE}"/>
                  </a:ext>
                </a:extLst>
              </p:cNvPr>
              <p:cNvSpPr>
                <a:spLocks noChangeShapeType="1"/>
              </p:cNvSpPr>
              <p:nvPr/>
            </p:nvSpPr>
            <p:spPr bwMode="auto">
              <a:xfrm>
                <a:off x="228" y="1741"/>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Rectangle 101">
                <a:extLst>
                  <a:ext uri="{FF2B5EF4-FFF2-40B4-BE49-F238E27FC236}">
                    <a16:creationId xmlns:a16="http://schemas.microsoft.com/office/drawing/2014/main" id="{4B870EEF-FBD7-2C94-B994-53C2CD1648AC}"/>
                  </a:ext>
                </a:extLst>
              </p:cNvPr>
              <p:cNvSpPr>
                <a:spLocks noChangeArrowheads="1"/>
              </p:cNvSpPr>
              <p:nvPr/>
            </p:nvSpPr>
            <p:spPr bwMode="auto">
              <a:xfrm>
                <a:off x="228" y="1741"/>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Line 102">
                <a:extLst>
                  <a:ext uri="{FF2B5EF4-FFF2-40B4-BE49-F238E27FC236}">
                    <a16:creationId xmlns:a16="http://schemas.microsoft.com/office/drawing/2014/main" id="{7B3E12A6-6A32-886B-F196-580B1D709D62}"/>
                  </a:ext>
                </a:extLst>
              </p:cNvPr>
              <p:cNvSpPr>
                <a:spLocks noChangeShapeType="1"/>
              </p:cNvSpPr>
              <p:nvPr/>
            </p:nvSpPr>
            <p:spPr bwMode="auto">
              <a:xfrm>
                <a:off x="2021" y="1741"/>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Rectangle 103">
                <a:extLst>
                  <a:ext uri="{FF2B5EF4-FFF2-40B4-BE49-F238E27FC236}">
                    <a16:creationId xmlns:a16="http://schemas.microsoft.com/office/drawing/2014/main" id="{A104F7E7-3B1F-9CD5-86F6-58EF804CF630}"/>
                  </a:ext>
                </a:extLst>
              </p:cNvPr>
              <p:cNvSpPr>
                <a:spLocks noChangeArrowheads="1"/>
              </p:cNvSpPr>
              <p:nvPr/>
            </p:nvSpPr>
            <p:spPr bwMode="auto">
              <a:xfrm>
                <a:off x="2021" y="1741"/>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Line 104">
                <a:extLst>
                  <a:ext uri="{FF2B5EF4-FFF2-40B4-BE49-F238E27FC236}">
                    <a16:creationId xmlns:a16="http://schemas.microsoft.com/office/drawing/2014/main" id="{9A01F77E-9265-11C9-5365-9C8CDEDB614A}"/>
                  </a:ext>
                </a:extLst>
              </p:cNvPr>
              <p:cNvSpPr>
                <a:spLocks noChangeShapeType="1"/>
              </p:cNvSpPr>
              <p:nvPr/>
            </p:nvSpPr>
            <p:spPr bwMode="auto">
              <a:xfrm>
                <a:off x="2417" y="1741"/>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Rectangle 105">
                <a:extLst>
                  <a:ext uri="{FF2B5EF4-FFF2-40B4-BE49-F238E27FC236}">
                    <a16:creationId xmlns:a16="http://schemas.microsoft.com/office/drawing/2014/main" id="{AA3FBD46-1DE2-A5A4-A68A-63B6550F05A4}"/>
                  </a:ext>
                </a:extLst>
              </p:cNvPr>
              <p:cNvSpPr>
                <a:spLocks noChangeArrowheads="1"/>
              </p:cNvSpPr>
              <p:nvPr/>
            </p:nvSpPr>
            <p:spPr bwMode="auto">
              <a:xfrm>
                <a:off x="2417" y="1741"/>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Line 106">
                <a:extLst>
                  <a:ext uri="{FF2B5EF4-FFF2-40B4-BE49-F238E27FC236}">
                    <a16:creationId xmlns:a16="http://schemas.microsoft.com/office/drawing/2014/main" id="{326E8DB9-C633-386F-C0BA-1A5E82D5D8F1}"/>
                  </a:ext>
                </a:extLst>
              </p:cNvPr>
              <p:cNvSpPr>
                <a:spLocks noChangeShapeType="1"/>
              </p:cNvSpPr>
              <p:nvPr/>
            </p:nvSpPr>
            <p:spPr bwMode="auto">
              <a:xfrm>
                <a:off x="4739" y="1741"/>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Rectangle 107">
                <a:extLst>
                  <a:ext uri="{FF2B5EF4-FFF2-40B4-BE49-F238E27FC236}">
                    <a16:creationId xmlns:a16="http://schemas.microsoft.com/office/drawing/2014/main" id="{8ECC84A4-BF06-1FB8-6CD5-407DBA6CED30}"/>
                  </a:ext>
                </a:extLst>
              </p:cNvPr>
              <p:cNvSpPr>
                <a:spLocks noChangeArrowheads="1"/>
              </p:cNvSpPr>
              <p:nvPr/>
            </p:nvSpPr>
            <p:spPr bwMode="auto">
              <a:xfrm>
                <a:off x="4739" y="1741"/>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Line 108">
                <a:extLst>
                  <a:ext uri="{FF2B5EF4-FFF2-40B4-BE49-F238E27FC236}">
                    <a16:creationId xmlns:a16="http://schemas.microsoft.com/office/drawing/2014/main" id="{9EE92563-4208-F22D-133A-80D4CD348D4F}"/>
                  </a:ext>
                </a:extLst>
              </p:cNvPr>
              <p:cNvSpPr>
                <a:spLocks noChangeShapeType="1"/>
              </p:cNvSpPr>
              <p:nvPr/>
            </p:nvSpPr>
            <p:spPr bwMode="auto">
              <a:xfrm>
                <a:off x="5135" y="1741"/>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Rectangle 109">
                <a:extLst>
                  <a:ext uri="{FF2B5EF4-FFF2-40B4-BE49-F238E27FC236}">
                    <a16:creationId xmlns:a16="http://schemas.microsoft.com/office/drawing/2014/main" id="{303B21CE-B5EC-0F2D-6FA0-5E904D116D15}"/>
                  </a:ext>
                </a:extLst>
              </p:cNvPr>
              <p:cNvSpPr>
                <a:spLocks noChangeArrowheads="1"/>
              </p:cNvSpPr>
              <p:nvPr/>
            </p:nvSpPr>
            <p:spPr bwMode="auto">
              <a:xfrm>
                <a:off x="5135" y="1741"/>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Line 110">
                <a:extLst>
                  <a:ext uri="{FF2B5EF4-FFF2-40B4-BE49-F238E27FC236}">
                    <a16:creationId xmlns:a16="http://schemas.microsoft.com/office/drawing/2014/main" id="{160614F7-E0C9-228C-69D3-11826EB0CF86}"/>
                  </a:ext>
                </a:extLst>
              </p:cNvPr>
              <p:cNvSpPr>
                <a:spLocks noChangeShapeType="1"/>
              </p:cNvSpPr>
              <p:nvPr/>
            </p:nvSpPr>
            <p:spPr bwMode="auto">
              <a:xfrm>
                <a:off x="228" y="1950"/>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Rectangle 111">
                <a:extLst>
                  <a:ext uri="{FF2B5EF4-FFF2-40B4-BE49-F238E27FC236}">
                    <a16:creationId xmlns:a16="http://schemas.microsoft.com/office/drawing/2014/main" id="{5A5E0D07-10A5-8AD6-FC39-903E15227705}"/>
                  </a:ext>
                </a:extLst>
              </p:cNvPr>
              <p:cNvSpPr>
                <a:spLocks noChangeArrowheads="1"/>
              </p:cNvSpPr>
              <p:nvPr/>
            </p:nvSpPr>
            <p:spPr bwMode="auto">
              <a:xfrm>
                <a:off x="228" y="1950"/>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Line 112">
                <a:extLst>
                  <a:ext uri="{FF2B5EF4-FFF2-40B4-BE49-F238E27FC236}">
                    <a16:creationId xmlns:a16="http://schemas.microsoft.com/office/drawing/2014/main" id="{0364E949-9B80-1535-5B0A-054F4DF8A007}"/>
                  </a:ext>
                </a:extLst>
              </p:cNvPr>
              <p:cNvSpPr>
                <a:spLocks noChangeShapeType="1"/>
              </p:cNvSpPr>
              <p:nvPr/>
            </p:nvSpPr>
            <p:spPr bwMode="auto">
              <a:xfrm>
                <a:off x="2021" y="1950"/>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Rectangle 113">
                <a:extLst>
                  <a:ext uri="{FF2B5EF4-FFF2-40B4-BE49-F238E27FC236}">
                    <a16:creationId xmlns:a16="http://schemas.microsoft.com/office/drawing/2014/main" id="{6CC10406-6ED8-8C55-D3E5-99303F58912D}"/>
                  </a:ext>
                </a:extLst>
              </p:cNvPr>
              <p:cNvSpPr>
                <a:spLocks noChangeArrowheads="1"/>
              </p:cNvSpPr>
              <p:nvPr/>
            </p:nvSpPr>
            <p:spPr bwMode="auto">
              <a:xfrm>
                <a:off x="2021" y="1950"/>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Line 114">
                <a:extLst>
                  <a:ext uri="{FF2B5EF4-FFF2-40B4-BE49-F238E27FC236}">
                    <a16:creationId xmlns:a16="http://schemas.microsoft.com/office/drawing/2014/main" id="{E35CE44A-C013-B4B3-B920-527A1F4AE0CF}"/>
                  </a:ext>
                </a:extLst>
              </p:cNvPr>
              <p:cNvSpPr>
                <a:spLocks noChangeShapeType="1"/>
              </p:cNvSpPr>
              <p:nvPr/>
            </p:nvSpPr>
            <p:spPr bwMode="auto">
              <a:xfrm>
                <a:off x="2417" y="1950"/>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Rectangle 115">
                <a:extLst>
                  <a:ext uri="{FF2B5EF4-FFF2-40B4-BE49-F238E27FC236}">
                    <a16:creationId xmlns:a16="http://schemas.microsoft.com/office/drawing/2014/main" id="{C93473F5-4CE5-E9F4-E957-EF46F45D948B}"/>
                  </a:ext>
                </a:extLst>
              </p:cNvPr>
              <p:cNvSpPr>
                <a:spLocks noChangeArrowheads="1"/>
              </p:cNvSpPr>
              <p:nvPr/>
            </p:nvSpPr>
            <p:spPr bwMode="auto">
              <a:xfrm>
                <a:off x="2417" y="1950"/>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Line 116">
                <a:extLst>
                  <a:ext uri="{FF2B5EF4-FFF2-40B4-BE49-F238E27FC236}">
                    <a16:creationId xmlns:a16="http://schemas.microsoft.com/office/drawing/2014/main" id="{1C60B09F-EFA4-16BE-3994-02E834FFF313}"/>
                  </a:ext>
                </a:extLst>
              </p:cNvPr>
              <p:cNvSpPr>
                <a:spLocks noChangeShapeType="1"/>
              </p:cNvSpPr>
              <p:nvPr/>
            </p:nvSpPr>
            <p:spPr bwMode="auto">
              <a:xfrm>
                <a:off x="4739" y="1950"/>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Rectangle 117">
                <a:extLst>
                  <a:ext uri="{FF2B5EF4-FFF2-40B4-BE49-F238E27FC236}">
                    <a16:creationId xmlns:a16="http://schemas.microsoft.com/office/drawing/2014/main" id="{23CB2472-BF44-E11B-A4FD-8A24AB378856}"/>
                  </a:ext>
                </a:extLst>
              </p:cNvPr>
              <p:cNvSpPr>
                <a:spLocks noChangeArrowheads="1"/>
              </p:cNvSpPr>
              <p:nvPr/>
            </p:nvSpPr>
            <p:spPr bwMode="auto">
              <a:xfrm>
                <a:off x="4739" y="1950"/>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Line 118">
                <a:extLst>
                  <a:ext uri="{FF2B5EF4-FFF2-40B4-BE49-F238E27FC236}">
                    <a16:creationId xmlns:a16="http://schemas.microsoft.com/office/drawing/2014/main" id="{AD4901D1-4777-31AA-F379-148B54DEC27C}"/>
                  </a:ext>
                </a:extLst>
              </p:cNvPr>
              <p:cNvSpPr>
                <a:spLocks noChangeShapeType="1"/>
              </p:cNvSpPr>
              <p:nvPr/>
            </p:nvSpPr>
            <p:spPr bwMode="auto">
              <a:xfrm>
                <a:off x="5135" y="1950"/>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Rectangle 119">
                <a:extLst>
                  <a:ext uri="{FF2B5EF4-FFF2-40B4-BE49-F238E27FC236}">
                    <a16:creationId xmlns:a16="http://schemas.microsoft.com/office/drawing/2014/main" id="{B0196D0D-5273-FD36-FAA4-6BD52BD8D84B}"/>
                  </a:ext>
                </a:extLst>
              </p:cNvPr>
              <p:cNvSpPr>
                <a:spLocks noChangeArrowheads="1"/>
              </p:cNvSpPr>
              <p:nvPr/>
            </p:nvSpPr>
            <p:spPr bwMode="auto">
              <a:xfrm>
                <a:off x="5135" y="1950"/>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Line 120">
                <a:extLst>
                  <a:ext uri="{FF2B5EF4-FFF2-40B4-BE49-F238E27FC236}">
                    <a16:creationId xmlns:a16="http://schemas.microsoft.com/office/drawing/2014/main" id="{F3A0570D-ADF1-E702-7F39-01F9FCAB3ED8}"/>
                  </a:ext>
                </a:extLst>
              </p:cNvPr>
              <p:cNvSpPr>
                <a:spLocks noChangeShapeType="1"/>
              </p:cNvSpPr>
              <p:nvPr/>
            </p:nvSpPr>
            <p:spPr bwMode="auto">
              <a:xfrm>
                <a:off x="228" y="2158"/>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Rectangle 121">
                <a:extLst>
                  <a:ext uri="{FF2B5EF4-FFF2-40B4-BE49-F238E27FC236}">
                    <a16:creationId xmlns:a16="http://schemas.microsoft.com/office/drawing/2014/main" id="{0790F534-AA91-3F64-A1F9-0F3E719CF630}"/>
                  </a:ext>
                </a:extLst>
              </p:cNvPr>
              <p:cNvSpPr>
                <a:spLocks noChangeArrowheads="1"/>
              </p:cNvSpPr>
              <p:nvPr/>
            </p:nvSpPr>
            <p:spPr bwMode="auto">
              <a:xfrm>
                <a:off x="228" y="2158"/>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Line 122">
                <a:extLst>
                  <a:ext uri="{FF2B5EF4-FFF2-40B4-BE49-F238E27FC236}">
                    <a16:creationId xmlns:a16="http://schemas.microsoft.com/office/drawing/2014/main" id="{121FA5AC-88BE-90EC-1A21-4BC83CC2CB8E}"/>
                  </a:ext>
                </a:extLst>
              </p:cNvPr>
              <p:cNvSpPr>
                <a:spLocks noChangeShapeType="1"/>
              </p:cNvSpPr>
              <p:nvPr/>
            </p:nvSpPr>
            <p:spPr bwMode="auto">
              <a:xfrm>
                <a:off x="2021" y="2158"/>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Rectangle 123">
                <a:extLst>
                  <a:ext uri="{FF2B5EF4-FFF2-40B4-BE49-F238E27FC236}">
                    <a16:creationId xmlns:a16="http://schemas.microsoft.com/office/drawing/2014/main" id="{6216DE6A-85F4-D29F-44BF-C9F4111FBC87}"/>
                  </a:ext>
                </a:extLst>
              </p:cNvPr>
              <p:cNvSpPr>
                <a:spLocks noChangeArrowheads="1"/>
              </p:cNvSpPr>
              <p:nvPr/>
            </p:nvSpPr>
            <p:spPr bwMode="auto">
              <a:xfrm>
                <a:off x="2021" y="2158"/>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Line 124">
                <a:extLst>
                  <a:ext uri="{FF2B5EF4-FFF2-40B4-BE49-F238E27FC236}">
                    <a16:creationId xmlns:a16="http://schemas.microsoft.com/office/drawing/2014/main" id="{7B64DE2E-0491-75A6-2E64-7A0A5465AA2A}"/>
                  </a:ext>
                </a:extLst>
              </p:cNvPr>
              <p:cNvSpPr>
                <a:spLocks noChangeShapeType="1"/>
              </p:cNvSpPr>
              <p:nvPr/>
            </p:nvSpPr>
            <p:spPr bwMode="auto">
              <a:xfrm>
                <a:off x="2417" y="2158"/>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Rectangle 125">
                <a:extLst>
                  <a:ext uri="{FF2B5EF4-FFF2-40B4-BE49-F238E27FC236}">
                    <a16:creationId xmlns:a16="http://schemas.microsoft.com/office/drawing/2014/main" id="{4952E481-D9DD-284A-0189-C420BEB6C3EF}"/>
                  </a:ext>
                </a:extLst>
              </p:cNvPr>
              <p:cNvSpPr>
                <a:spLocks noChangeArrowheads="1"/>
              </p:cNvSpPr>
              <p:nvPr/>
            </p:nvSpPr>
            <p:spPr bwMode="auto">
              <a:xfrm>
                <a:off x="2417" y="2158"/>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Line 126">
                <a:extLst>
                  <a:ext uri="{FF2B5EF4-FFF2-40B4-BE49-F238E27FC236}">
                    <a16:creationId xmlns:a16="http://schemas.microsoft.com/office/drawing/2014/main" id="{8337C9F6-5621-40B2-D498-5877822E1585}"/>
                  </a:ext>
                </a:extLst>
              </p:cNvPr>
              <p:cNvSpPr>
                <a:spLocks noChangeShapeType="1"/>
              </p:cNvSpPr>
              <p:nvPr/>
            </p:nvSpPr>
            <p:spPr bwMode="auto">
              <a:xfrm>
                <a:off x="4739" y="2158"/>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Rectangle 127">
                <a:extLst>
                  <a:ext uri="{FF2B5EF4-FFF2-40B4-BE49-F238E27FC236}">
                    <a16:creationId xmlns:a16="http://schemas.microsoft.com/office/drawing/2014/main" id="{7FB40694-E2D5-8F15-1964-6238452DFC7C}"/>
                  </a:ext>
                </a:extLst>
              </p:cNvPr>
              <p:cNvSpPr>
                <a:spLocks noChangeArrowheads="1"/>
              </p:cNvSpPr>
              <p:nvPr/>
            </p:nvSpPr>
            <p:spPr bwMode="auto">
              <a:xfrm>
                <a:off x="4739" y="2158"/>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Line 128">
                <a:extLst>
                  <a:ext uri="{FF2B5EF4-FFF2-40B4-BE49-F238E27FC236}">
                    <a16:creationId xmlns:a16="http://schemas.microsoft.com/office/drawing/2014/main" id="{7E96D644-9C80-7C18-C5E1-6B83DC5BFA10}"/>
                  </a:ext>
                </a:extLst>
              </p:cNvPr>
              <p:cNvSpPr>
                <a:spLocks noChangeShapeType="1"/>
              </p:cNvSpPr>
              <p:nvPr/>
            </p:nvSpPr>
            <p:spPr bwMode="auto">
              <a:xfrm>
                <a:off x="5135" y="2158"/>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Rectangle 129">
                <a:extLst>
                  <a:ext uri="{FF2B5EF4-FFF2-40B4-BE49-F238E27FC236}">
                    <a16:creationId xmlns:a16="http://schemas.microsoft.com/office/drawing/2014/main" id="{657F3508-8727-126C-BC15-4315813A4D69}"/>
                  </a:ext>
                </a:extLst>
              </p:cNvPr>
              <p:cNvSpPr>
                <a:spLocks noChangeArrowheads="1"/>
              </p:cNvSpPr>
              <p:nvPr/>
            </p:nvSpPr>
            <p:spPr bwMode="auto">
              <a:xfrm>
                <a:off x="5135" y="2158"/>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Line 130">
                <a:extLst>
                  <a:ext uri="{FF2B5EF4-FFF2-40B4-BE49-F238E27FC236}">
                    <a16:creationId xmlns:a16="http://schemas.microsoft.com/office/drawing/2014/main" id="{B2AD739B-D2AC-1FB6-8FB3-FE8E03FE3894}"/>
                  </a:ext>
                </a:extLst>
              </p:cNvPr>
              <p:cNvSpPr>
                <a:spLocks noChangeShapeType="1"/>
              </p:cNvSpPr>
              <p:nvPr/>
            </p:nvSpPr>
            <p:spPr bwMode="auto">
              <a:xfrm>
                <a:off x="228" y="2366"/>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Rectangle 131">
                <a:extLst>
                  <a:ext uri="{FF2B5EF4-FFF2-40B4-BE49-F238E27FC236}">
                    <a16:creationId xmlns:a16="http://schemas.microsoft.com/office/drawing/2014/main" id="{39B8764C-2D17-29C9-413D-813B3FE8366F}"/>
                  </a:ext>
                </a:extLst>
              </p:cNvPr>
              <p:cNvSpPr>
                <a:spLocks noChangeArrowheads="1"/>
              </p:cNvSpPr>
              <p:nvPr/>
            </p:nvSpPr>
            <p:spPr bwMode="auto">
              <a:xfrm>
                <a:off x="228" y="2366"/>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Line 132">
                <a:extLst>
                  <a:ext uri="{FF2B5EF4-FFF2-40B4-BE49-F238E27FC236}">
                    <a16:creationId xmlns:a16="http://schemas.microsoft.com/office/drawing/2014/main" id="{0DB1702C-112D-EE69-254E-00F7E02E9463}"/>
                  </a:ext>
                </a:extLst>
              </p:cNvPr>
              <p:cNvSpPr>
                <a:spLocks noChangeShapeType="1"/>
              </p:cNvSpPr>
              <p:nvPr/>
            </p:nvSpPr>
            <p:spPr bwMode="auto">
              <a:xfrm>
                <a:off x="2021" y="236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Rectangle 133">
                <a:extLst>
                  <a:ext uri="{FF2B5EF4-FFF2-40B4-BE49-F238E27FC236}">
                    <a16:creationId xmlns:a16="http://schemas.microsoft.com/office/drawing/2014/main" id="{CE7431BC-A476-8DF2-105C-F01A0485588E}"/>
                  </a:ext>
                </a:extLst>
              </p:cNvPr>
              <p:cNvSpPr>
                <a:spLocks noChangeArrowheads="1"/>
              </p:cNvSpPr>
              <p:nvPr/>
            </p:nvSpPr>
            <p:spPr bwMode="auto">
              <a:xfrm>
                <a:off x="2021" y="236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Line 134">
                <a:extLst>
                  <a:ext uri="{FF2B5EF4-FFF2-40B4-BE49-F238E27FC236}">
                    <a16:creationId xmlns:a16="http://schemas.microsoft.com/office/drawing/2014/main" id="{8ADA88AE-1002-B897-656F-6D28BF28CE39}"/>
                  </a:ext>
                </a:extLst>
              </p:cNvPr>
              <p:cNvSpPr>
                <a:spLocks noChangeShapeType="1"/>
              </p:cNvSpPr>
              <p:nvPr/>
            </p:nvSpPr>
            <p:spPr bwMode="auto">
              <a:xfrm>
                <a:off x="2417" y="2366"/>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Rectangle 135">
                <a:extLst>
                  <a:ext uri="{FF2B5EF4-FFF2-40B4-BE49-F238E27FC236}">
                    <a16:creationId xmlns:a16="http://schemas.microsoft.com/office/drawing/2014/main" id="{C28EBA33-F962-E1D7-EC4E-68AC9F7B2D03}"/>
                  </a:ext>
                </a:extLst>
              </p:cNvPr>
              <p:cNvSpPr>
                <a:spLocks noChangeArrowheads="1"/>
              </p:cNvSpPr>
              <p:nvPr/>
            </p:nvSpPr>
            <p:spPr bwMode="auto">
              <a:xfrm>
                <a:off x="2417" y="2366"/>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Line 136">
                <a:extLst>
                  <a:ext uri="{FF2B5EF4-FFF2-40B4-BE49-F238E27FC236}">
                    <a16:creationId xmlns:a16="http://schemas.microsoft.com/office/drawing/2014/main" id="{4CADA300-89BE-9847-81C6-0536CAF33517}"/>
                  </a:ext>
                </a:extLst>
              </p:cNvPr>
              <p:cNvSpPr>
                <a:spLocks noChangeShapeType="1"/>
              </p:cNvSpPr>
              <p:nvPr/>
            </p:nvSpPr>
            <p:spPr bwMode="auto">
              <a:xfrm>
                <a:off x="4739" y="236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Rectangle 137">
                <a:extLst>
                  <a:ext uri="{FF2B5EF4-FFF2-40B4-BE49-F238E27FC236}">
                    <a16:creationId xmlns:a16="http://schemas.microsoft.com/office/drawing/2014/main" id="{500712FD-7EB9-AC4D-29E4-5004603DF2EC}"/>
                  </a:ext>
                </a:extLst>
              </p:cNvPr>
              <p:cNvSpPr>
                <a:spLocks noChangeArrowheads="1"/>
              </p:cNvSpPr>
              <p:nvPr/>
            </p:nvSpPr>
            <p:spPr bwMode="auto">
              <a:xfrm>
                <a:off x="4739" y="236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Line 138">
                <a:extLst>
                  <a:ext uri="{FF2B5EF4-FFF2-40B4-BE49-F238E27FC236}">
                    <a16:creationId xmlns:a16="http://schemas.microsoft.com/office/drawing/2014/main" id="{D04772F8-5CBB-D4E7-60AB-F7986B999E79}"/>
                  </a:ext>
                </a:extLst>
              </p:cNvPr>
              <p:cNvSpPr>
                <a:spLocks noChangeShapeType="1"/>
              </p:cNvSpPr>
              <p:nvPr/>
            </p:nvSpPr>
            <p:spPr bwMode="auto">
              <a:xfrm>
                <a:off x="5135" y="2366"/>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Rectangle 139">
                <a:extLst>
                  <a:ext uri="{FF2B5EF4-FFF2-40B4-BE49-F238E27FC236}">
                    <a16:creationId xmlns:a16="http://schemas.microsoft.com/office/drawing/2014/main" id="{5B101151-F7A5-EF34-9FEE-6BF824669B6E}"/>
                  </a:ext>
                </a:extLst>
              </p:cNvPr>
              <p:cNvSpPr>
                <a:spLocks noChangeArrowheads="1"/>
              </p:cNvSpPr>
              <p:nvPr/>
            </p:nvSpPr>
            <p:spPr bwMode="auto">
              <a:xfrm>
                <a:off x="5135" y="2366"/>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Line 140">
                <a:extLst>
                  <a:ext uri="{FF2B5EF4-FFF2-40B4-BE49-F238E27FC236}">
                    <a16:creationId xmlns:a16="http://schemas.microsoft.com/office/drawing/2014/main" id="{B78E2F3A-B624-BDDE-8AA3-0C6AD55A269A}"/>
                  </a:ext>
                </a:extLst>
              </p:cNvPr>
              <p:cNvSpPr>
                <a:spLocks noChangeShapeType="1"/>
              </p:cNvSpPr>
              <p:nvPr/>
            </p:nvSpPr>
            <p:spPr bwMode="auto">
              <a:xfrm>
                <a:off x="228" y="2575"/>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Rectangle 141">
                <a:extLst>
                  <a:ext uri="{FF2B5EF4-FFF2-40B4-BE49-F238E27FC236}">
                    <a16:creationId xmlns:a16="http://schemas.microsoft.com/office/drawing/2014/main" id="{69F8108E-C57D-CC19-5833-E6A9B3FD9004}"/>
                  </a:ext>
                </a:extLst>
              </p:cNvPr>
              <p:cNvSpPr>
                <a:spLocks noChangeArrowheads="1"/>
              </p:cNvSpPr>
              <p:nvPr/>
            </p:nvSpPr>
            <p:spPr bwMode="auto">
              <a:xfrm>
                <a:off x="228" y="2575"/>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Line 142">
                <a:extLst>
                  <a:ext uri="{FF2B5EF4-FFF2-40B4-BE49-F238E27FC236}">
                    <a16:creationId xmlns:a16="http://schemas.microsoft.com/office/drawing/2014/main" id="{9724EF35-1D5F-6390-4585-4BFDC409ADF6}"/>
                  </a:ext>
                </a:extLst>
              </p:cNvPr>
              <p:cNvSpPr>
                <a:spLocks noChangeShapeType="1"/>
              </p:cNvSpPr>
              <p:nvPr/>
            </p:nvSpPr>
            <p:spPr bwMode="auto">
              <a:xfrm>
                <a:off x="2021" y="2575"/>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Rectangle 143">
                <a:extLst>
                  <a:ext uri="{FF2B5EF4-FFF2-40B4-BE49-F238E27FC236}">
                    <a16:creationId xmlns:a16="http://schemas.microsoft.com/office/drawing/2014/main" id="{E064DAB1-79AE-BBAA-6772-8596B0C9BD21}"/>
                  </a:ext>
                </a:extLst>
              </p:cNvPr>
              <p:cNvSpPr>
                <a:spLocks noChangeArrowheads="1"/>
              </p:cNvSpPr>
              <p:nvPr/>
            </p:nvSpPr>
            <p:spPr bwMode="auto">
              <a:xfrm>
                <a:off x="2021" y="2575"/>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Line 144">
                <a:extLst>
                  <a:ext uri="{FF2B5EF4-FFF2-40B4-BE49-F238E27FC236}">
                    <a16:creationId xmlns:a16="http://schemas.microsoft.com/office/drawing/2014/main" id="{832B33DF-9856-D40A-9027-ECADE8CD2146}"/>
                  </a:ext>
                </a:extLst>
              </p:cNvPr>
              <p:cNvSpPr>
                <a:spLocks noChangeShapeType="1"/>
              </p:cNvSpPr>
              <p:nvPr/>
            </p:nvSpPr>
            <p:spPr bwMode="auto">
              <a:xfrm>
                <a:off x="2417" y="2575"/>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9" name="Rectangle 145">
                <a:extLst>
                  <a:ext uri="{FF2B5EF4-FFF2-40B4-BE49-F238E27FC236}">
                    <a16:creationId xmlns:a16="http://schemas.microsoft.com/office/drawing/2014/main" id="{7F903739-0F1B-987A-2F57-3D2AF66955B0}"/>
                  </a:ext>
                </a:extLst>
              </p:cNvPr>
              <p:cNvSpPr>
                <a:spLocks noChangeArrowheads="1"/>
              </p:cNvSpPr>
              <p:nvPr/>
            </p:nvSpPr>
            <p:spPr bwMode="auto">
              <a:xfrm>
                <a:off x="2417" y="2575"/>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Line 146">
                <a:extLst>
                  <a:ext uri="{FF2B5EF4-FFF2-40B4-BE49-F238E27FC236}">
                    <a16:creationId xmlns:a16="http://schemas.microsoft.com/office/drawing/2014/main" id="{184958FC-CCB8-011D-1810-AD513A94FFF1}"/>
                  </a:ext>
                </a:extLst>
              </p:cNvPr>
              <p:cNvSpPr>
                <a:spLocks noChangeShapeType="1"/>
              </p:cNvSpPr>
              <p:nvPr/>
            </p:nvSpPr>
            <p:spPr bwMode="auto">
              <a:xfrm>
                <a:off x="4739" y="2575"/>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1" name="Rectangle 147">
                <a:extLst>
                  <a:ext uri="{FF2B5EF4-FFF2-40B4-BE49-F238E27FC236}">
                    <a16:creationId xmlns:a16="http://schemas.microsoft.com/office/drawing/2014/main" id="{11D52409-E904-A821-C343-EBEA93AC4608}"/>
                  </a:ext>
                </a:extLst>
              </p:cNvPr>
              <p:cNvSpPr>
                <a:spLocks noChangeArrowheads="1"/>
              </p:cNvSpPr>
              <p:nvPr/>
            </p:nvSpPr>
            <p:spPr bwMode="auto">
              <a:xfrm>
                <a:off x="4739" y="2575"/>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Line 148">
                <a:extLst>
                  <a:ext uri="{FF2B5EF4-FFF2-40B4-BE49-F238E27FC236}">
                    <a16:creationId xmlns:a16="http://schemas.microsoft.com/office/drawing/2014/main" id="{8D48E320-3528-B8FF-D8B3-51DFAA346AC3}"/>
                  </a:ext>
                </a:extLst>
              </p:cNvPr>
              <p:cNvSpPr>
                <a:spLocks noChangeShapeType="1"/>
              </p:cNvSpPr>
              <p:nvPr/>
            </p:nvSpPr>
            <p:spPr bwMode="auto">
              <a:xfrm>
                <a:off x="5135" y="2575"/>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3" name="Rectangle 149">
                <a:extLst>
                  <a:ext uri="{FF2B5EF4-FFF2-40B4-BE49-F238E27FC236}">
                    <a16:creationId xmlns:a16="http://schemas.microsoft.com/office/drawing/2014/main" id="{088D77A1-47D2-7005-D294-2AC9BC97CB45}"/>
                  </a:ext>
                </a:extLst>
              </p:cNvPr>
              <p:cNvSpPr>
                <a:spLocks noChangeArrowheads="1"/>
              </p:cNvSpPr>
              <p:nvPr/>
            </p:nvSpPr>
            <p:spPr bwMode="auto">
              <a:xfrm>
                <a:off x="5135" y="2575"/>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Line 150">
                <a:extLst>
                  <a:ext uri="{FF2B5EF4-FFF2-40B4-BE49-F238E27FC236}">
                    <a16:creationId xmlns:a16="http://schemas.microsoft.com/office/drawing/2014/main" id="{6093A6B1-150E-88E1-53B3-60EF436A7211}"/>
                  </a:ext>
                </a:extLst>
              </p:cNvPr>
              <p:cNvSpPr>
                <a:spLocks noChangeShapeType="1"/>
              </p:cNvSpPr>
              <p:nvPr/>
            </p:nvSpPr>
            <p:spPr bwMode="auto">
              <a:xfrm>
                <a:off x="228" y="2783"/>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Rectangle 151">
                <a:extLst>
                  <a:ext uri="{FF2B5EF4-FFF2-40B4-BE49-F238E27FC236}">
                    <a16:creationId xmlns:a16="http://schemas.microsoft.com/office/drawing/2014/main" id="{8FB2C85F-A1C2-E519-F70D-6C69BE81FB4B}"/>
                  </a:ext>
                </a:extLst>
              </p:cNvPr>
              <p:cNvSpPr>
                <a:spLocks noChangeArrowheads="1"/>
              </p:cNvSpPr>
              <p:nvPr/>
            </p:nvSpPr>
            <p:spPr bwMode="auto">
              <a:xfrm>
                <a:off x="228" y="2783"/>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Line 152">
                <a:extLst>
                  <a:ext uri="{FF2B5EF4-FFF2-40B4-BE49-F238E27FC236}">
                    <a16:creationId xmlns:a16="http://schemas.microsoft.com/office/drawing/2014/main" id="{27686986-52B5-AF64-50C2-B7FE82207A79}"/>
                  </a:ext>
                </a:extLst>
              </p:cNvPr>
              <p:cNvSpPr>
                <a:spLocks noChangeShapeType="1"/>
              </p:cNvSpPr>
              <p:nvPr/>
            </p:nvSpPr>
            <p:spPr bwMode="auto">
              <a:xfrm>
                <a:off x="2021" y="278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Rectangle 153">
                <a:extLst>
                  <a:ext uri="{FF2B5EF4-FFF2-40B4-BE49-F238E27FC236}">
                    <a16:creationId xmlns:a16="http://schemas.microsoft.com/office/drawing/2014/main" id="{88A8D3EF-5C69-73D3-806B-398526C5052F}"/>
                  </a:ext>
                </a:extLst>
              </p:cNvPr>
              <p:cNvSpPr>
                <a:spLocks noChangeArrowheads="1"/>
              </p:cNvSpPr>
              <p:nvPr/>
            </p:nvSpPr>
            <p:spPr bwMode="auto">
              <a:xfrm>
                <a:off x="2021" y="278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Line 154">
                <a:extLst>
                  <a:ext uri="{FF2B5EF4-FFF2-40B4-BE49-F238E27FC236}">
                    <a16:creationId xmlns:a16="http://schemas.microsoft.com/office/drawing/2014/main" id="{677DAE0A-BBFE-DFB0-B2A6-E4901B3C7774}"/>
                  </a:ext>
                </a:extLst>
              </p:cNvPr>
              <p:cNvSpPr>
                <a:spLocks noChangeShapeType="1"/>
              </p:cNvSpPr>
              <p:nvPr/>
            </p:nvSpPr>
            <p:spPr bwMode="auto">
              <a:xfrm>
                <a:off x="2417" y="2783"/>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9" name="Rectangle 155">
                <a:extLst>
                  <a:ext uri="{FF2B5EF4-FFF2-40B4-BE49-F238E27FC236}">
                    <a16:creationId xmlns:a16="http://schemas.microsoft.com/office/drawing/2014/main" id="{DEB83C33-435B-3DA2-3D93-4A7408D58D8C}"/>
                  </a:ext>
                </a:extLst>
              </p:cNvPr>
              <p:cNvSpPr>
                <a:spLocks noChangeArrowheads="1"/>
              </p:cNvSpPr>
              <p:nvPr/>
            </p:nvSpPr>
            <p:spPr bwMode="auto">
              <a:xfrm>
                <a:off x="2417" y="2783"/>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Line 156">
                <a:extLst>
                  <a:ext uri="{FF2B5EF4-FFF2-40B4-BE49-F238E27FC236}">
                    <a16:creationId xmlns:a16="http://schemas.microsoft.com/office/drawing/2014/main" id="{E24AE99E-1D10-01CE-EE3A-DA8D299191D2}"/>
                  </a:ext>
                </a:extLst>
              </p:cNvPr>
              <p:cNvSpPr>
                <a:spLocks noChangeShapeType="1"/>
              </p:cNvSpPr>
              <p:nvPr/>
            </p:nvSpPr>
            <p:spPr bwMode="auto">
              <a:xfrm>
                <a:off x="4739" y="278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1" name="Rectangle 157">
                <a:extLst>
                  <a:ext uri="{FF2B5EF4-FFF2-40B4-BE49-F238E27FC236}">
                    <a16:creationId xmlns:a16="http://schemas.microsoft.com/office/drawing/2014/main" id="{A0BA505A-0CB4-F969-1582-EF5FAD917AFD}"/>
                  </a:ext>
                </a:extLst>
              </p:cNvPr>
              <p:cNvSpPr>
                <a:spLocks noChangeArrowheads="1"/>
              </p:cNvSpPr>
              <p:nvPr/>
            </p:nvSpPr>
            <p:spPr bwMode="auto">
              <a:xfrm>
                <a:off x="4739" y="278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Line 158">
                <a:extLst>
                  <a:ext uri="{FF2B5EF4-FFF2-40B4-BE49-F238E27FC236}">
                    <a16:creationId xmlns:a16="http://schemas.microsoft.com/office/drawing/2014/main" id="{3D8B859E-C41B-8E7D-059D-52DE7D8588AC}"/>
                  </a:ext>
                </a:extLst>
              </p:cNvPr>
              <p:cNvSpPr>
                <a:spLocks noChangeShapeType="1"/>
              </p:cNvSpPr>
              <p:nvPr/>
            </p:nvSpPr>
            <p:spPr bwMode="auto">
              <a:xfrm>
                <a:off x="5135" y="2783"/>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3" name="Rectangle 159">
                <a:extLst>
                  <a:ext uri="{FF2B5EF4-FFF2-40B4-BE49-F238E27FC236}">
                    <a16:creationId xmlns:a16="http://schemas.microsoft.com/office/drawing/2014/main" id="{18A526F2-DD83-5460-A963-E3D719C68BED}"/>
                  </a:ext>
                </a:extLst>
              </p:cNvPr>
              <p:cNvSpPr>
                <a:spLocks noChangeArrowheads="1"/>
              </p:cNvSpPr>
              <p:nvPr/>
            </p:nvSpPr>
            <p:spPr bwMode="auto">
              <a:xfrm>
                <a:off x="5135" y="2783"/>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Line 160">
                <a:extLst>
                  <a:ext uri="{FF2B5EF4-FFF2-40B4-BE49-F238E27FC236}">
                    <a16:creationId xmlns:a16="http://schemas.microsoft.com/office/drawing/2014/main" id="{4590C6C9-507D-C24E-5CD5-1411B1FD496B}"/>
                  </a:ext>
                </a:extLst>
              </p:cNvPr>
              <p:cNvSpPr>
                <a:spLocks noChangeShapeType="1"/>
              </p:cNvSpPr>
              <p:nvPr/>
            </p:nvSpPr>
            <p:spPr bwMode="auto">
              <a:xfrm>
                <a:off x="224" y="1116"/>
                <a:ext cx="0" cy="188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5" name="Rectangle 161">
                <a:extLst>
                  <a:ext uri="{FF2B5EF4-FFF2-40B4-BE49-F238E27FC236}">
                    <a16:creationId xmlns:a16="http://schemas.microsoft.com/office/drawing/2014/main" id="{FE459A3E-978F-3B95-BD42-15C071900AE2}"/>
                  </a:ext>
                </a:extLst>
              </p:cNvPr>
              <p:cNvSpPr>
                <a:spLocks noChangeArrowheads="1"/>
              </p:cNvSpPr>
              <p:nvPr/>
            </p:nvSpPr>
            <p:spPr bwMode="auto">
              <a:xfrm>
                <a:off x="224" y="1116"/>
                <a:ext cx="4" cy="18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Line 162">
                <a:extLst>
                  <a:ext uri="{FF2B5EF4-FFF2-40B4-BE49-F238E27FC236}">
                    <a16:creationId xmlns:a16="http://schemas.microsoft.com/office/drawing/2014/main" id="{DE3DCCD7-16C0-CC0C-A459-4D40458A1A9B}"/>
                  </a:ext>
                </a:extLst>
              </p:cNvPr>
              <p:cNvSpPr>
                <a:spLocks noChangeShapeType="1"/>
              </p:cNvSpPr>
              <p:nvPr/>
            </p:nvSpPr>
            <p:spPr bwMode="auto">
              <a:xfrm>
                <a:off x="1497" y="1328"/>
                <a:ext cx="0" cy="166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7" name="Rectangle 163">
                <a:extLst>
                  <a:ext uri="{FF2B5EF4-FFF2-40B4-BE49-F238E27FC236}">
                    <a16:creationId xmlns:a16="http://schemas.microsoft.com/office/drawing/2014/main" id="{947E8BBC-A088-4843-2ABA-2927D2ED70AE}"/>
                  </a:ext>
                </a:extLst>
              </p:cNvPr>
              <p:cNvSpPr>
                <a:spLocks noChangeArrowheads="1"/>
              </p:cNvSpPr>
              <p:nvPr/>
            </p:nvSpPr>
            <p:spPr bwMode="auto">
              <a:xfrm>
                <a:off x="1497" y="1328"/>
                <a:ext cx="4" cy="166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Line 164">
                <a:extLst>
                  <a:ext uri="{FF2B5EF4-FFF2-40B4-BE49-F238E27FC236}">
                    <a16:creationId xmlns:a16="http://schemas.microsoft.com/office/drawing/2014/main" id="{4CC07DCA-4388-A17B-FE01-3235870DEFCB}"/>
                  </a:ext>
                </a:extLst>
              </p:cNvPr>
              <p:cNvSpPr>
                <a:spLocks noChangeShapeType="1"/>
              </p:cNvSpPr>
              <p:nvPr/>
            </p:nvSpPr>
            <p:spPr bwMode="auto">
              <a:xfrm>
                <a:off x="228" y="2992"/>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9" name="Rectangle 165">
                <a:extLst>
                  <a:ext uri="{FF2B5EF4-FFF2-40B4-BE49-F238E27FC236}">
                    <a16:creationId xmlns:a16="http://schemas.microsoft.com/office/drawing/2014/main" id="{FB23946B-3D3F-8DC3-517B-7910942B7FD2}"/>
                  </a:ext>
                </a:extLst>
              </p:cNvPr>
              <p:cNvSpPr>
                <a:spLocks noChangeArrowheads="1"/>
              </p:cNvSpPr>
              <p:nvPr/>
            </p:nvSpPr>
            <p:spPr bwMode="auto">
              <a:xfrm>
                <a:off x="228" y="2992"/>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Line 166">
                <a:extLst>
                  <a:ext uri="{FF2B5EF4-FFF2-40B4-BE49-F238E27FC236}">
                    <a16:creationId xmlns:a16="http://schemas.microsoft.com/office/drawing/2014/main" id="{3561DE75-CD29-BF6A-E255-ACF5A648B359}"/>
                  </a:ext>
                </a:extLst>
              </p:cNvPr>
              <p:cNvSpPr>
                <a:spLocks noChangeShapeType="1"/>
              </p:cNvSpPr>
              <p:nvPr/>
            </p:nvSpPr>
            <p:spPr bwMode="auto">
              <a:xfrm>
                <a:off x="2017" y="1120"/>
                <a:ext cx="0" cy="18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1" name="Rectangle 167">
                <a:extLst>
                  <a:ext uri="{FF2B5EF4-FFF2-40B4-BE49-F238E27FC236}">
                    <a16:creationId xmlns:a16="http://schemas.microsoft.com/office/drawing/2014/main" id="{4033835E-B577-7CAC-D4EC-6EA7F2047D90}"/>
                  </a:ext>
                </a:extLst>
              </p:cNvPr>
              <p:cNvSpPr>
                <a:spLocks noChangeArrowheads="1"/>
              </p:cNvSpPr>
              <p:nvPr/>
            </p:nvSpPr>
            <p:spPr bwMode="auto">
              <a:xfrm>
                <a:off x="2017" y="1120"/>
                <a:ext cx="4" cy="1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Line 168">
                <a:extLst>
                  <a:ext uri="{FF2B5EF4-FFF2-40B4-BE49-F238E27FC236}">
                    <a16:creationId xmlns:a16="http://schemas.microsoft.com/office/drawing/2014/main" id="{5C64368C-8C4E-04E5-4FA7-80C862D5A663}"/>
                  </a:ext>
                </a:extLst>
              </p:cNvPr>
              <p:cNvSpPr>
                <a:spLocks noChangeShapeType="1"/>
              </p:cNvSpPr>
              <p:nvPr/>
            </p:nvSpPr>
            <p:spPr bwMode="auto">
              <a:xfrm>
                <a:off x="2021" y="2992"/>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3" name="Rectangle 169">
                <a:extLst>
                  <a:ext uri="{FF2B5EF4-FFF2-40B4-BE49-F238E27FC236}">
                    <a16:creationId xmlns:a16="http://schemas.microsoft.com/office/drawing/2014/main" id="{4102E115-3D27-83C7-2F99-59369D7C57D2}"/>
                  </a:ext>
                </a:extLst>
              </p:cNvPr>
              <p:cNvSpPr>
                <a:spLocks noChangeArrowheads="1"/>
              </p:cNvSpPr>
              <p:nvPr/>
            </p:nvSpPr>
            <p:spPr bwMode="auto">
              <a:xfrm>
                <a:off x="2021" y="2992"/>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Line 170">
                <a:extLst>
                  <a:ext uri="{FF2B5EF4-FFF2-40B4-BE49-F238E27FC236}">
                    <a16:creationId xmlns:a16="http://schemas.microsoft.com/office/drawing/2014/main" id="{85F3C351-9C10-B778-392E-47B9EDB77D37}"/>
                  </a:ext>
                </a:extLst>
              </p:cNvPr>
              <p:cNvSpPr>
                <a:spLocks noChangeShapeType="1"/>
              </p:cNvSpPr>
              <p:nvPr/>
            </p:nvSpPr>
            <p:spPr bwMode="auto">
              <a:xfrm>
                <a:off x="2417" y="2992"/>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5" name="Rectangle 171">
                <a:extLst>
                  <a:ext uri="{FF2B5EF4-FFF2-40B4-BE49-F238E27FC236}">
                    <a16:creationId xmlns:a16="http://schemas.microsoft.com/office/drawing/2014/main" id="{27BD3B85-195C-6BDA-33E0-D6C26698B24B}"/>
                  </a:ext>
                </a:extLst>
              </p:cNvPr>
              <p:cNvSpPr>
                <a:spLocks noChangeArrowheads="1"/>
              </p:cNvSpPr>
              <p:nvPr/>
            </p:nvSpPr>
            <p:spPr bwMode="auto">
              <a:xfrm>
                <a:off x="2417" y="2992"/>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Line 172">
                <a:extLst>
                  <a:ext uri="{FF2B5EF4-FFF2-40B4-BE49-F238E27FC236}">
                    <a16:creationId xmlns:a16="http://schemas.microsoft.com/office/drawing/2014/main" id="{E4523EE7-4AE6-9709-FAC6-9CB049244F72}"/>
                  </a:ext>
                </a:extLst>
              </p:cNvPr>
              <p:cNvSpPr>
                <a:spLocks noChangeShapeType="1"/>
              </p:cNvSpPr>
              <p:nvPr/>
            </p:nvSpPr>
            <p:spPr bwMode="auto">
              <a:xfrm>
                <a:off x="4739" y="2992"/>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7" name="Rectangle 173">
                <a:extLst>
                  <a:ext uri="{FF2B5EF4-FFF2-40B4-BE49-F238E27FC236}">
                    <a16:creationId xmlns:a16="http://schemas.microsoft.com/office/drawing/2014/main" id="{447BE06B-DE8D-A0E5-DC43-E2FBC64C767F}"/>
                  </a:ext>
                </a:extLst>
              </p:cNvPr>
              <p:cNvSpPr>
                <a:spLocks noChangeArrowheads="1"/>
              </p:cNvSpPr>
              <p:nvPr/>
            </p:nvSpPr>
            <p:spPr bwMode="auto">
              <a:xfrm>
                <a:off x="4739" y="2992"/>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Line 174">
                <a:extLst>
                  <a:ext uri="{FF2B5EF4-FFF2-40B4-BE49-F238E27FC236}">
                    <a16:creationId xmlns:a16="http://schemas.microsoft.com/office/drawing/2014/main" id="{9EB74446-371D-6884-B256-5D4CA27B3F6F}"/>
                  </a:ext>
                </a:extLst>
              </p:cNvPr>
              <p:cNvSpPr>
                <a:spLocks noChangeShapeType="1"/>
              </p:cNvSpPr>
              <p:nvPr/>
            </p:nvSpPr>
            <p:spPr bwMode="auto">
              <a:xfrm>
                <a:off x="5135" y="2992"/>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9" name="Rectangle 175">
                <a:extLst>
                  <a:ext uri="{FF2B5EF4-FFF2-40B4-BE49-F238E27FC236}">
                    <a16:creationId xmlns:a16="http://schemas.microsoft.com/office/drawing/2014/main" id="{00532A28-D634-9F9E-1C90-C0FB330B380E}"/>
                  </a:ext>
                </a:extLst>
              </p:cNvPr>
              <p:cNvSpPr>
                <a:spLocks noChangeArrowheads="1"/>
              </p:cNvSpPr>
              <p:nvPr/>
            </p:nvSpPr>
            <p:spPr bwMode="auto">
              <a:xfrm>
                <a:off x="5135" y="2992"/>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Line 176">
                <a:extLst>
                  <a:ext uri="{FF2B5EF4-FFF2-40B4-BE49-F238E27FC236}">
                    <a16:creationId xmlns:a16="http://schemas.microsoft.com/office/drawing/2014/main" id="{495781D1-CE18-22EB-2E6F-9A011FC3ED9B}"/>
                  </a:ext>
                </a:extLst>
              </p:cNvPr>
              <p:cNvSpPr>
                <a:spLocks noChangeShapeType="1"/>
              </p:cNvSpPr>
              <p:nvPr/>
            </p:nvSpPr>
            <p:spPr bwMode="auto">
              <a:xfrm>
                <a:off x="224" y="3200"/>
                <a:ext cx="2189"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1" name="Rectangle 177">
                <a:extLst>
                  <a:ext uri="{FF2B5EF4-FFF2-40B4-BE49-F238E27FC236}">
                    <a16:creationId xmlns:a16="http://schemas.microsoft.com/office/drawing/2014/main" id="{06F7FE65-4098-D74A-96F3-180A0F7E541B}"/>
                  </a:ext>
                </a:extLst>
              </p:cNvPr>
              <p:cNvSpPr>
                <a:spLocks noChangeArrowheads="1"/>
              </p:cNvSpPr>
              <p:nvPr/>
            </p:nvSpPr>
            <p:spPr bwMode="auto">
              <a:xfrm>
                <a:off x="224" y="3200"/>
                <a:ext cx="2189"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Line 178">
                <a:extLst>
                  <a:ext uri="{FF2B5EF4-FFF2-40B4-BE49-F238E27FC236}">
                    <a16:creationId xmlns:a16="http://schemas.microsoft.com/office/drawing/2014/main" id="{23B7349D-12A1-C20D-FFB3-570045755468}"/>
                  </a:ext>
                </a:extLst>
              </p:cNvPr>
              <p:cNvSpPr>
                <a:spLocks noChangeShapeType="1"/>
              </p:cNvSpPr>
              <p:nvPr/>
            </p:nvSpPr>
            <p:spPr bwMode="auto">
              <a:xfrm>
                <a:off x="2413" y="1116"/>
                <a:ext cx="0" cy="20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3" name="Rectangle 179">
                <a:extLst>
                  <a:ext uri="{FF2B5EF4-FFF2-40B4-BE49-F238E27FC236}">
                    <a16:creationId xmlns:a16="http://schemas.microsoft.com/office/drawing/2014/main" id="{102BF877-CAC6-9040-383F-0CA311D95E23}"/>
                  </a:ext>
                </a:extLst>
              </p:cNvPr>
              <p:cNvSpPr>
                <a:spLocks noChangeArrowheads="1"/>
              </p:cNvSpPr>
              <p:nvPr/>
            </p:nvSpPr>
            <p:spPr bwMode="auto">
              <a:xfrm>
                <a:off x="2413" y="1116"/>
                <a:ext cx="4" cy="20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Line 180">
                <a:extLst>
                  <a:ext uri="{FF2B5EF4-FFF2-40B4-BE49-F238E27FC236}">
                    <a16:creationId xmlns:a16="http://schemas.microsoft.com/office/drawing/2014/main" id="{0CCAB9FD-9558-6B79-530B-24F1D11D643F}"/>
                  </a:ext>
                </a:extLst>
              </p:cNvPr>
              <p:cNvSpPr>
                <a:spLocks noChangeShapeType="1"/>
              </p:cNvSpPr>
              <p:nvPr/>
            </p:nvSpPr>
            <p:spPr bwMode="auto">
              <a:xfrm>
                <a:off x="4214" y="1328"/>
                <a:ext cx="0" cy="18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81">
                <a:extLst>
                  <a:ext uri="{FF2B5EF4-FFF2-40B4-BE49-F238E27FC236}">
                    <a16:creationId xmlns:a16="http://schemas.microsoft.com/office/drawing/2014/main" id="{5FA9835C-58B5-8F4B-2060-3FAC324697EE}"/>
                  </a:ext>
                </a:extLst>
              </p:cNvPr>
              <p:cNvSpPr>
                <a:spLocks noChangeArrowheads="1"/>
              </p:cNvSpPr>
              <p:nvPr/>
            </p:nvSpPr>
            <p:spPr bwMode="auto">
              <a:xfrm>
                <a:off x="4214" y="1328"/>
                <a:ext cx="4" cy="1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Line 182">
                <a:extLst>
                  <a:ext uri="{FF2B5EF4-FFF2-40B4-BE49-F238E27FC236}">
                    <a16:creationId xmlns:a16="http://schemas.microsoft.com/office/drawing/2014/main" id="{7C4C95C1-2C21-14F3-BAF7-5BACE0D355F8}"/>
                  </a:ext>
                </a:extLst>
              </p:cNvPr>
              <p:cNvSpPr>
                <a:spLocks noChangeShapeType="1"/>
              </p:cNvSpPr>
              <p:nvPr/>
            </p:nvSpPr>
            <p:spPr bwMode="auto">
              <a:xfrm>
                <a:off x="2417" y="3200"/>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7" name="Rectangle 183">
                <a:extLst>
                  <a:ext uri="{FF2B5EF4-FFF2-40B4-BE49-F238E27FC236}">
                    <a16:creationId xmlns:a16="http://schemas.microsoft.com/office/drawing/2014/main" id="{912B17AF-A562-663B-BAFC-09B390643FF2}"/>
                  </a:ext>
                </a:extLst>
              </p:cNvPr>
              <p:cNvSpPr>
                <a:spLocks noChangeArrowheads="1"/>
              </p:cNvSpPr>
              <p:nvPr/>
            </p:nvSpPr>
            <p:spPr bwMode="auto">
              <a:xfrm>
                <a:off x="2417" y="3200"/>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Line 184">
                <a:extLst>
                  <a:ext uri="{FF2B5EF4-FFF2-40B4-BE49-F238E27FC236}">
                    <a16:creationId xmlns:a16="http://schemas.microsoft.com/office/drawing/2014/main" id="{AC271D8F-CE00-4ED5-628D-636EE6EB2AF7}"/>
                  </a:ext>
                </a:extLst>
              </p:cNvPr>
              <p:cNvSpPr>
                <a:spLocks noChangeShapeType="1"/>
              </p:cNvSpPr>
              <p:nvPr/>
            </p:nvSpPr>
            <p:spPr bwMode="auto">
              <a:xfrm>
                <a:off x="4735" y="1120"/>
                <a:ext cx="0" cy="208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9" name="Rectangle 185">
                <a:extLst>
                  <a:ext uri="{FF2B5EF4-FFF2-40B4-BE49-F238E27FC236}">
                    <a16:creationId xmlns:a16="http://schemas.microsoft.com/office/drawing/2014/main" id="{CA524BA3-C25D-18C7-B62A-FDD22F96D0F0}"/>
                  </a:ext>
                </a:extLst>
              </p:cNvPr>
              <p:cNvSpPr>
                <a:spLocks noChangeArrowheads="1"/>
              </p:cNvSpPr>
              <p:nvPr/>
            </p:nvSpPr>
            <p:spPr bwMode="auto">
              <a:xfrm>
                <a:off x="4735" y="1120"/>
                <a:ext cx="4" cy="20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Line 186">
                <a:extLst>
                  <a:ext uri="{FF2B5EF4-FFF2-40B4-BE49-F238E27FC236}">
                    <a16:creationId xmlns:a16="http://schemas.microsoft.com/office/drawing/2014/main" id="{F46386AC-2394-6663-5C03-5662399A0CB2}"/>
                  </a:ext>
                </a:extLst>
              </p:cNvPr>
              <p:cNvSpPr>
                <a:spLocks noChangeShapeType="1"/>
              </p:cNvSpPr>
              <p:nvPr/>
            </p:nvSpPr>
            <p:spPr bwMode="auto">
              <a:xfrm>
                <a:off x="4739" y="3200"/>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1" name="Rectangle 187">
                <a:extLst>
                  <a:ext uri="{FF2B5EF4-FFF2-40B4-BE49-F238E27FC236}">
                    <a16:creationId xmlns:a16="http://schemas.microsoft.com/office/drawing/2014/main" id="{FE47F3D2-8DE0-C15A-4E60-D2A820208430}"/>
                  </a:ext>
                </a:extLst>
              </p:cNvPr>
              <p:cNvSpPr>
                <a:spLocks noChangeArrowheads="1"/>
              </p:cNvSpPr>
              <p:nvPr/>
            </p:nvSpPr>
            <p:spPr bwMode="auto">
              <a:xfrm>
                <a:off x="4739" y="3200"/>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Line 188">
                <a:extLst>
                  <a:ext uri="{FF2B5EF4-FFF2-40B4-BE49-F238E27FC236}">
                    <a16:creationId xmlns:a16="http://schemas.microsoft.com/office/drawing/2014/main" id="{9801409D-982A-1C1D-2271-8844F243A15F}"/>
                  </a:ext>
                </a:extLst>
              </p:cNvPr>
              <p:cNvSpPr>
                <a:spLocks noChangeShapeType="1"/>
              </p:cNvSpPr>
              <p:nvPr/>
            </p:nvSpPr>
            <p:spPr bwMode="auto">
              <a:xfrm>
                <a:off x="5131" y="1116"/>
                <a:ext cx="0" cy="20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3" name="Rectangle 189">
                <a:extLst>
                  <a:ext uri="{FF2B5EF4-FFF2-40B4-BE49-F238E27FC236}">
                    <a16:creationId xmlns:a16="http://schemas.microsoft.com/office/drawing/2014/main" id="{A3E2A8B9-CDCD-B164-6006-63AB987DE3E3}"/>
                  </a:ext>
                </a:extLst>
              </p:cNvPr>
              <p:cNvSpPr>
                <a:spLocks noChangeArrowheads="1"/>
              </p:cNvSpPr>
              <p:nvPr/>
            </p:nvSpPr>
            <p:spPr bwMode="auto">
              <a:xfrm>
                <a:off x="5131" y="1116"/>
                <a:ext cx="4" cy="20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Line 190">
                <a:extLst>
                  <a:ext uri="{FF2B5EF4-FFF2-40B4-BE49-F238E27FC236}">
                    <a16:creationId xmlns:a16="http://schemas.microsoft.com/office/drawing/2014/main" id="{134F2A5D-C1B5-3D48-BA90-EFAF3E5AE776}"/>
                  </a:ext>
                </a:extLst>
              </p:cNvPr>
              <p:cNvSpPr>
                <a:spLocks noChangeShapeType="1"/>
              </p:cNvSpPr>
              <p:nvPr/>
            </p:nvSpPr>
            <p:spPr bwMode="auto">
              <a:xfrm>
                <a:off x="6932" y="1328"/>
                <a:ext cx="0" cy="18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5" name="Rectangle 191">
                <a:extLst>
                  <a:ext uri="{FF2B5EF4-FFF2-40B4-BE49-F238E27FC236}">
                    <a16:creationId xmlns:a16="http://schemas.microsoft.com/office/drawing/2014/main" id="{FB9D79C8-A98E-7EF8-486F-6B45D0C09A3A}"/>
                  </a:ext>
                </a:extLst>
              </p:cNvPr>
              <p:cNvSpPr>
                <a:spLocks noChangeArrowheads="1"/>
              </p:cNvSpPr>
              <p:nvPr/>
            </p:nvSpPr>
            <p:spPr bwMode="auto">
              <a:xfrm>
                <a:off x="6932" y="1328"/>
                <a:ext cx="4" cy="1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Line 192">
                <a:extLst>
                  <a:ext uri="{FF2B5EF4-FFF2-40B4-BE49-F238E27FC236}">
                    <a16:creationId xmlns:a16="http://schemas.microsoft.com/office/drawing/2014/main" id="{3B054DC8-AC77-69EA-35A9-5CE599DB4BA7}"/>
                  </a:ext>
                </a:extLst>
              </p:cNvPr>
              <p:cNvSpPr>
                <a:spLocks noChangeShapeType="1"/>
              </p:cNvSpPr>
              <p:nvPr/>
            </p:nvSpPr>
            <p:spPr bwMode="auto">
              <a:xfrm>
                <a:off x="5135" y="3200"/>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7" name="Rectangle 193">
                <a:extLst>
                  <a:ext uri="{FF2B5EF4-FFF2-40B4-BE49-F238E27FC236}">
                    <a16:creationId xmlns:a16="http://schemas.microsoft.com/office/drawing/2014/main" id="{866B37F3-2C72-7CFE-859F-0E8642D1B6CB}"/>
                  </a:ext>
                </a:extLst>
              </p:cNvPr>
              <p:cNvSpPr>
                <a:spLocks noChangeArrowheads="1"/>
              </p:cNvSpPr>
              <p:nvPr/>
            </p:nvSpPr>
            <p:spPr bwMode="auto">
              <a:xfrm>
                <a:off x="5135" y="3200"/>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Line 194">
                <a:extLst>
                  <a:ext uri="{FF2B5EF4-FFF2-40B4-BE49-F238E27FC236}">
                    <a16:creationId xmlns:a16="http://schemas.microsoft.com/office/drawing/2014/main" id="{4EE70913-A968-479B-4B37-6D2EACC7C61A}"/>
                  </a:ext>
                </a:extLst>
              </p:cNvPr>
              <p:cNvSpPr>
                <a:spLocks noChangeShapeType="1"/>
              </p:cNvSpPr>
              <p:nvPr/>
            </p:nvSpPr>
            <p:spPr bwMode="auto">
              <a:xfrm>
                <a:off x="7452" y="1120"/>
                <a:ext cx="0" cy="208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9" name="Rectangle 195">
                <a:extLst>
                  <a:ext uri="{FF2B5EF4-FFF2-40B4-BE49-F238E27FC236}">
                    <a16:creationId xmlns:a16="http://schemas.microsoft.com/office/drawing/2014/main" id="{9FF781A7-BD9B-974E-6CC4-F8DC84F8E5AB}"/>
                  </a:ext>
                </a:extLst>
              </p:cNvPr>
              <p:cNvSpPr>
                <a:spLocks noChangeArrowheads="1"/>
              </p:cNvSpPr>
              <p:nvPr/>
            </p:nvSpPr>
            <p:spPr bwMode="auto">
              <a:xfrm>
                <a:off x="7452" y="1120"/>
                <a:ext cx="4" cy="20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Line 196">
                <a:extLst>
                  <a:ext uri="{FF2B5EF4-FFF2-40B4-BE49-F238E27FC236}">
                    <a16:creationId xmlns:a16="http://schemas.microsoft.com/office/drawing/2014/main" id="{264BFBE6-9200-D854-EA20-B18CCF24E4BE}"/>
                  </a:ext>
                </a:extLst>
              </p:cNvPr>
              <p:cNvSpPr>
                <a:spLocks noChangeShapeType="1"/>
              </p:cNvSpPr>
              <p:nvPr/>
            </p:nvSpPr>
            <p:spPr bwMode="auto">
              <a:xfrm>
                <a:off x="224" y="2996"/>
                <a:ext cx="1" cy="208"/>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1" name="Rectangle 197">
                <a:extLst>
                  <a:ext uri="{FF2B5EF4-FFF2-40B4-BE49-F238E27FC236}">
                    <a16:creationId xmlns:a16="http://schemas.microsoft.com/office/drawing/2014/main" id="{2BADD28A-BD01-161B-CD8C-4E6A3A0A77C0}"/>
                  </a:ext>
                </a:extLst>
              </p:cNvPr>
              <p:cNvSpPr>
                <a:spLocks noChangeArrowheads="1"/>
              </p:cNvSpPr>
              <p:nvPr/>
            </p:nvSpPr>
            <p:spPr bwMode="auto">
              <a:xfrm>
                <a:off x="224" y="2996"/>
                <a:ext cx="4" cy="21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2" name="Line 198">
                <a:extLst>
                  <a:ext uri="{FF2B5EF4-FFF2-40B4-BE49-F238E27FC236}">
                    <a16:creationId xmlns:a16="http://schemas.microsoft.com/office/drawing/2014/main" id="{97F87FBA-924C-E56F-9101-A32F640309E0}"/>
                  </a:ext>
                </a:extLst>
              </p:cNvPr>
              <p:cNvSpPr>
                <a:spLocks noChangeShapeType="1"/>
              </p:cNvSpPr>
              <p:nvPr/>
            </p:nvSpPr>
            <p:spPr bwMode="auto">
              <a:xfrm>
                <a:off x="1497" y="2996"/>
                <a:ext cx="1" cy="208"/>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3" name="Rectangle 199">
                <a:extLst>
                  <a:ext uri="{FF2B5EF4-FFF2-40B4-BE49-F238E27FC236}">
                    <a16:creationId xmlns:a16="http://schemas.microsoft.com/office/drawing/2014/main" id="{7B53E1C9-28D9-CF08-2272-02FD17E6F1AB}"/>
                  </a:ext>
                </a:extLst>
              </p:cNvPr>
              <p:cNvSpPr>
                <a:spLocks noChangeArrowheads="1"/>
              </p:cNvSpPr>
              <p:nvPr/>
            </p:nvSpPr>
            <p:spPr bwMode="auto">
              <a:xfrm>
                <a:off x="1497" y="2996"/>
                <a:ext cx="4" cy="21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Line 200">
                <a:extLst>
                  <a:ext uri="{FF2B5EF4-FFF2-40B4-BE49-F238E27FC236}">
                    <a16:creationId xmlns:a16="http://schemas.microsoft.com/office/drawing/2014/main" id="{A4EC3AE7-69CC-1EC7-5494-FCB6A21C4BC1}"/>
                  </a:ext>
                </a:extLst>
              </p:cNvPr>
              <p:cNvSpPr>
                <a:spLocks noChangeShapeType="1"/>
              </p:cNvSpPr>
              <p:nvPr/>
            </p:nvSpPr>
            <p:spPr bwMode="auto">
              <a:xfrm>
                <a:off x="2017" y="2996"/>
                <a:ext cx="1" cy="208"/>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5" name="Rectangle 201">
                <a:extLst>
                  <a:ext uri="{FF2B5EF4-FFF2-40B4-BE49-F238E27FC236}">
                    <a16:creationId xmlns:a16="http://schemas.microsoft.com/office/drawing/2014/main" id="{B6247792-8545-AA46-2447-329763EBA334}"/>
                  </a:ext>
                </a:extLst>
              </p:cNvPr>
              <p:cNvSpPr>
                <a:spLocks noChangeArrowheads="1"/>
              </p:cNvSpPr>
              <p:nvPr/>
            </p:nvSpPr>
            <p:spPr bwMode="auto">
              <a:xfrm>
                <a:off x="2017" y="2996"/>
                <a:ext cx="4" cy="21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Line 202">
                <a:extLst>
                  <a:ext uri="{FF2B5EF4-FFF2-40B4-BE49-F238E27FC236}">
                    <a16:creationId xmlns:a16="http://schemas.microsoft.com/office/drawing/2014/main" id="{2247C2EB-A2B1-A140-3AFC-4B1A7252F2B9}"/>
                  </a:ext>
                </a:extLst>
              </p:cNvPr>
              <p:cNvSpPr>
                <a:spLocks noChangeShapeType="1"/>
              </p:cNvSpPr>
              <p:nvPr/>
            </p:nvSpPr>
            <p:spPr bwMode="auto">
              <a:xfrm>
                <a:off x="2413"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7" name="Rectangle 203">
                <a:extLst>
                  <a:ext uri="{FF2B5EF4-FFF2-40B4-BE49-F238E27FC236}">
                    <a16:creationId xmlns:a16="http://schemas.microsoft.com/office/drawing/2014/main" id="{D81E9608-2F5D-D145-79CD-4FAA7D9CD709}"/>
                  </a:ext>
                </a:extLst>
              </p:cNvPr>
              <p:cNvSpPr>
                <a:spLocks noChangeArrowheads="1"/>
              </p:cNvSpPr>
              <p:nvPr/>
            </p:nvSpPr>
            <p:spPr bwMode="auto">
              <a:xfrm>
                <a:off x="2413"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Line 204">
                <a:extLst>
                  <a:ext uri="{FF2B5EF4-FFF2-40B4-BE49-F238E27FC236}">
                    <a16:creationId xmlns:a16="http://schemas.microsoft.com/office/drawing/2014/main" id="{FC7EC93F-1C19-9179-824E-86E373C86420}"/>
                  </a:ext>
                </a:extLst>
              </p:cNvPr>
              <p:cNvSpPr>
                <a:spLocks noChangeShapeType="1"/>
              </p:cNvSpPr>
              <p:nvPr/>
            </p:nvSpPr>
            <p:spPr bwMode="auto">
              <a:xfrm>
                <a:off x="4214"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9" name="Rectangle 206">
              <a:extLst>
                <a:ext uri="{FF2B5EF4-FFF2-40B4-BE49-F238E27FC236}">
                  <a16:creationId xmlns:a16="http://schemas.microsoft.com/office/drawing/2014/main" id="{605B1884-A55F-4E86-AA47-CDE046EEE1CE}"/>
                </a:ext>
              </a:extLst>
            </p:cNvPr>
            <p:cNvSpPr>
              <a:spLocks noChangeArrowheads="1"/>
            </p:cNvSpPr>
            <p:nvPr/>
          </p:nvSpPr>
          <p:spPr bwMode="auto">
            <a:xfrm>
              <a:off x="4214"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Line 207">
              <a:extLst>
                <a:ext uri="{FF2B5EF4-FFF2-40B4-BE49-F238E27FC236}">
                  <a16:creationId xmlns:a16="http://schemas.microsoft.com/office/drawing/2014/main" id="{53248229-82CC-440A-F322-307BFDB49EF9}"/>
                </a:ext>
              </a:extLst>
            </p:cNvPr>
            <p:cNvSpPr>
              <a:spLocks noChangeShapeType="1"/>
            </p:cNvSpPr>
            <p:nvPr/>
          </p:nvSpPr>
          <p:spPr bwMode="auto">
            <a:xfrm>
              <a:off x="4735"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208">
              <a:extLst>
                <a:ext uri="{FF2B5EF4-FFF2-40B4-BE49-F238E27FC236}">
                  <a16:creationId xmlns:a16="http://schemas.microsoft.com/office/drawing/2014/main" id="{4F1F8051-066B-BEAE-965B-D0E82C35E3FE}"/>
                </a:ext>
              </a:extLst>
            </p:cNvPr>
            <p:cNvSpPr>
              <a:spLocks noChangeArrowheads="1"/>
            </p:cNvSpPr>
            <p:nvPr/>
          </p:nvSpPr>
          <p:spPr bwMode="auto">
            <a:xfrm>
              <a:off x="4735"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Line 209">
              <a:extLst>
                <a:ext uri="{FF2B5EF4-FFF2-40B4-BE49-F238E27FC236}">
                  <a16:creationId xmlns:a16="http://schemas.microsoft.com/office/drawing/2014/main" id="{57362EE2-94B1-CD8A-E5D4-B5AC62299E0F}"/>
                </a:ext>
              </a:extLst>
            </p:cNvPr>
            <p:cNvSpPr>
              <a:spLocks noChangeShapeType="1"/>
            </p:cNvSpPr>
            <p:nvPr/>
          </p:nvSpPr>
          <p:spPr bwMode="auto">
            <a:xfrm>
              <a:off x="5131"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210">
              <a:extLst>
                <a:ext uri="{FF2B5EF4-FFF2-40B4-BE49-F238E27FC236}">
                  <a16:creationId xmlns:a16="http://schemas.microsoft.com/office/drawing/2014/main" id="{98DAE58A-47CF-8427-6034-4915705D085A}"/>
                </a:ext>
              </a:extLst>
            </p:cNvPr>
            <p:cNvSpPr>
              <a:spLocks noChangeArrowheads="1"/>
            </p:cNvSpPr>
            <p:nvPr/>
          </p:nvSpPr>
          <p:spPr bwMode="auto">
            <a:xfrm>
              <a:off x="5131"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Line 211">
              <a:extLst>
                <a:ext uri="{FF2B5EF4-FFF2-40B4-BE49-F238E27FC236}">
                  <a16:creationId xmlns:a16="http://schemas.microsoft.com/office/drawing/2014/main" id="{4BD7DC7E-E2DE-F7E0-A91D-911DBCDD528C}"/>
                </a:ext>
              </a:extLst>
            </p:cNvPr>
            <p:cNvSpPr>
              <a:spLocks noChangeShapeType="1"/>
            </p:cNvSpPr>
            <p:nvPr/>
          </p:nvSpPr>
          <p:spPr bwMode="auto">
            <a:xfrm>
              <a:off x="6932"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212">
              <a:extLst>
                <a:ext uri="{FF2B5EF4-FFF2-40B4-BE49-F238E27FC236}">
                  <a16:creationId xmlns:a16="http://schemas.microsoft.com/office/drawing/2014/main" id="{A2B5BA3C-91AB-09CA-5268-F7ED5570A707}"/>
                </a:ext>
              </a:extLst>
            </p:cNvPr>
            <p:cNvSpPr>
              <a:spLocks noChangeArrowheads="1"/>
            </p:cNvSpPr>
            <p:nvPr/>
          </p:nvSpPr>
          <p:spPr bwMode="auto">
            <a:xfrm>
              <a:off x="6932"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Line 213">
              <a:extLst>
                <a:ext uri="{FF2B5EF4-FFF2-40B4-BE49-F238E27FC236}">
                  <a16:creationId xmlns:a16="http://schemas.microsoft.com/office/drawing/2014/main" id="{596004E2-0869-9A27-028C-A68AB536C567}"/>
                </a:ext>
              </a:extLst>
            </p:cNvPr>
            <p:cNvSpPr>
              <a:spLocks noChangeShapeType="1"/>
            </p:cNvSpPr>
            <p:nvPr/>
          </p:nvSpPr>
          <p:spPr bwMode="auto">
            <a:xfrm>
              <a:off x="7452"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214">
              <a:extLst>
                <a:ext uri="{FF2B5EF4-FFF2-40B4-BE49-F238E27FC236}">
                  <a16:creationId xmlns:a16="http://schemas.microsoft.com/office/drawing/2014/main" id="{2AB2D28C-9241-3F7D-B09F-224CE6DD54AC}"/>
                </a:ext>
              </a:extLst>
            </p:cNvPr>
            <p:cNvSpPr>
              <a:spLocks noChangeArrowheads="1"/>
            </p:cNvSpPr>
            <p:nvPr/>
          </p:nvSpPr>
          <p:spPr bwMode="auto">
            <a:xfrm>
              <a:off x="7452"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215">
              <a:extLst>
                <a:ext uri="{FF2B5EF4-FFF2-40B4-BE49-F238E27FC236}">
                  <a16:creationId xmlns:a16="http://schemas.microsoft.com/office/drawing/2014/main" id="{F1C45FCA-4A03-A4B5-E6AE-2AA04DB60273}"/>
                </a:ext>
              </a:extLst>
            </p:cNvPr>
            <p:cNvSpPr>
              <a:spLocks noChangeShapeType="1"/>
            </p:cNvSpPr>
            <p:nvPr/>
          </p:nvSpPr>
          <p:spPr bwMode="auto">
            <a:xfrm>
              <a:off x="7456" y="1116"/>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216">
              <a:extLst>
                <a:ext uri="{FF2B5EF4-FFF2-40B4-BE49-F238E27FC236}">
                  <a16:creationId xmlns:a16="http://schemas.microsoft.com/office/drawing/2014/main" id="{B1D726B1-BCF7-DEEE-AA57-3D660FFF6F64}"/>
                </a:ext>
              </a:extLst>
            </p:cNvPr>
            <p:cNvSpPr>
              <a:spLocks noChangeArrowheads="1"/>
            </p:cNvSpPr>
            <p:nvPr/>
          </p:nvSpPr>
          <p:spPr bwMode="auto">
            <a:xfrm>
              <a:off x="7456" y="1116"/>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Line 217">
              <a:extLst>
                <a:ext uri="{FF2B5EF4-FFF2-40B4-BE49-F238E27FC236}">
                  <a16:creationId xmlns:a16="http://schemas.microsoft.com/office/drawing/2014/main" id="{A52099A1-A5AA-0A22-90D5-91DDBA6EAA8A}"/>
                </a:ext>
              </a:extLst>
            </p:cNvPr>
            <p:cNvSpPr>
              <a:spLocks noChangeShapeType="1"/>
            </p:cNvSpPr>
            <p:nvPr/>
          </p:nvSpPr>
          <p:spPr bwMode="auto">
            <a:xfrm>
              <a:off x="7456" y="132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Rectangle 218">
              <a:extLst>
                <a:ext uri="{FF2B5EF4-FFF2-40B4-BE49-F238E27FC236}">
                  <a16:creationId xmlns:a16="http://schemas.microsoft.com/office/drawing/2014/main" id="{BCEC828C-60AF-F4C0-6FF7-610A84F7B17A}"/>
                </a:ext>
              </a:extLst>
            </p:cNvPr>
            <p:cNvSpPr>
              <a:spLocks noChangeArrowheads="1"/>
            </p:cNvSpPr>
            <p:nvPr/>
          </p:nvSpPr>
          <p:spPr bwMode="auto">
            <a:xfrm>
              <a:off x="7456" y="132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Line 219">
              <a:extLst>
                <a:ext uri="{FF2B5EF4-FFF2-40B4-BE49-F238E27FC236}">
                  <a16:creationId xmlns:a16="http://schemas.microsoft.com/office/drawing/2014/main" id="{538E13C5-52CB-6B94-33CB-12156C606F4D}"/>
                </a:ext>
              </a:extLst>
            </p:cNvPr>
            <p:cNvSpPr>
              <a:spLocks noChangeShapeType="1"/>
            </p:cNvSpPr>
            <p:nvPr/>
          </p:nvSpPr>
          <p:spPr bwMode="auto">
            <a:xfrm>
              <a:off x="7456" y="153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Rectangle 220">
              <a:extLst>
                <a:ext uri="{FF2B5EF4-FFF2-40B4-BE49-F238E27FC236}">
                  <a16:creationId xmlns:a16="http://schemas.microsoft.com/office/drawing/2014/main" id="{8A60D6A7-59F4-54EF-8846-633B6498DD30}"/>
                </a:ext>
              </a:extLst>
            </p:cNvPr>
            <p:cNvSpPr>
              <a:spLocks noChangeArrowheads="1"/>
            </p:cNvSpPr>
            <p:nvPr/>
          </p:nvSpPr>
          <p:spPr bwMode="auto">
            <a:xfrm>
              <a:off x="7456" y="1533"/>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Line 221">
              <a:extLst>
                <a:ext uri="{FF2B5EF4-FFF2-40B4-BE49-F238E27FC236}">
                  <a16:creationId xmlns:a16="http://schemas.microsoft.com/office/drawing/2014/main" id="{B5E4CDB7-5C73-BFDB-4D7E-FC177A37EE33}"/>
                </a:ext>
              </a:extLst>
            </p:cNvPr>
            <p:cNvSpPr>
              <a:spLocks noChangeShapeType="1"/>
            </p:cNvSpPr>
            <p:nvPr/>
          </p:nvSpPr>
          <p:spPr bwMode="auto">
            <a:xfrm>
              <a:off x="7456" y="1741"/>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22">
              <a:extLst>
                <a:ext uri="{FF2B5EF4-FFF2-40B4-BE49-F238E27FC236}">
                  <a16:creationId xmlns:a16="http://schemas.microsoft.com/office/drawing/2014/main" id="{30695A6C-0D19-8F5B-9642-49521BE8E841}"/>
                </a:ext>
              </a:extLst>
            </p:cNvPr>
            <p:cNvSpPr>
              <a:spLocks noChangeArrowheads="1"/>
            </p:cNvSpPr>
            <p:nvPr/>
          </p:nvSpPr>
          <p:spPr bwMode="auto">
            <a:xfrm>
              <a:off x="7456" y="1741"/>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Line 223">
              <a:extLst>
                <a:ext uri="{FF2B5EF4-FFF2-40B4-BE49-F238E27FC236}">
                  <a16:creationId xmlns:a16="http://schemas.microsoft.com/office/drawing/2014/main" id="{00ED5903-D8B6-09FD-953D-37B7D3685784}"/>
                </a:ext>
              </a:extLst>
            </p:cNvPr>
            <p:cNvSpPr>
              <a:spLocks noChangeShapeType="1"/>
            </p:cNvSpPr>
            <p:nvPr/>
          </p:nvSpPr>
          <p:spPr bwMode="auto">
            <a:xfrm>
              <a:off x="7456" y="1950"/>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Rectangle 224">
              <a:extLst>
                <a:ext uri="{FF2B5EF4-FFF2-40B4-BE49-F238E27FC236}">
                  <a16:creationId xmlns:a16="http://schemas.microsoft.com/office/drawing/2014/main" id="{B548C084-43A3-6788-4951-58596DB719F3}"/>
                </a:ext>
              </a:extLst>
            </p:cNvPr>
            <p:cNvSpPr>
              <a:spLocks noChangeArrowheads="1"/>
            </p:cNvSpPr>
            <p:nvPr/>
          </p:nvSpPr>
          <p:spPr bwMode="auto">
            <a:xfrm>
              <a:off x="7456" y="1950"/>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Line 225">
              <a:extLst>
                <a:ext uri="{FF2B5EF4-FFF2-40B4-BE49-F238E27FC236}">
                  <a16:creationId xmlns:a16="http://schemas.microsoft.com/office/drawing/2014/main" id="{0FB1285F-FFF0-4768-ACAB-265543B902ED}"/>
                </a:ext>
              </a:extLst>
            </p:cNvPr>
            <p:cNvSpPr>
              <a:spLocks noChangeShapeType="1"/>
            </p:cNvSpPr>
            <p:nvPr/>
          </p:nvSpPr>
          <p:spPr bwMode="auto">
            <a:xfrm>
              <a:off x="7456" y="2158"/>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Rectangle 226">
              <a:extLst>
                <a:ext uri="{FF2B5EF4-FFF2-40B4-BE49-F238E27FC236}">
                  <a16:creationId xmlns:a16="http://schemas.microsoft.com/office/drawing/2014/main" id="{2FACF4FB-5C76-349D-C6BA-82DC7986A9BA}"/>
                </a:ext>
              </a:extLst>
            </p:cNvPr>
            <p:cNvSpPr>
              <a:spLocks noChangeArrowheads="1"/>
            </p:cNvSpPr>
            <p:nvPr/>
          </p:nvSpPr>
          <p:spPr bwMode="auto">
            <a:xfrm>
              <a:off x="7456" y="2158"/>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Line 227">
              <a:extLst>
                <a:ext uri="{FF2B5EF4-FFF2-40B4-BE49-F238E27FC236}">
                  <a16:creationId xmlns:a16="http://schemas.microsoft.com/office/drawing/2014/main" id="{497B5824-847B-E1A2-B3AE-0C74EF11B7A2}"/>
                </a:ext>
              </a:extLst>
            </p:cNvPr>
            <p:cNvSpPr>
              <a:spLocks noChangeShapeType="1"/>
            </p:cNvSpPr>
            <p:nvPr/>
          </p:nvSpPr>
          <p:spPr bwMode="auto">
            <a:xfrm>
              <a:off x="7456" y="2366"/>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228">
              <a:extLst>
                <a:ext uri="{FF2B5EF4-FFF2-40B4-BE49-F238E27FC236}">
                  <a16:creationId xmlns:a16="http://schemas.microsoft.com/office/drawing/2014/main" id="{F97D1A84-48D4-42B1-C8E1-A3FA9660B5D9}"/>
                </a:ext>
              </a:extLst>
            </p:cNvPr>
            <p:cNvSpPr>
              <a:spLocks noChangeArrowheads="1"/>
            </p:cNvSpPr>
            <p:nvPr/>
          </p:nvSpPr>
          <p:spPr bwMode="auto">
            <a:xfrm>
              <a:off x="7456" y="2366"/>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Line 229">
              <a:extLst>
                <a:ext uri="{FF2B5EF4-FFF2-40B4-BE49-F238E27FC236}">
                  <a16:creationId xmlns:a16="http://schemas.microsoft.com/office/drawing/2014/main" id="{116C9A3F-0442-FC4B-6E8A-6B2AE926F5B5}"/>
                </a:ext>
              </a:extLst>
            </p:cNvPr>
            <p:cNvSpPr>
              <a:spLocks noChangeShapeType="1"/>
            </p:cNvSpPr>
            <p:nvPr/>
          </p:nvSpPr>
          <p:spPr bwMode="auto">
            <a:xfrm>
              <a:off x="7456" y="2575"/>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Rectangle 230">
              <a:extLst>
                <a:ext uri="{FF2B5EF4-FFF2-40B4-BE49-F238E27FC236}">
                  <a16:creationId xmlns:a16="http://schemas.microsoft.com/office/drawing/2014/main" id="{587484BB-8907-85FE-A5B1-0D40FBEB28A9}"/>
                </a:ext>
              </a:extLst>
            </p:cNvPr>
            <p:cNvSpPr>
              <a:spLocks noChangeArrowheads="1"/>
            </p:cNvSpPr>
            <p:nvPr/>
          </p:nvSpPr>
          <p:spPr bwMode="auto">
            <a:xfrm>
              <a:off x="7456" y="2575"/>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Line 231">
              <a:extLst>
                <a:ext uri="{FF2B5EF4-FFF2-40B4-BE49-F238E27FC236}">
                  <a16:creationId xmlns:a16="http://schemas.microsoft.com/office/drawing/2014/main" id="{96D40F55-43F1-2F40-94FD-5873DEA57F5C}"/>
                </a:ext>
              </a:extLst>
            </p:cNvPr>
            <p:cNvSpPr>
              <a:spLocks noChangeShapeType="1"/>
            </p:cNvSpPr>
            <p:nvPr/>
          </p:nvSpPr>
          <p:spPr bwMode="auto">
            <a:xfrm>
              <a:off x="7456" y="278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Rectangle 232">
              <a:extLst>
                <a:ext uri="{FF2B5EF4-FFF2-40B4-BE49-F238E27FC236}">
                  <a16:creationId xmlns:a16="http://schemas.microsoft.com/office/drawing/2014/main" id="{43D3617F-DB22-7D86-5A6D-E2972D51B5B0}"/>
                </a:ext>
              </a:extLst>
            </p:cNvPr>
            <p:cNvSpPr>
              <a:spLocks noChangeArrowheads="1"/>
            </p:cNvSpPr>
            <p:nvPr/>
          </p:nvSpPr>
          <p:spPr bwMode="auto">
            <a:xfrm>
              <a:off x="7456" y="2783"/>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Line 233">
              <a:extLst>
                <a:ext uri="{FF2B5EF4-FFF2-40B4-BE49-F238E27FC236}">
                  <a16:creationId xmlns:a16="http://schemas.microsoft.com/office/drawing/2014/main" id="{C87788D9-2451-33B2-28ED-2F8DB1493167}"/>
                </a:ext>
              </a:extLst>
            </p:cNvPr>
            <p:cNvSpPr>
              <a:spLocks noChangeShapeType="1"/>
            </p:cNvSpPr>
            <p:nvPr/>
          </p:nvSpPr>
          <p:spPr bwMode="auto">
            <a:xfrm>
              <a:off x="7456" y="2992"/>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234">
              <a:extLst>
                <a:ext uri="{FF2B5EF4-FFF2-40B4-BE49-F238E27FC236}">
                  <a16:creationId xmlns:a16="http://schemas.microsoft.com/office/drawing/2014/main" id="{E04638F4-2A36-6DB5-FBE8-E7AFE5F81FB2}"/>
                </a:ext>
              </a:extLst>
            </p:cNvPr>
            <p:cNvSpPr>
              <a:spLocks noChangeArrowheads="1"/>
            </p:cNvSpPr>
            <p:nvPr/>
          </p:nvSpPr>
          <p:spPr bwMode="auto">
            <a:xfrm>
              <a:off x="7456" y="2992"/>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Line 235">
              <a:extLst>
                <a:ext uri="{FF2B5EF4-FFF2-40B4-BE49-F238E27FC236}">
                  <a16:creationId xmlns:a16="http://schemas.microsoft.com/office/drawing/2014/main" id="{C2C15548-508D-4FEA-3CC5-2881D2D88226}"/>
                </a:ext>
              </a:extLst>
            </p:cNvPr>
            <p:cNvSpPr>
              <a:spLocks noChangeShapeType="1"/>
            </p:cNvSpPr>
            <p:nvPr/>
          </p:nvSpPr>
          <p:spPr bwMode="auto">
            <a:xfrm>
              <a:off x="7456" y="3200"/>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236">
              <a:extLst>
                <a:ext uri="{FF2B5EF4-FFF2-40B4-BE49-F238E27FC236}">
                  <a16:creationId xmlns:a16="http://schemas.microsoft.com/office/drawing/2014/main" id="{AD449D9A-EEA3-D880-4020-8D1908F5BA51}"/>
                </a:ext>
              </a:extLst>
            </p:cNvPr>
            <p:cNvSpPr>
              <a:spLocks noChangeArrowheads="1"/>
            </p:cNvSpPr>
            <p:nvPr/>
          </p:nvSpPr>
          <p:spPr bwMode="auto">
            <a:xfrm>
              <a:off x="7456" y="3200"/>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37">
              <a:extLst>
                <a:ext uri="{FF2B5EF4-FFF2-40B4-BE49-F238E27FC236}">
                  <a16:creationId xmlns:a16="http://schemas.microsoft.com/office/drawing/2014/main" id="{41D89DF9-E567-BD76-92D0-7FAB0359CB32}"/>
                </a:ext>
              </a:extLst>
            </p:cNvPr>
            <p:cNvSpPr>
              <a:spLocks/>
            </p:cNvSpPr>
            <p:nvPr/>
          </p:nvSpPr>
          <p:spPr bwMode="auto">
            <a:xfrm>
              <a:off x="2125" y="15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8">
              <a:extLst>
                <a:ext uri="{FF2B5EF4-FFF2-40B4-BE49-F238E27FC236}">
                  <a16:creationId xmlns:a16="http://schemas.microsoft.com/office/drawing/2014/main" id="{DD38B287-12B3-4E36-5E47-73255B27EB35}"/>
                </a:ext>
              </a:extLst>
            </p:cNvPr>
            <p:cNvSpPr>
              <a:spLocks/>
            </p:cNvSpPr>
            <p:nvPr/>
          </p:nvSpPr>
          <p:spPr bwMode="auto">
            <a:xfrm>
              <a:off x="2125" y="15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Freeform 239">
              <a:extLst>
                <a:ext uri="{FF2B5EF4-FFF2-40B4-BE49-F238E27FC236}">
                  <a16:creationId xmlns:a16="http://schemas.microsoft.com/office/drawing/2014/main" id="{40CD9B56-69D7-A905-25CE-1FBD34EC7206}"/>
                </a:ext>
              </a:extLst>
            </p:cNvPr>
            <p:cNvSpPr>
              <a:spLocks/>
            </p:cNvSpPr>
            <p:nvPr/>
          </p:nvSpPr>
          <p:spPr bwMode="auto">
            <a:xfrm>
              <a:off x="2125" y="1793"/>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40">
              <a:extLst>
                <a:ext uri="{FF2B5EF4-FFF2-40B4-BE49-F238E27FC236}">
                  <a16:creationId xmlns:a16="http://schemas.microsoft.com/office/drawing/2014/main" id="{46F5BFE1-A980-8331-F42B-3FAC1BBAF63B}"/>
                </a:ext>
              </a:extLst>
            </p:cNvPr>
            <p:cNvSpPr>
              <a:spLocks/>
            </p:cNvSpPr>
            <p:nvPr/>
          </p:nvSpPr>
          <p:spPr bwMode="auto">
            <a:xfrm>
              <a:off x="2125" y="1793"/>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241">
              <a:extLst>
                <a:ext uri="{FF2B5EF4-FFF2-40B4-BE49-F238E27FC236}">
                  <a16:creationId xmlns:a16="http://schemas.microsoft.com/office/drawing/2014/main" id="{7186153D-948A-8230-A99B-E54D59ABA18E}"/>
                </a:ext>
              </a:extLst>
            </p:cNvPr>
            <p:cNvSpPr>
              <a:spLocks/>
            </p:cNvSpPr>
            <p:nvPr/>
          </p:nvSpPr>
          <p:spPr bwMode="auto">
            <a:xfrm>
              <a:off x="2121"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42">
              <a:extLst>
                <a:ext uri="{FF2B5EF4-FFF2-40B4-BE49-F238E27FC236}">
                  <a16:creationId xmlns:a16="http://schemas.microsoft.com/office/drawing/2014/main" id="{638D897A-0A67-1E5C-613F-51EB432754A2}"/>
                </a:ext>
              </a:extLst>
            </p:cNvPr>
            <p:cNvSpPr>
              <a:spLocks/>
            </p:cNvSpPr>
            <p:nvPr/>
          </p:nvSpPr>
          <p:spPr bwMode="auto">
            <a:xfrm>
              <a:off x="2121"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Freeform 243">
              <a:extLst>
                <a:ext uri="{FF2B5EF4-FFF2-40B4-BE49-F238E27FC236}">
                  <a16:creationId xmlns:a16="http://schemas.microsoft.com/office/drawing/2014/main" id="{DEDB0431-2314-0170-A838-EAA0128969F3}"/>
                </a:ext>
              </a:extLst>
            </p:cNvPr>
            <p:cNvSpPr>
              <a:spLocks/>
            </p:cNvSpPr>
            <p:nvPr/>
          </p:nvSpPr>
          <p:spPr bwMode="auto">
            <a:xfrm>
              <a:off x="2117" y="2202"/>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44">
              <a:extLst>
                <a:ext uri="{FF2B5EF4-FFF2-40B4-BE49-F238E27FC236}">
                  <a16:creationId xmlns:a16="http://schemas.microsoft.com/office/drawing/2014/main" id="{F7E9354D-22A5-589B-C8AA-B35BACC266BB}"/>
                </a:ext>
              </a:extLst>
            </p:cNvPr>
            <p:cNvSpPr>
              <a:spLocks/>
            </p:cNvSpPr>
            <p:nvPr/>
          </p:nvSpPr>
          <p:spPr bwMode="auto">
            <a:xfrm>
              <a:off x="2117" y="2202"/>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Freeform 245">
              <a:extLst>
                <a:ext uri="{FF2B5EF4-FFF2-40B4-BE49-F238E27FC236}">
                  <a16:creationId xmlns:a16="http://schemas.microsoft.com/office/drawing/2014/main" id="{8658CF29-D514-A892-D433-165F5BED1799}"/>
                </a:ext>
              </a:extLst>
            </p:cNvPr>
            <p:cNvSpPr>
              <a:spLocks/>
            </p:cNvSpPr>
            <p:nvPr/>
          </p:nvSpPr>
          <p:spPr bwMode="auto">
            <a:xfrm>
              <a:off x="4847" y="3036"/>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46">
              <a:extLst>
                <a:ext uri="{FF2B5EF4-FFF2-40B4-BE49-F238E27FC236}">
                  <a16:creationId xmlns:a16="http://schemas.microsoft.com/office/drawing/2014/main" id="{A9967304-0F9A-B8CE-AD88-D3C05308DA40}"/>
                </a:ext>
              </a:extLst>
            </p:cNvPr>
            <p:cNvSpPr>
              <a:spLocks/>
            </p:cNvSpPr>
            <p:nvPr/>
          </p:nvSpPr>
          <p:spPr bwMode="auto">
            <a:xfrm>
              <a:off x="4847" y="3036"/>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249">
              <a:extLst>
                <a:ext uri="{FF2B5EF4-FFF2-40B4-BE49-F238E27FC236}">
                  <a16:creationId xmlns:a16="http://schemas.microsoft.com/office/drawing/2014/main" id="{B1B50536-7400-9B63-8EA1-414AB033C3FF}"/>
                </a:ext>
              </a:extLst>
            </p:cNvPr>
            <p:cNvSpPr>
              <a:spLocks/>
            </p:cNvSpPr>
            <p:nvPr/>
          </p:nvSpPr>
          <p:spPr bwMode="auto">
            <a:xfrm>
              <a:off x="4839" y="17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50">
              <a:extLst>
                <a:ext uri="{FF2B5EF4-FFF2-40B4-BE49-F238E27FC236}">
                  <a16:creationId xmlns:a16="http://schemas.microsoft.com/office/drawing/2014/main" id="{41A8F3D8-931A-493F-0643-D273E9E907E9}"/>
                </a:ext>
              </a:extLst>
            </p:cNvPr>
            <p:cNvSpPr>
              <a:spLocks/>
            </p:cNvSpPr>
            <p:nvPr/>
          </p:nvSpPr>
          <p:spPr bwMode="auto">
            <a:xfrm>
              <a:off x="4839" y="17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251">
              <a:extLst>
                <a:ext uri="{FF2B5EF4-FFF2-40B4-BE49-F238E27FC236}">
                  <a16:creationId xmlns:a16="http://schemas.microsoft.com/office/drawing/2014/main" id="{9E94353A-E73D-7EBB-A638-AC5666E3860B}"/>
                </a:ext>
              </a:extLst>
            </p:cNvPr>
            <p:cNvSpPr>
              <a:spLocks/>
            </p:cNvSpPr>
            <p:nvPr/>
          </p:nvSpPr>
          <p:spPr bwMode="auto">
            <a:xfrm>
              <a:off x="4839"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52">
              <a:extLst>
                <a:ext uri="{FF2B5EF4-FFF2-40B4-BE49-F238E27FC236}">
                  <a16:creationId xmlns:a16="http://schemas.microsoft.com/office/drawing/2014/main" id="{16DC950F-D861-70E3-1B89-05A3276163A3}"/>
                </a:ext>
              </a:extLst>
            </p:cNvPr>
            <p:cNvSpPr>
              <a:spLocks/>
            </p:cNvSpPr>
            <p:nvPr/>
          </p:nvSpPr>
          <p:spPr bwMode="auto">
            <a:xfrm>
              <a:off x="4839"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253">
              <a:extLst>
                <a:ext uri="{FF2B5EF4-FFF2-40B4-BE49-F238E27FC236}">
                  <a16:creationId xmlns:a16="http://schemas.microsoft.com/office/drawing/2014/main" id="{2364C121-A542-E35E-D449-A112C9371DB8}"/>
                </a:ext>
              </a:extLst>
            </p:cNvPr>
            <p:cNvSpPr>
              <a:spLocks/>
            </p:cNvSpPr>
            <p:nvPr/>
          </p:nvSpPr>
          <p:spPr bwMode="auto">
            <a:xfrm>
              <a:off x="4835" y="2210"/>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4">
              <a:extLst>
                <a:ext uri="{FF2B5EF4-FFF2-40B4-BE49-F238E27FC236}">
                  <a16:creationId xmlns:a16="http://schemas.microsoft.com/office/drawing/2014/main" id="{896ADE59-CCFD-C376-60B8-4A26D27EC5A6}"/>
                </a:ext>
              </a:extLst>
            </p:cNvPr>
            <p:cNvSpPr>
              <a:spLocks/>
            </p:cNvSpPr>
            <p:nvPr/>
          </p:nvSpPr>
          <p:spPr bwMode="auto">
            <a:xfrm>
              <a:off x="4835" y="2210"/>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259" name="Freeform 244">
            <a:extLst>
              <a:ext uri="{FF2B5EF4-FFF2-40B4-BE49-F238E27FC236}">
                <a16:creationId xmlns:a16="http://schemas.microsoft.com/office/drawing/2014/main" id="{8C716D6C-B125-9BF4-8E18-D62E059EE43A}"/>
              </a:ext>
            </a:extLst>
          </p:cNvPr>
          <p:cNvSpPr>
            <a:spLocks/>
          </p:cNvSpPr>
          <p:nvPr/>
        </p:nvSpPr>
        <p:spPr bwMode="auto">
          <a:xfrm>
            <a:off x="3330448" y="4864386"/>
            <a:ext cx="279400" cy="44450"/>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78995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09936-AD75-1EA5-93DD-9FC29D1EB622}"/>
            </a:ext>
          </a:extLst>
        </p:cNvPr>
        <p:cNvGrpSpPr/>
        <p:nvPr/>
      </p:nvGrpSpPr>
      <p:grpSpPr>
        <a:xfrm>
          <a:off x="0" y="0"/>
          <a:ext cx="0" cy="0"/>
          <a:chOff x="0" y="0"/>
          <a:chExt cx="0" cy="0"/>
        </a:xfrm>
      </p:grpSpPr>
      <p:sp>
        <p:nvSpPr>
          <p:cNvPr id="2" name="object 2" descr="$PPTXTitle">
            <a:extLst>
              <a:ext uri="{FF2B5EF4-FFF2-40B4-BE49-F238E27FC236}">
                <a16:creationId xmlns:a16="http://schemas.microsoft.com/office/drawing/2014/main" id="{C18D8CA6-C247-F405-339B-B2B4D164C83D}"/>
              </a:ext>
            </a:extLst>
          </p:cNvPr>
          <p:cNvSpPr txBox="1">
            <a:spLocks noGrp="1"/>
          </p:cNvSpPr>
          <p:nvPr>
            <p:ph type="title"/>
          </p:nvPr>
        </p:nvSpPr>
        <p:spPr>
          <a:xfrm>
            <a:off x="963879" y="2762250"/>
            <a:ext cx="10865485" cy="1859483"/>
          </a:xfrm>
          <a:prstGeom prst="rect">
            <a:avLst/>
          </a:prstGeom>
        </p:spPr>
        <p:txBody>
          <a:bodyPr vert="horz" wrap="square" lIns="0" tIns="12700" rIns="0" bIns="0" rtlCol="0">
            <a:spAutoFit/>
          </a:bodyPr>
          <a:lstStyle/>
          <a:p>
            <a:pPr marL="12700">
              <a:spcBef>
                <a:spcPts val="100"/>
              </a:spcBef>
            </a:pPr>
            <a:r>
              <a:rPr lang="en-GB" sz="6000" dirty="0">
                <a:solidFill>
                  <a:schemeClr val="bg1"/>
                </a:solidFill>
              </a:rPr>
              <a:t>Louise Winser – Careers Adviser</a:t>
            </a:r>
            <a:br>
              <a:rPr lang="en-GB" sz="6000" dirty="0">
                <a:ea typeface="Calibri"/>
              </a:rPr>
            </a:br>
            <a:endParaRPr sz="6000" dirty="0">
              <a:latin typeface="Calibri"/>
              <a:cs typeface="Calibri"/>
            </a:endParaRPr>
          </a:p>
        </p:txBody>
      </p:sp>
    </p:spTree>
    <p:extLst>
      <p:ext uri="{BB962C8B-B14F-4D97-AF65-F5344CB8AC3E}">
        <p14:creationId xmlns:p14="http://schemas.microsoft.com/office/powerpoint/2010/main" val="2798206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268983" y="2444622"/>
            <a:ext cx="7436484" cy="1854835"/>
          </a:xfrm>
          <a:prstGeom prst="rect">
            <a:avLst/>
          </a:prstGeom>
        </p:spPr>
        <p:txBody>
          <a:bodyPr vert="horz" wrap="square" lIns="0" tIns="12700" rIns="0" bIns="0" rtlCol="0">
            <a:spAutoFit/>
          </a:bodyPr>
          <a:lstStyle/>
          <a:p>
            <a:pPr marL="12700" marR="5080">
              <a:lnSpc>
                <a:spcPct val="100000"/>
              </a:lnSpc>
              <a:spcBef>
                <a:spcPts val="100"/>
              </a:spcBef>
              <a:tabLst>
                <a:tab pos="6885940" algn="l"/>
              </a:tabLst>
            </a:pPr>
            <a:r>
              <a:rPr sz="6000" b="1" dirty="0">
                <a:solidFill>
                  <a:srgbClr val="FFFFFF"/>
                </a:solidFill>
                <a:latin typeface="Calibri"/>
                <a:cs typeface="Calibri"/>
              </a:rPr>
              <a:t>Senior</a:t>
            </a:r>
            <a:r>
              <a:rPr sz="6000" b="1" spc="-95" dirty="0">
                <a:solidFill>
                  <a:srgbClr val="FFFFFF"/>
                </a:solidFill>
                <a:latin typeface="Calibri"/>
                <a:cs typeface="Calibri"/>
              </a:rPr>
              <a:t> </a:t>
            </a:r>
            <a:r>
              <a:rPr sz="6000" b="1" dirty="0">
                <a:solidFill>
                  <a:srgbClr val="FFFFFF"/>
                </a:solidFill>
                <a:latin typeface="Calibri"/>
                <a:cs typeface="Calibri"/>
              </a:rPr>
              <a:t>Phase</a:t>
            </a:r>
            <a:r>
              <a:rPr sz="6000" b="1" spc="-105" dirty="0">
                <a:solidFill>
                  <a:srgbClr val="FFFFFF"/>
                </a:solidFill>
                <a:latin typeface="Calibri"/>
                <a:cs typeface="Calibri"/>
              </a:rPr>
              <a:t> </a:t>
            </a:r>
            <a:r>
              <a:rPr sz="6000" b="1" spc="-10" dirty="0">
                <a:solidFill>
                  <a:srgbClr val="FFFFFF"/>
                </a:solidFill>
                <a:latin typeface="Calibri"/>
                <a:cs typeface="Calibri"/>
              </a:rPr>
              <a:t>Reports</a:t>
            </a:r>
            <a:r>
              <a:rPr sz="6000" b="1" dirty="0">
                <a:solidFill>
                  <a:srgbClr val="FFFFFF"/>
                </a:solidFill>
                <a:latin typeface="Calibri"/>
                <a:cs typeface="Calibri"/>
              </a:rPr>
              <a:t>	</a:t>
            </a:r>
            <a:r>
              <a:rPr sz="6000" b="1" spc="-50" dirty="0">
                <a:solidFill>
                  <a:srgbClr val="FFFFFF"/>
                </a:solidFill>
                <a:latin typeface="Calibri"/>
                <a:cs typeface="Calibri"/>
              </a:rPr>
              <a:t>&amp; </a:t>
            </a:r>
            <a:r>
              <a:rPr sz="6000" b="1" dirty="0">
                <a:solidFill>
                  <a:srgbClr val="FFFFFF"/>
                </a:solidFill>
                <a:latin typeface="Calibri"/>
                <a:cs typeface="Calibri"/>
              </a:rPr>
              <a:t>Course</a:t>
            </a:r>
            <a:r>
              <a:rPr sz="6000" b="1" spc="-220" dirty="0">
                <a:solidFill>
                  <a:srgbClr val="FFFFFF"/>
                </a:solidFill>
                <a:latin typeface="Calibri"/>
                <a:cs typeface="Calibri"/>
              </a:rPr>
              <a:t> </a:t>
            </a:r>
            <a:r>
              <a:rPr sz="6000" b="1" spc="-10" dirty="0">
                <a:solidFill>
                  <a:srgbClr val="FFFFFF"/>
                </a:solidFill>
                <a:latin typeface="Calibri"/>
                <a:cs typeface="Calibri"/>
              </a:rPr>
              <a:t>Choice</a:t>
            </a:r>
            <a:endParaRPr sz="60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04801" y="126618"/>
            <a:ext cx="11277600" cy="833690"/>
          </a:xfrm>
          <a:prstGeom prst="rect">
            <a:avLst/>
          </a:prstGeom>
        </p:spPr>
        <p:txBody>
          <a:bodyPr vert="horz" wrap="square" lIns="0" tIns="155067" rIns="0" bIns="0" rtlCol="0">
            <a:spAutoFit/>
          </a:bodyPr>
          <a:lstStyle/>
          <a:p>
            <a:pPr marL="1937385">
              <a:lnSpc>
                <a:spcPct val="100000"/>
              </a:lnSpc>
              <a:spcBef>
                <a:spcPts val="100"/>
              </a:spcBef>
            </a:pPr>
            <a:r>
              <a:rPr sz="4400" dirty="0"/>
              <a:t>Report</a:t>
            </a:r>
            <a:r>
              <a:rPr sz="4400" spc="-114" dirty="0"/>
              <a:t> </a:t>
            </a:r>
            <a:r>
              <a:rPr sz="4400" spc="-10" dirty="0"/>
              <a:t>Overview</a:t>
            </a:r>
            <a:r>
              <a:rPr lang="en-GB" sz="4400" spc="-10" dirty="0"/>
              <a:t> – Future Rec Level</a:t>
            </a:r>
            <a:endParaRPr sz="4400" dirty="0"/>
          </a:p>
        </p:txBody>
      </p:sp>
      <p:pic>
        <p:nvPicPr>
          <p:cNvPr id="3" name="object 3"/>
          <p:cNvPicPr/>
          <p:nvPr/>
        </p:nvPicPr>
        <p:blipFill>
          <a:blip r:embed="rId2" cstate="print"/>
          <a:stretch>
            <a:fillRect/>
          </a:stretch>
        </p:blipFill>
        <p:spPr>
          <a:xfrm>
            <a:off x="1671637" y="2209800"/>
            <a:ext cx="8848725" cy="1924050"/>
          </a:xfrm>
          <a:prstGeom prst="rect">
            <a:avLst/>
          </a:prstGeom>
        </p:spPr>
      </p:pic>
      <p:sp>
        <p:nvSpPr>
          <p:cNvPr id="4" name="object 4"/>
          <p:cNvSpPr txBox="1"/>
          <p:nvPr/>
        </p:nvSpPr>
        <p:spPr>
          <a:xfrm>
            <a:off x="1750567" y="1621028"/>
            <a:ext cx="161607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S3</a:t>
            </a:r>
            <a:r>
              <a:rPr sz="2400" spc="-20" dirty="0">
                <a:latin typeface="Calibri"/>
                <a:cs typeface="Calibri"/>
              </a:rPr>
              <a:t> </a:t>
            </a:r>
            <a:r>
              <a:rPr sz="2400" spc="-10" dirty="0">
                <a:latin typeface="Calibri"/>
                <a:cs typeface="Calibri"/>
              </a:rPr>
              <a:t>Snapshot:</a:t>
            </a:r>
            <a:endParaRPr sz="2400">
              <a:latin typeface="Calibri"/>
              <a:cs typeface="Calibri"/>
            </a:endParaRPr>
          </a:p>
        </p:txBody>
      </p:sp>
      <p:sp>
        <p:nvSpPr>
          <p:cNvPr id="5" name="object 5"/>
          <p:cNvSpPr txBox="1"/>
          <p:nvPr/>
        </p:nvSpPr>
        <p:spPr>
          <a:xfrm>
            <a:off x="1810892" y="4522978"/>
            <a:ext cx="291846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Senior</a:t>
            </a:r>
            <a:r>
              <a:rPr sz="2400" spc="-55" dirty="0">
                <a:latin typeface="Calibri"/>
                <a:cs typeface="Calibri"/>
              </a:rPr>
              <a:t> </a:t>
            </a:r>
            <a:r>
              <a:rPr sz="2400" dirty="0">
                <a:latin typeface="Calibri"/>
                <a:cs typeface="Calibri"/>
              </a:rPr>
              <a:t>Phase</a:t>
            </a:r>
            <a:r>
              <a:rPr sz="2400" spc="-30" dirty="0">
                <a:latin typeface="Calibri"/>
                <a:cs typeface="Calibri"/>
              </a:rPr>
              <a:t> </a:t>
            </a:r>
            <a:r>
              <a:rPr sz="2400" spc="-10" dirty="0">
                <a:latin typeface="Calibri"/>
                <a:cs typeface="Calibri"/>
              </a:rPr>
              <a:t>Snapshot:</a:t>
            </a:r>
            <a:endParaRPr sz="2400">
              <a:latin typeface="Calibri"/>
              <a:cs typeface="Calibri"/>
            </a:endParaRPr>
          </a:p>
        </p:txBody>
      </p:sp>
      <p:pic>
        <p:nvPicPr>
          <p:cNvPr id="6" name="object 6"/>
          <p:cNvPicPr/>
          <p:nvPr/>
        </p:nvPicPr>
        <p:blipFill>
          <a:blip r:embed="rId3" cstate="print"/>
          <a:stretch>
            <a:fillRect/>
          </a:stretch>
        </p:blipFill>
        <p:spPr>
          <a:xfrm>
            <a:off x="961301" y="5095951"/>
            <a:ext cx="10269347" cy="6066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961513" y="283286"/>
            <a:ext cx="6748780" cy="514350"/>
          </a:xfrm>
          <a:prstGeom prst="rect">
            <a:avLst/>
          </a:prstGeom>
        </p:spPr>
        <p:txBody>
          <a:bodyPr vert="horz" wrap="square" lIns="0" tIns="13335" rIns="0" bIns="0" rtlCol="0">
            <a:spAutoFit/>
          </a:bodyPr>
          <a:lstStyle/>
          <a:p>
            <a:pPr marL="12700">
              <a:lnSpc>
                <a:spcPct val="100000"/>
              </a:lnSpc>
              <a:spcBef>
                <a:spcPts val="105"/>
              </a:spcBef>
            </a:pPr>
            <a:r>
              <a:rPr sz="3200" dirty="0"/>
              <a:t>Course</a:t>
            </a:r>
            <a:r>
              <a:rPr sz="3200" spc="-90" dirty="0"/>
              <a:t> </a:t>
            </a:r>
            <a:r>
              <a:rPr sz="3200" dirty="0"/>
              <a:t>Choice</a:t>
            </a:r>
            <a:r>
              <a:rPr sz="3200" spc="-85" dirty="0"/>
              <a:t> </a:t>
            </a:r>
            <a:r>
              <a:rPr sz="3200" dirty="0"/>
              <a:t>Considerations:</a:t>
            </a:r>
            <a:r>
              <a:rPr sz="3200" spc="-75" dirty="0"/>
              <a:t> </a:t>
            </a:r>
            <a:r>
              <a:rPr sz="3200" dirty="0"/>
              <a:t>S3</a:t>
            </a:r>
            <a:r>
              <a:rPr sz="3200" spc="-90" dirty="0"/>
              <a:t> </a:t>
            </a:r>
            <a:r>
              <a:rPr sz="3200" dirty="0"/>
              <a:t>into</a:t>
            </a:r>
            <a:r>
              <a:rPr sz="3200" spc="-85" dirty="0"/>
              <a:t> </a:t>
            </a:r>
            <a:r>
              <a:rPr sz="3200" spc="-25" dirty="0"/>
              <a:t>S4</a:t>
            </a:r>
            <a:endParaRPr sz="3200"/>
          </a:p>
        </p:txBody>
      </p:sp>
      <p:graphicFrame>
        <p:nvGraphicFramePr>
          <p:cNvPr id="3" name="object 3"/>
          <p:cNvGraphicFramePr>
            <a:graphicFrameLocks noGrp="1"/>
          </p:cNvGraphicFramePr>
          <p:nvPr/>
        </p:nvGraphicFramePr>
        <p:xfrm>
          <a:off x="1520825" y="1113027"/>
          <a:ext cx="9143999" cy="5661025"/>
        </p:xfrm>
        <a:graphic>
          <a:graphicData uri="http://schemas.openxmlformats.org/drawingml/2006/table">
            <a:tbl>
              <a:tblPr firstRow="1" bandRow="1">
                <a:tableStyleId>{2D5ABB26-0587-4C30-8999-92F81FD0307C}</a:tableStyleId>
              </a:tblPr>
              <a:tblGrid>
                <a:gridCol w="517525">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1609725">
                  <a:extLst>
                    <a:ext uri="{9D8B030D-6E8A-4147-A177-3AD203B41FA5}">
                      <a16:colId xmlns:a16="http://schemas.microsoft.com/office/drawing/2014/main" val="20002"/>
                    </a:ext>
                  </a:extLst>
                </a:gridCol>
                <a:gridCol w="2673350">
                  <a:extLst>
                    <a:ext uri="{9D8B030D-6E8A-4147-A177-3AD203B41FA5}">
                      <a16:colId xmlns:a16="http://schemas.microsoft.com/office/drawing/2014/main" val="20003"/>
                    </a:ext>
                  </a:extLst>
                </a:gridCol>
                <a:gridCol w="913129">
                  <a:extLst>
                    <a:ext uri="{9D8B030D-6E8A-4147-A177-3AD203B41FA5}">
                      <a16:colId xmlns:a16="http://schemas.microsoft.com/office/drawing/2014/main" val="20004"/>
                    </a:ext>
                  </a:extLst>
                </a:gridCol>
                <a:gridCol w="915670">
                  <a:extLst>
                    <a:ext uri="{9D8B030D-6E8A-4147-A177-3AD203B41FA5}">
                      <a16:colId xmlns:a16="http://schemas.microsoft.com/office/drawing/2014/main" val="20005"/>
                    </a:ext>
                  </a:extLst>
                </a:gridCol>
              </a:tblGrid>
              <a:tr h="338455">
                <a:tc gridSpan="3">
                  <a:txBody>
                    <a:bodyPr/>
                    <a:lstStyle/>
                    <a:p>
                      <a:pPr algn="ctr">
                        <a:lnSpc>
                          <a:spcPct val="100000"/>
                        </a:lnSpc>
                        <a:spcBef>
                          <a:spcPts val="145"/>
                        </a:spcBef>
                      </a:pPr>
                      <a:r>
                        <a:rPr sz="2000" b="1" spc="-10" dirty="0">
                          <a:latin typeface="Calibri"/>
                          <a:cs typeface="Calibri"/>
                        </a:rPr>
                        <a:t>Current</a:t>
                      </a:r>
                      <a:r>
                        <a:rPr sz="2000" b="1" spc="-25" dirty="0">
                          <a:latin typeface="Calibri"/>
                          <a:cs typeface="Calibri"/>
                        </a:rPr>
                        <a:t> </a:t>
                      </a:r>
                      <a:r>
                        <a:rPr sz="2000" b="1" dirty="0">
                          <a:latin typeface="Calibri"/>
                          <a:cs typeface="Calibri"/>
                        </a:rPr>
                        <a:t>S3</a:t>
                      </a:r>
                      <a:r>
                        <a:rPr sz="2000" b="1" spc="-30" dirty="0">
                          <a:latin typeface="Calibri"/>
                          <a:cs typeface="Calibri"/>
                        </a:rPr>
                        <a:t> </a:t>
                      </a:r>
                      <a:r>
                        <a:rPr sz="2000" b="1" spc="-10" dirty="0">
                          <a:latin typeface="Calibri"/>
                          <a:cs typeface="Calibri"/>
                        </a:rPr>
                        <a:t>Subjects</a:t>
                      </a:r>
                      <a:endParaRPr sz="2000">
                        <a:latin typeface="Calibri"/>
                        <a:cs typeface="Calibri"/>
                      </a:endParaRPr>
                    </a:p>
                  </a:txBody>
                  <a:tcPr marL="0" marR="0" marT="184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gridSpan="3">
                  <a:txBody>
                    <a:bodyPr/>
                    <a:lstStyle/>
                    <a:p>
                      <a:pPr marL="1224915">
                        <a:lnSpc>
                          <a:spcPct val="100000"/>
                        </a:lnSpc>
                        <a:spcBef>
                          <a:spcPts val="145"/>
                        </a:spcBef>
                      </a:pPr>
                      <a:r>
                        <a:rPr sz="2000" b="1" dirty="0">
                          <a:latin typeface="Calibri"/>
                          <a:cs typeface="Calibri"/>
                        </a:rPr>
                        <a:t>S4</a:t>
                      </a:r>
                      <a:r>
                        <a:rPr sz="2000" b="1" spc="-25" dirty="0">
                          <a:latin typeface="Calibri"/>
                          <a:cs typeface="Calibri"/>
                        </a:rPr>
                        <a:t> </a:t>
                      </a:r>
                      <a:r>
                        <a:rPr sz="2000" b="1" dirty="0">
                          <a:latin typeface="Calibri"/>
                          <a:cs typeface="Calibri"/>
                        </a:rPr>
                        <a:t>Subjects</a:t>
                      </a:r>
                      <a:r>
                        <a:rPr sz="2000" b="1" spc="-40" dirty="0">
                          <a:latin typeface="Calibri"/>
                          <a:cs typeface="Calibri"/>
                        </a:rPr>
                        <a:t> </a:t>
                      </a:r>
                      <a:r>
                        <a:rPr sz="2000" b="1" spc="-10" dirty="0">
                          <a:latin typeface="Calibri"/>
                          <a:cs typeface="Calibri"/>
                        </a:rPr>
                        <a:t>Choices</a:t>
                      </a:r>
                      <a:endParaRPr sz="2000">
                        <a:latin typeface="Calibri"/>
                        <a:cs typeface="Calibri"/>
                      </a:endParaRPr>
                    </a:p>
                  </a:txBody>
                  <a:tcPr marL="0" marR="0" marT="184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85519">
                <a:tc>
                  <a:txBody>
                    <a:bodyPr/>
                    <a:lstStyle/>
                    <a:p>
                      <a:pPr>
                        <a:lnSpc>
                          <a:spcPct val="100000"/>
                        </a:lnSpc>
                      </a:pPr>
                      <a:endParaRPr sz="2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635"/>
                        </a:spcBef>
                      </a:pPr>
                      <a:endParaRPr sz="2000">
                        <a:latin typeface="Times New Roman"/>
                        <a:cs typeface="Times New Roman"/>
                      </a:endParaRPr>
                    </a:p>
                    <a:p>
                      <a:pPr marL="635" algn="ctr">
                        <a:lnSpc>
                          <a:spcPct val="100000"/>
                        </a:lnSpc>
                        <a:spcBef>
                          <a:spcPts val="5"/>
                        </a:spcBef>
                      </a:pPr>
                      <a:r>
                        <a:rPr sz="2000" b="1" spc="-10" dirty="0">
                          <a:latin typeface="Calibri"/>
                          <a:cs typeface="Calibri"/>
                        </a:rPr>
                        <a:t>Subject</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marL="35560" marR="27305" algn="ctr">
                        <a:lnSpc>
                          <a:spcPct val="100000"/>
                        </a:lnSpc>
                        <a:spcBef>
                          <a:spcPts val="439"/>
                        </a:spcBef>
                      </a:pPr>
                      <a:r>
                        <a:rPr sz="2000" b="1" dirty="0">
                          <a:latin typeface="Calibri"/>
                          <a:cs typeface="Calibri"/>
                        </a:rPr>
                        <a:t>Level</a:t>
                      </a:r>
                      <a:r>
                        <a:rPr sz="2000" b="1" spc="-70" dirty="0">
                          <a:latin typeface="Calibri"/>
                          <a:cs typeface="Calibri"/>
                        </a:rPr>
                        <a:t> </a:t>
                      </a:r>
                      <a:r>
                        <a:rPr sz="2000" b="1" spc="-20" dirty="0">
                          <a:latin typeface="Calibri"/>
                          <a:cs typeface="Calibri"/>
                        </a:rPr>
                        <a:t>Next Year </a:t>
                      </a:r>
                      <a:r>
                        <a:rPr sz="2000" b="1" spc="-10" dirty="0">
                          <a:latin typeface="Calibri"/>
                          <a:cs typeface="Calibri"/>
                        </a:rPr>
                        <a:t>recommended</a:t>
                      </a:r>
                      <a:endParaRPr sz="2000">
                        <a:latin typeface="Calibri"/>
                        <a:cs typeface="Calibri"/>
                      </a:endParaRPr>
                    </a:p>
                  </a:txBody>
                  <a:tcPr marL="0" marR="0" marT="558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635"/>
                        </a:spcBef>
                      </a:pPr>
                      <a:endParaRPr sz="2000">
                        <a:latin typeface="Times New Roman"/>
                        <a:cs typeface="Times New Roman"/>
                      </a:endParaRPr>
                    </a:p>
                    <a:p>
                      <a:pPr marL="1270" algn="ctr">
                        <a:lnSpc>
                          <a:spcPct val="100000"/>
                        </a:lnSpc>
                        <a:spcBef>
                          <a:spcPts val="5"/>
                        </a:spcBef>
                      </a:pPr>
                      <a:r>
                        <a:rPr sz="2000" b="1" spc="-10" dirty="0">
                          <a:latin typeface="Calibri"/>
                          <a:cs typeface="Calibri"/>
                        </a:rPr>
                        <a:t>Subject</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635"/>
                        </a:spcBef>
                      </a:pPr>
                      <a:endParaRPr sz="2000">
                        <a:latin typeface="Times New Roman"/>
                        <a:cs typeface="Times New Roman"/>
                      </a:endParaRPr>
                    </a:p>
                    <a:p>
                      <a:pPr marL="1270" algn="ctr">
                        <a:lnSpc>
                          <a:spcPct val="100000"/>
                        </a:lnSpc>
                        <a:spcBef>
                          <a:spcPts val="5"/>
                        </a:spcBef>
                      </a:pPr>
                      <a:r>
                        <a:rPr sz="2000" b="1" spc="-10" dirty="0">
                          <a:latin typeface="Calibri"/>
                          <a:cs typeface="Calibri"/>
                        </a:rPr>
                        <a:t>Level</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spcBef>
                          <a:spcPts val="535"/>
                        </a:spcBef>
                      </a:pPr>
                      <a:endParaRPr sz="2000">
                        <a:latin typeface="Times New Roman"/>
                        <a:cs typeface="Times New Roman"/>
                      </a:endParaRPr>
                    </a:p>
                    <a:p>
                      <a:pPr marL="169545" marR="159385" indent="25400">
                        <a:lnSpc>
                          <a:spcPct val="100000"/>
                        </a:lnSpc>
                        <a:spcBef>
                          <a:spcPts val="5"/>
                        </a:spcBef>
                      </a:pPr>
                      <a:r>
                        <a:rPr sz="2000" b="1" spc="-20" dirty="0">
                          <a:latin typeface="Calibri"/>
                          <a:cs typeface="Calibri"/>
                        </a:rPr>
                        <a:t>Rank order</a:t>
                      </a:r>
                      <a:endParaRPr sz="2000">
                        <a:latin typeface="Calibri"/>
                        <a:cs typeface="Calibri"/>
                      </a:endParaRPr>
                    </a:p>
                  </a:txBody>
                  <a:tcPr marL="0" marR="0" marT="679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extLst>
                  <a:ext uri="{0D108BD9-81ED-4DB2-BD59-A6C34878D82A}">
                    <a16:rowId xmlns:a16="http://schemas.microsoft.com/office/drawing/2014/main" val="10001"/>
                  </a:ext>
                </a:extLst>
              </a:tr>
              <a:tr h="508000">
                <a:tc>
                  <a:txBody>
                    <a:bodyPr/>
                    <a:lstStyle/>
                    <a:p>
                      <a:pPr algn="ctr">
                        <a:lnSpc>
                          <a:spcPct val="100000"/>
                        </a:lnSpc>
                        <a:spcBef>
                          <a:spcPts val="1480"/>
                        </a:spcBef>
                      </a:pPr>
                      <a:r>
                        <a:rPr sz="2000" b="1" spc="-50" dirty="0">
                          <a:latin typeface="Calibri"/>
                          <a:cs typeface="Calibri"/>
                        </a:rPr>
                        <a:t>1</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ct val="100000"/>
                        </a:lnSpc>
                        <a:spcBef>
                          <a:spcPts val="1480"/>
                        </a:spcBef>
                      </a:pPr>
                      <a:r>
                        <a:rPr sz="2000" spc="-10" dirty="0">
                          <a:latin typeface="Calibri"/>
                          <a:cs typeface="Calibri"/>
                        </a:rPr>
                        <a:t>English</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0"/>
                        </a:spcBef>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1480"/>
                        </a:spcBef>
                      </a:pPr>
                      <a:r>
                        <a:rPr sz="2000" spc="-10" dirty="0">
                          <a:latin typeface="Calibri"/>
                          <a:cs typeface="Calibri"/>
                        </a:rPr>
                        <a:t>English</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0"/>
                        </a:spcBef>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1480"/>
                        </a:spcBef>
                      </a:pPr>
                      <a:r>
                        <a:rPr sz="2000" b="1" spc="-50" dirty="0">
                          <a:latin typeface="Calibri"/>
                          <a:cs typeface="Calibri"/>
                        </a:rPr>
                        <a:t>1</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08000">
                <a:tc>
                  <a:txBody>
                    <a:bodyPr/>
                    <a:lstStyle/>
                    <a:p>
                      <a:pPr algn="ctr">
                        <a:lnSpc>
                          <a:spcPct val="100000"/>
                        </a:lnSpc>
                        <a:spcBef>
                          <a:spcPts val="1480"/>
                        </a:spcBef>
                      </a:pPr>
                      <a:r>
                        <a:rPr sz="2000" b="1" spc="-50" dirty="0">
                          <a:latin typeface="Calibri"/>
                          <a:cs typeface="Calibri"/>
                        </a:rPr>
                        <a:t>2</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1480"/>
                        </a:spcBef>
                      </a:pPr>
                      <a:r>
                        <a:rPr sz="2000" spc="-10" dirty="0">
                          <a:latin typeface="Calibri"/>
                          <a:cs typeface="Calibri"/>
                        </a:rPr>
                        <a:t>Maths</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0"/>
                        </a:spcBef>
                      </a:pPr>
                      <a:r>
                        <a:rPr sz="2000" dirty="0">
                          <a:latin typeface="Calibri"/>
                          <a:cs typeface="Calibri"/>
                        </a:rPr>
                        <a:t>Nat</a:t>
                      </a:r>
                      <a:r>
                        <a:rPr sz="2000" spc="-40" dirty="0">
                          <a:latin typeface="Calibri"/>
                          <a:cs typeface="Calibri"/>
                        </a:rPr>
                        <a:t> </a:t>
                      </a:r>
                      <a:r>
                        <a:rPr sz="2000" spc="-50" dirty="0">
                          <a:latin typeface="Calibri"/>
                          <a:cs typeface="Calibri"/>
                        </a:rPr>
                        <a:t>4</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ct val="100000"/>
                        </a:lnSpc>
                        <a:spcBef>
                          <a:spcPts val="1480"/>
                        </a:spcBef>
                      </a:pPr>
                      <a:r>
                        <a:rPr sz="2000" spc="-10" dirty="0">
                          <a:latin typeface="Calibri"/>
                          <a:cs typeface="Calibri"/>
                        </a:rPr>
                        <a:t>Maths</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0"/>
                        </a:spcBef>
                      </a:pPr>
                      <a:r>
                        <a:rPr sz="2000" dirty="0">
                          <a:latin typeface="Calibri"/>
                          <a:cs typeface="Calibri"/>
                        </a:rPr>
                        <a:t>Nat</a:t>
                      </a:r>
                      <a:r>
                        <a:rPr sz="2000" spc="-40" dirty="0">
                          <a:latin typeface="Calibri"/>
                          <a:cs typeface="Calibri"/>
                        </a:rPr>
                        <a:t> </a:t>
                      </a:r>
                      <a:r>
                        <a:rPr sz="2000" spc="-50" dirty="0">
                          <a:latin typeface="Calibri"/>
                          <a:cs typeface="Calibri"/>
                        </a:rPr>
                        <a:t>4</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1480"/>
                        </a:spcBef>
                      </a:pPr>
                      <a:r>
                        <a:rPr sz="2000" b="1" spc="-50" dirty="0">
                          <a:latin typeface="Calibri"/>
                          <a:cs typeface="Calibri"/>
                        </a:rPr>
                        <a:t>2</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508000">
                <a:tc>
                  <a:txBody>
                    <a:bodyPr/>
                    <a:lstStyle/>
                    <a:p>
                      <a:pPr algn="ctr">
                        <a:lnSpc>
                          <a:spcPct val="100000"/>
                        </a:lnSpc>
                        <a:spcBef>
                          <a:spcPts val="1480"/>
                        </a:spcBef>
                      </a:pPr>
                      <a:r>
                        <a:rPr sz="2000" b="1" spc="-50" dirty="0">
                          <a:latin typeface="Calibri"/>
                          <a:cs typeface="Calibri"/>
                        </a:rPr>
                        <a:t>3</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1594">
                        <a:lnSpc>
                          <a:spcPct val="100000"/>
                        </a:lnSpc>
                        <a:spcBef>
                          <a:spcPts val="1480"/>
                        </a:spcBef>
                      </a:pPr>
                      <a:r>
                        <a:rPr sz="2000" dirty="0">
                          <a:latin typeface="Calibri"/>
                          <a:cs typeface="Calibri"/>
                        </a:rPr>
                        <a:t>Business</a:t>
                      </a:r>
                      <a:r>
                        <a:rPr sz="2000" spc="-60" dirty="0">
                          <a:latin typeface="Calibri"/>
                          <a:cs typeface="Calibri"/>
                        </a:rPr>
                        <a:t> </a:t>
                      </a:r>
                      <a:r>
                        <a:rPr sz="2000" spc="-10" dirty="0">
                          <a:latin typeface="Calibri"/>
                          <a:cs typeface="Calibri"/>
                        </a:rPr>
                        <a:t>Management</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0"/>
                        </a:spcBef>
                      </a:pPr>
                      <a:r>
                        <a:rPr sz="2000" dirty="0">
                          <a:latin typeface="Calibri"/>
                          <a:cs typeface="Calibri"/>
                        </a:rPr>
                        <a:t>Nat</a:t>
                      </a:r>
                      <a:r>
                        <a:rPr sz="2000" spc="-40" dirty="0">
                          <a:latin typeface="Calibri"/>
                          <a:cs typeface="Calibri"/>
                        </a:rPr>
                        <a:t> </a:t>
                      </a:r>
                      <a:r>
                        <a:rPr sz="2000"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86715">
                        <a:lnSpc>
                          <a:spcPct val="100000"/>
                        </a:lnSpc>
                        <a:spcBef>
                          <a:spcPts val="1480"/>
                        </a:spcBef>
                      </a:pPr>
                      <a:r>
                        <a:rPr sz="2000" spc="-10" dirty="0">
                          <a:latin typeface="Calibri"/>
                          <a:cs typeface="Calibri"/>
                        </a:rPr>
                        <a:t>Physical</a:t>
                      </a:r>
                      <a:r>
                        <a:rPr sz="2000" spc="-50" dirty="0">
                          <a:latin typeface="Calibri"/>
                          <a:cs typeface="Calibri"/>
                        </a:rPr>
                        <a:t> </a:t>
                      </a:r>
                      <a:r>
                        <a:rPr sz="2000" spc="-10" dirty="0">
                          <a:latin typeface="Calibri"/>
                          <a:cs typeface="Calibri"/>
                        </a:rPr>
                        <a:t>Education</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0"/>
                        </a:spcBef>
                      </a:pPr>
                      <a:r>
                        <a:rPr sz="2000" dirty="0">
                          <a:latin typeface="Calibri"/>
                          <a:cs typeface="Calibri"/>
                        </a:rPr>
                        <a:t>Nat</a:t>
                      </a:r>
                      <a:r>
                        <a:rPr sz="2000" spc="-40" dirty="0">
                          <a:latin typeface="Calibri"/>
                          <a:cs typeface="Calibri"/>
                        </a:rPr>
                        <a:t> </a:t>
                      </a:r>
                      <a:r>
                        <a:rPr sz="2000"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1480"/>
                        </a:spcBef>
                      </a:pPr>
                      <a:r>
                        <a:rPr sz="2000" b="1" spc="-50" dirty="0">
                          <a:latin typeface="Calibri"/>
                          <a:cs typeface="Calibri"/>
                        </a:rPr>
                        <a:t>3</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619125">
                <a:tc>
                  <a:txBody>
                    <a:bodyPr/>
                    <a:lstStyle/>
                    <a:p>
                      <a:pPr>
                        <a:lnSpc>
                          <a:spcPct val="100000"/>
                        </a:lnSpc>
                        <a:spcBef>
                          <a:spcPts val="55"/>
                        </a:spcBef>
                      </a:pPr>
                      <a:endParaRPr sz="2000">
                        <a:latin typeface="Times New Roman"/>
                        <a:cs typeface="Times New Roman"/>
                      </a:endParaRPr>
                    </a:p>
                    <a:p>
                      <a:pPr algn="ctr">
                        <a:lnSpc>
                          <a:spcPct val="100000"/>
                        </a:lnSpc>
                      </a:pPr>
                      <a:r>
                        <a:rPr sz="2000" b="1" spc="-50" dirty="0">
                          <a:latin typeface="Calibri"/>
                          <a:cs typeface="Calibri"/>
                        </a:rPr>
                        <a:t>4</a:t>
                      </a:r>
                      <a:endParaRPr sz="2000">
                        <a:latin typeface="Calibri"/>
                        <a:cs typeface="Calibri"/>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38150" marR="430530" indent="447675">
                        <a:lnSpc>
                          <a:spcPts val="2400"/>
                        </a:lnSpc>
                      </a:pPr>
                      <a:r>
                        <a:rPr sz="2000" spc="-10" dirty="0">
                          <a:latin typeface="Calibri"/>
                          <a:cs typeface="Calibri"/>
                        </a:rPr>
                        <a:t>Graphic Communication</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5"/>
                        </a:spcBef>
                      </a:pPr>
                      <a:endParaRPr sz="2000">
                        <a:latin typeface="Times New Roman"/>
                        <a:cs typeface="Times New Roman"/>
                      </a:endParaRPr>
                    </a:p>
                    <a:p>
                      <a:pPr algn="ctr">
                        <a:lnSpc>
                          <a:spcPct val="100000"/>
                        </a:lnSpc>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5"/>
                        </a:spcBef>
                      </a:pPr>
                      <a:endParaRPr sz="2000">
                        <a:latin typeface="Times New Roman"/>
                        <a:cs typeface="Times New Roman"/>
                      </a:endParaRPr>
                    </a:p>
                    <a:p>
                      <a:pPr marL="116839">
                        <a:lnSpc>
                          <a:spcPct val="100000"/>
                        </a:lnSpc>
                      </a:pPr>
                      <a:r>
                        <a:rPr sz="2000" dirty="0">
                          <a:latin typeface="Calibri"/>
                          <a:cs typeface="Calibri"/>
                        </a:rPr>
                        <a:t>Graphic</a:t>
                      </a:r>
                      <a:r>
                        <a:rPr sz="2000" spc="-65" dirty="0">
                          <a:latin typeface="Calibri"/>
                          <a:cs typeface="Calibri"/>
                        </a:rPr>
                        <a:t> </a:t>
                      </a:r>
                      <a:r>
                        <a:rPr sz="2000" spc="-10" dirty="0">
                          <a:latin typeface="Calibri"/>
                          <a:cs typeface="Calibri"/>
                        </a:rPr>
                        <a:t>Communication</a:t>
                      </a:r>
                      <a:endParaRPr sz="2000">
                        <a:latin typeface="Calibri"/>
                        <a:cs typeface="Calibri"/>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5"/>
                        </a:spcBef>
                      </a:pPr>
                      <a:endParaRPr sz="2000">
                        <a:latin typeface="Times New Roman"/>
                        <a:cs typeface="Times New Roman"/>
                      </a:endParaRPr>
                    </a:p>
                    <a:p>
                      <a:pPr algn="ctr">
                        <a:lnSpc>
                          <a:spcPct val="100000"/>
                        </a:lnSpc>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5"/>
                        </a:spcBef>
                      </a:pPr>
                      <a:endParaRPr sz="2000">
                        <a:latin typeface="Times New Roman"/>
                        <a:cs typeface="Times New Roman"/>
                      </a:endParaRPr>
                    </a:p>
                    <a:p>
                      <a:pPr marL="1270" algn="ctr">
                        <a:lnSpc>
                          <a:spcPct val="100000"/>
                        </a:lnSpc>
                      </a:pPr>
                      <a:r>
                        <a:rPr sz="2000" b="1" spc="-50" dirty="0">
                          <a:latin typeface="Calibri"/>
                          <a:cs typeface="Calibri"/>
                        </a:rPr>
                        <a:t>4</a:t>
                      </a:r>
                      <a:endParaRPr sz="2000">
                        <a:latin typeface="Calibri"/>
                        <a:cs typeface="Calibri"/>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508000">
                <a:tc>
                  <a:txBody>
                    <a:bodyPr/>
                    <a:lstStyle/>
                    <a:p>
                      <a:pPr algn="ctr">
                        <a:lnSpc>
                          <a:spcPct val="100000"/>
                        </a:lnSpc>
                        <a:spcBef>
                          <a:spcPts val="1480"/>
                        </a:spcBef>
                      </a:pPr>
                      <a:r>
                        <a:rPr sz="2000" b="1"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0" algn="ctr">
                        <a:lnSpc>
                          <a:spcPct val="100000"/>
                        </a:lnSpc>
                        <a:spcBef>
                          <a:spcPts val="1480"/>
                        </a:spcBef>
                      </a:pPr>
                      <a:r>
                        <a:rPr sz="2000" spc="-10" dirty="0">
                          <a:latin typeface="Calibri"/>
                          <a:cs typeface="Calibri"/>
                        </a:rPr>
                        <a:t>French</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1480"/>
                        </a:spcBef>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802640">
                        <a:lnSpc>
                          <a:spcPct val="100000"/>
                        </a:lnSpc>
                        <a:spcBef>
                          <a:spcPts val="1480"/>
                        </a:spcBef>
                      </a:pPr>
                      <a:r>
                        <a:rPr sz="2000" spc="-10" dirty="0">
                          <a:latin typeface="Calibri"/>
                          <a:cs typeface="Calibri"/>
                        </a:rPr>
                        <a:t>Geography</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0"/>
                        </a:spcBef>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1480"/>
                        </a:spcBef>
                      </a:pPr>
                      <a:r>
                        <a:rPr sz="2000" b="1" spc="-50" dirty="0">
                          <a:latin typeface="Calibri"/>
                          <a:cs typeface="Calibri"/>
                        </a:rPr>
                        <a:t>5</a:t>
                      </a:r>
                      <a:endParaRPr sz="2000">
                        <a:latin typeface="Calibri"/>
                        <a:cs typeface="Calibri"/>
                      </a:endParaRPr>
                    </a:p>
                  </a:txBody>
                  <a:tcPr marL="0" marR="0" marT="1879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664845">
                <a:tc>
                  <a:txBody>
                    <a:bodyPr/>
                    <a:lstStyle/>
                    <a:p>
                      <a:pPr>
                        <a:lnSpc>
                          <a:spcPct val="100000"/>
                        </a:lnSpc>
                        <a:spcBef>
                          <a:spcPts val="420"/>
                        </a:spcBef>
                      </a:pPr>
                      <a:endParaRPr sz="2000">
                        <a:latin typeface="Times New Roman"/>
                        <a:cs typeface="Times New Roman"/>
                      </a:endParaRPr>
                    </a:p>
                    <a:p>
                      <a:pPr algn="ctr">
                        <a:lnSpc>
                          <a:spcPct val="100000"/>
                        </a:lnSpc>
                      </a:pPr>
                      <a:r>
                        <a:rPr sz="2000" b="1" spc="-50" dirty="0">
                          <a:latin typeface="Calibri"/>
                          <a:cs typeface="Calibri"/>
                        </a:rPr>
                        <a:t>6</a:t>
                      </a:r>
                      <a:endParaRPr sz="2000">
                        <a:latin typeface="Calibri"/>
                        <a:cs typeface="Calibri"/>
                      </a:endParaRPr>
                    </a:p>
                  </a:txBody>
                  <a:tcPr marL="0" marR="0" marT="533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20"/>
                        </a:spcBef>
                      </a:pPr>
                      <a:endParaRPr sz="2000">
                        <a:latin typeface="Times New Roman"/>
                        <a:cs typeface="Times New Roman"/>
                      </a:endParaRPr>
                    </a:p>
                    <a:p>
                      <a:pPr marL="722630">
                        <a:lnSpc>
                          <a:spcPct val="100000"/>
                        </a:lnSpc>
                      </a:pPr>
                      <a:r>
                        <a:rPr sz="2000" spc="-10" dirty="0">
                          <a:latin typeface="Calibri"/>
                          <a:cs typeface="Calibri"/>
                        </a:rPr>
                        <a:t>Geography</a:t>
                      </a:r>
                      <a:endParaRPr sz="2000">
                        <a:latin typeface="Calibri"/>
                        <a:cs typeface="Calibri"/>
                      </a:endParaRPr>
                    </a:p>
                  </a:txBody>
                  <a:tcPr marL="0" marR="0" marT="533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20"/>
                        </a:spcBef>
                      </a:pPr>
                      <a:endParaRPr sz="2000">
                        <a:latin typeface="Times New Roman"/>
                        <a:cs typeface="Times New Roman"/>
                      </a:endParaRPr>
                    </a:p>
                    <a:p>
                      <a:pPr algn="ctr">
                        <a:lnSpc>
                          <a:spcPct val="100000"/>
                        </a:lnSpc>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533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20"/>
                        </a:spcBef>
                      </a:pPr>
                      <a:endParaRPr sz="2000">
                        <a:latin typeface="Times New Roman"/>
                        <a:cs typeface="Times New Roman"/>
                      </a:endParaRPr>
                    </a:p>
                    <a:p>
                      <a:pPr marL="1905" algn="ctr">
                        <a:lnSpc>
                          <a:spcPct val="100000"/>
                        </a:lnSpc>
                      </a:pPr>
                      <a:r>
                        <a:rPr sz="2000" spc="-10" dirty="0">
                          <a:latin typeface="Calibri"/>
                          <a:cs typeface="Calibri"/>
                        </a:rPr>
                        <a:t>Physics</a:t>
                      </a:r>
                      <a:endParaRPr sz="2000">
                        <a:latin typeface="Calibri"/>
                        <a:cs typeface="Calibri"/>
                      </a:endParaRPr>
                    </a:p>
                  </a:txBody>
                  <a:tcPr marL="0" marR="0" marT="533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20"/>
                        </a:spcBef>
                      </a:pPr>
                      <a:endParaRPr sz="2000">
                        <a:latin typeface="Times New Roman"/>
                        <a:cs typeface="Times New Roman"/>
                      </a:endParaRPr>
                    </a:p>
                    <a:p>
                      <a:pPr marL="56515" algn="ctr">
                        <a:lnSpc>
                          <a:spcPct val="100000"/>
                        </a:lnSpc>
                      </a:pPr>
                      <a:r>
                        <a:rPr sz="2000" dirty="0">
                          <a:latin typeface="Calibri"/>
                          <a:cs typeface="Calibri"/>
                        </a:rPr>
                        <a:t>Nat</a:t>
                      </a:r>
                      <a:r>
                        <a:rPr sz="2000" spc="-35" dirty="0">
                          <a:latin typeface="Calibri"/>
                          <a:cs typeface="Calibri"/>
                        </a:rPr>
                        <a:t> </a:t>
                      </a:r>
                      <a:r>
                        <a:rPr sz="2000" spc="-50" dirty="0">
                          <a:latin typeface="Calibri"/>
                          <a:cs typeface="Calibri"/>
                        </a:rPr>
                        <a:t>4</a:t>
                      </a:r>
                      <a:endParaRPr sz="2000">
                        <a:latin typeface="Calibri"/>
                        <a:cs typeface="Calibri"/>
                      </a:endParaRPr>
                    </a:p>
                  </a:txBody>
                  <a:tcPr marL="0" marR="0" marT="533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20"/>
                        </a:spcBef>
                      </a:pPr>
                      <a:endParaRPr sz="2000">
                        <a:latin typeface="Times New Roman"/>
                        <a:cs typeface="Times New Roman"/>
                      </a:endParaRPr>
                    </a:p>
                    <a:p>
                      <a:pPr marL="1270" algn="ctr">
                        <a:lnSpc>
                          <a:spcPct val="100000"/>
                        </a:lnSpc>
                      </a:pPr>
                      <a:r>
                        <a:rPr sz="2000" b="1" spc="-50" dirty="0">
                          <a:latin typeface="Calibri"/>
                          <a:cs typeface="Calibri"/>
                        </a:rPr>
                        <a:t>6</a:t>
                      </a:r>
                      <a:endParaRPr sz="2000">
                        <a:latin typeface="Calibri"/>
                        <a:cs typeface="Calibri"/>
                      </a:endParaRPr>
                    </a:p>
                  </a:txBody>
                  <a:tcPr marL="0" marR="0" marT="533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508000">
                <a:tc>
                  <a:txBody>
                    <a:bodyPr/>
                    <a:lstStyle/>
                    <a:p>
                      <a:pPr algn="ctr">
                        <a:lnSpc>
                          <a:spcPct val="100000"/>
                        </a:lnSpc>
                        <a:spcBef>
                          <a:spcPts val="1485"/>
                        </a:spcBef>
                      </a:pPr>
                      <a:r>
                        <a:rPr sz="2000" b="1" spc="-50" dirty="0">
                          <a:latin typeface="Calibri"/>
                          <a:cs typeface="Calibri"/>
                        </a:rPr>
                        <a:t>7</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34010">
                        <a:lnSpc>
                          <a:spcPct val="100000"/>
                        </a:lnSpc>
                        <a:spcBef>
                          <a:spcPts val="1485"/>
                        </a:spcBef>
                      </a:pPr>
                      <a:r>
                        <a:rPr sz="2000" spc="-10" dirty="0">
                          <a:latin typeface="Calibri"/>
                          <a:cs typeface="Calibri"/>
                        </a:rPr>
                        <a:t>Physical</a:t>
                      </a:r>
                      <a:r>
                        <a:rPr sz="2000" spc="-40" dirty="0">
                          <a:latin typeface="Calibri"/>
                          <a:cs typeface="Calibri"/>
                        </a:rPr>
                        <a:t> </a:t>
                      </a:r>
                      <a:r>
                        <a:rPr sz="2000" spc="-10" dirty="0">
                          <a:latin typeface="Calibri"/>
                          <a:cs typeface="Calibri"/>
                        </a:rPr>
                        <a:t>Education</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5"/>
                        </a:spcBef>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2395">
                        <a:lnSpc>
                          <a:spcPct val="100000"/>
                        </a:lnSpc>
                        <a:spcBef>
                          <a:spcPts val="1485"/>
                        </a:spcBef>
                      </a:pPr>
                      <a:r>
                        <a:rPr sz="2000" dirty="0">
                          <a:latin typeface="Calibri"/>
                          <a:cs typeface="Calibri"/>
                        </a:rPr>
                        <a:t>Business</a:t>
                      </a:r>
                      <a:r>
                        <a:rPr sz="2000" spc="-105" dirty="0">
                          <a:latin typeface="Calibri"/>
                          <a:cs typeface="Calibri"/>
                        </a:rPr>
                        <a:t> </a:t>
                      </a:r>
                      <a:r>
                        <a:rPr sz="2000" spc="-10" dirty="0">
                          <a:latin typeface="Calibri"/>
                          <a:cs typeface="Calibri"/>
                        </a:rPr>
                        <a:t>Management</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6515" algn="ctr">
                        <a:lnSpc>
                          <a:spcPct val="100000"/>
                        </a:lnSpc>
                        <a:spcBef>
                          <a:spcPts val="1485"/>
                        </a:spcBef>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1485"/>
                        </a:spcBef>
                      </a:pPr>
                      <a:r>
                        <a:rPr sz="2000" b="1" spc="-50" dirty="0">
                          <a:latin typeface="Calibri"/>
                          <a:cs typeface="Calibri"/>
                        </a:rPr>
                        <a:t>7</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508000">
                <a:tc>
                  <a:txBody>
                    <a:bodyPr/>
                    <a:lstStyle/>
                    <a:p>
                      <a:pPr algn="ctr">
                        <a:lnSpc>
                          <a:spcPct val="100000"/>
                        </a:lnSpc>
                        <a:spcBef>
                          <a:spcPts val="1485"/>
                        </a:spcBef>
                      </a:pPr>
                      <a:r>
                        <a:rPr sz="2000" b="1" spc="-50" dirty="0">
                          <a:latin typeface="Calibri"/>
                          <a:cs typeface="Calibri"/>
                        </a:rPr>
                        <a:t>8</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6515" algn="ctr">
                        <a:lnSpc>
                          <a:spcPct val="100000"/>
                        </a:lnSpc>
                        <a:spcBef>
                          <a:spcPts val="1485"/>
                        </a:spcBef>
                      </a:pPr>
                      <a:r>
                        <a:rPr sz="2000" spc="-10" dirty="0">
                          <a:latin typeface="Calibri"/>
                          <a:cs typeface="Calibri"/>
                        </a:rPr>
                        <a:t>Physics</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485"/>
                        </a:spcBef>
                      </a:pPr>
                      <a:r>
                        <a:rPr sz="2000" dirty="0">
                          <a:latin typeface="Calibri"/>
                          <a:cs typeface="Calibri"/>
                        </a:rPr>
                        <a:t>Nat</a:t>
                      </a:r>
                      <a:r>
                        <a:rPr sz="2000" spc="-40" dirty="0">
                          <a:latin typeface="Calibri"/>
                          <a:cs typeface="Calibri"/>
                        </a:rPr>
                        <a:t> </a:t>
                      </a:r>
                      <a:r>
                        <a:rPr sz="2000" spc="-50" dirty="0">
                          <a:latin typeface="Calibri"/>
                          <a:cs typeface="Calibri"/>
                        </a:rPr>
                        <a:t>4</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46990" algn="ctr">
                        <a:lnSpc>
                          <a:spcPct val="100000"/>
                        </a:lnSpc>
                        <a:spcBef>
                          <a:spcPts val="1485"/>
                        </a:spcBef>
                      </a:pPr>
                      <a:r>
                        <a:rPr sz="2000" spc="-10" dirty="0">
                          <a:latin typeface="Calibri"/>
                          <a:cs typeface="Calibri"/>
                        </a:rPr>
                        <a:t>French</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56515" algn="ctr">
                        <a:lnSpc>
                          <a:spcPct val="100000"/>
                        </a:lnSpc>
                        <a:spcBef>
                          <a:spcPts val="1485"/>
                        </a:spcBef>
                      </a:pPr>
                      <a:r>
                        <a:rPr sz="2000" dirty="0">
                          <a:latin typeface="Calibri"/>
                          <a:cs typeface="Calibri"/>
                        </a:rPr>
                        <a:t>Nat</a:t>
                      </a:r>
                      <a:r>
                        <a:rPr sz="2000" spc="-40" dirty="0">
                          <a:latin typeface="Calibri"/>
                          <a:cs typeface="Calibri"/>
                        </a:rPr>
                        <a:t> </a:t>
                      </a:r>
                      <a:r>
                        <a:rPr sz="2000" spc="-50" dirty="0">
                          <a:latin typeface="Calibri"/>
                          <a:cs typeface="Calibri"/>
                        </a:rPr>
                        <a:t>5</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3175" algn="ctr">
                        <a:lnSpc>
                          <a:spcPct val="100000"/>
                        </a:lnSpc>
                        <a:spcBef>
                          <a:spcPts val="1485"/>
                        </a:spcBef>
                      </a:pPr>
                      <a:r>
                        <a:rPr sz="2000" b="1" spc="-10" dirty="0">
                          <a:latin typeface="Calibri"/>
                          <a:cs typeface="Calibri"/>
                        </a:rPr>
                        <a:t>Reserve</a:t>
                      </a:r>
                      <a:endParaRPr sz="2000">
                        <a:latin typeface="Calibri"/>
                        <a:cs typeface="Calibri"/>
                      </a:endParaRPr>
                    </a:p>
                  </a:txBody>
                  <a:tcPr marL="0" marR="0" marT="1885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70002" rIns="0" bIns="0" rtlCol="0">
            <a:spAutoFit/>
          </a:bodyPr>
          <a:lstStyle/>
          <a:p>
            <a:pPr marL="476250">
              <a:lnSpc>
                <a:spcPct val="100000"/>
              </a:lnSpc>
              <a:spcBef>
                <a:spcPts val="105"/>
              </a:spcBef>
            </a:pPr>
            <a:r>
              <a:rPr sz="3200" dirty="0"/>
              <a:t>Course</a:t>
            </a:r>
            <a:r>
              <a:rPr sz="3200" spc="-90" dirty="0"/>
              <a:t> </a:t>
            </a:r>
            <a:r>
              <a:rPr sz="3200" dirty="0"/>
              <a:t>Choice</a:t>
            </a:r>
            <a:r>
              <a:rPr sz="3200" spc="-85" dirty="0"/>
              <a:t> </a:t>
            </a:r>
            <a:r>
              <a:rPr sz="3200" dirty="0"/>
              <a:t>Considerations:</a:t>
            </a:r>
            <a:r>
              <a:rPr sz="3200" spc="-75" dirty="0"/>
              <a:t> </a:t>
            </a:r>
            <a:r>
              <a:rPr sz="3200" dirty="0"/>
              <a:t>S4</a:t>
            </a:r>
            <a:r>
              <a:rPr sz="3200" spc="-90" dirty="0"/>
              <a:t> </a:t>
            </a:r>
            <a:r>
              <a:rPr sz="3200" dirty="0"/>
              <a:t>into</a:t>
            </a:r>
            <a:r>
              <a:rPr sz="3200" spc="-85" dirty="0"/>
              <a:t> </a:t>
            </a:r>
            <a:r>
              <a:rPr sz="3200" spc="-25" dirty="0"/>
              <a:t>S5</a:t>
            </a:r>
            <a:endParaRPr sz="3200"/>
          </a:p>
        </p:txBody>
      </p:sp>
      <p:graphicFrame>
        <p:nvGraphicFramePr>
          <p:cNvPr id="3" name="object 3"/>
          <p:cNvGraphicFramePr>
            <a:graphicFrameLocks noGrp="1"/>
          </p:cNvGraphicFramePr>
          <p:nvPr/>
        </p:nvGraphicFramePr>
        <p:xfrm>
          <a:off x="1520825" y="1327403"/>
          <a:ext cx="9142728" cy="5071110"/>
        </p:xfrm>
        <a:graphic>
          <a:graphicData uri="http://schemas.openxmlformats.org/drawingml/2006/table">
            <a:tbl>
              <a:tblPr firstRow="1" bandRow="1">
                <a:tableStyleId>{2D5ABB26-0587-4C30-8999-92F81FD0307C}</a:tableStyleId>
              </a:tblPr>
              <a:tblGrid>
                <a:gridCol w="498475">
                  <a:extLst>
                    <a:ext uri="{9D8B030D-6E8A-4147-A177-3AD203B41FA5}">
                      <a16:colId xmlns:a16="http://schemas.microsoft.com/office/drawing/2014/main" val="20000"/>
                    </a:ext>
                  </a:extLst>
                </a:gridCol>
                <a:gridCol w="2538730">
                  <a:extLst>
                    <a:ext uri="{9D8B030D-6E8A-4147-A177-3AD203B41FA5}">
                      <a16:colId xmlns:a16="http://schemas.microsoft.com/office/drawing/2014/main" val="20001"/>
                    </a:ext>
                  </a:extLst>
                </a:gridCol>
                <a:gridCol w="1840865">
                  <a:extLst>
                    <a:ext uri="{9D8B030D-6E8A-4147-A177-3AD203B41FA5}">
                      <a16:colId xmlns:a16="http://schemas.microsoft.com/office/drawing/2014/main" val="20002"/>
                    </a:ext>
                  </a:extLst>
                </a:gridCol>
                <a:gridCol w="2496820">
                  <a:extLst>
                    <a:ext uri="{9D8B030D-6E8A-4147-A177-3AD203B41FA5}">
                      <a16:colId xmlns:a16="http://schemas.microsoft.com/office/drawing/2014/main" val="20003"/>
                    </a:ext>
                  </a:extLst>
                </a:gridCol>
                <a:gridCol w="836929">
                  <a:extLst>
                    <a:ext uri="{9D8B030D-6E8A-4147-A177-3AD203B41FA5}">
                      <a16:colId xmlns:a16="http://schemas.microsoft.com/office/drawing/2014/main" val="20004"/>
                    </a:ext>
                  </a:extLst>
                </a:gridCol>
                <a:gridCol w="930909">
                  <a:extLst>
                    <a:ext uri="{9D8B030D-6E8A-4147-A177-3AD203B41FA5}">
                      <a16:colId xmlns:a16="http://schemas.microsoft.com/office/drawing/2014/main" val="20005"/>
                    </a:ext>
                  </a:extLst>
                </a:gridCol>
              </a:tblGrid>
              <a:tr h="320675">
                <a:tc gridSpan="3">
                  <a:txBody>
                    <a:bodyPr/>
                    <a:lstStyle/>
                    <a:p>
                      <a:pPr algn="ctr">
                        <a:lnSpc>
                          <a:spcPct val="100000"/>
                        </a:lnSpc>
                      </a:pPr>
                      <a:r>
                        <a:rPr sz="2000" b="1" spc="-10" dirty="0">
                          <a:latin typeface="Calibri"/>
                          <a:cs typeface="Calibri"/>
                        </a:rPr>
                        <a:t>Current</a:t>
                      </a:r>
                      <a:r>
                        <a:rPr sz="2000" b="1" spc="-25" dirty="0">
                          <a:latin typeface="Calibri"/>
                          <a:cs typeface="Calibri"/>
                        </a:rPr>
                        <a:t> </a:t>
                      </a:r>
                      <a:r>
                        <a:rPr sz="2000" b="1" dirty="0">
                          <a:latin typeface="Calibri"/>
                          <a:cs typeface="Calibri"/>
                        </a:rPr>
                        <a:t>S4</a:t>
                      </a:r>
                      <a:r>
                        <a:rPr sz="2000" b="1" spc="-30" dirty="0">
                          <a:latin typeface="Calibri"/>
                          <a:cs typeface="Calibri"/>
                        </a:rPr>
                        <a:t> </a:t>
                      </a:r>
                      <a:r>
                        <a:rPr sz="2000" b="1" spc="-10" dirty="0">
                          <a:latin typeface="Calibri"/>
                          <a:cs typeface="Calibri"/>
                        </a:rPr>
                        <a:t>Subjects</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gridSpan="3">
                  <a:txBody>
                    <a:bodyPr/>
                    <a:lstStyle/>
                    <a:p>
                      <a:pPr marL="1105535">
                        <a:lnSpc>
                          <a:spcPct val="100000"/>
                        </a:lnSpc>
                      </a:pPr>
                      <a:r>
                        <a:rPr sz="2000" b="1" dirty="0">
                          <a:latin typeface="Calibri"/>
                          <a:cs typeface="Calibri"/>
                        </a:rPr>
                        <a:t>S5</a:t>
                      </a:r>
                      <a:r>
                        <a:rPr sz="2000" b="1" spc="-25" dirty="0">
                          <a:latin typeface="Calibri"/>
                          <a:cs typeface="Calibri"/>
                        </a:rPr>
                        <a:t> </a:t>
                      </a:r>
                      <a:r>
                        <a:rPr sz="2000" b="1" dirty="0">
                          <a:latin typeface="Calibri"/>
                          <a:cs typeface="Calibri"/>
                        </a:rPr>
                        <a:t>Subjects</a:t>
                      </a:r>
                      <a:r>
                        <a:rPr sz="2000" b="1" spc="-40" dirty="0">
                          <a:latin typeface="Calibri"/>
                          <a:cs typeface="Calibri"/>
                        </a:rPr>
                        <a:t> </a:t>
                      </a:r>
                      <a:r>
                        <a:rPr sz="2000" b="1" spc="-10" dirty="0">
                          <a:latin typeface="Calibri"/>
                          <a:cs typeface="Calibri"/>
                        </a:rPr>
                        <a:t>Choices</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39165">
                <a:tc>
                  <a:txBody>
                    <a:bodyPr/>
                    <a:lstStyle/>
                    <a:p>
                      <a:pPr>
                        <a:lnSpc>
                          <a:spcPct val="100000"/>
                        </a:lnSpc>
                      </a:pPr>
                      <a:endParaRPr sz="2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275"/>
                        </a:spcBef>
                      </a:pPr>
                      <a:endParaRPr sz="2000">
                        <a:latin typeface="Times New Roman"/>
                        <a:cs typeface="Times New Roman"/>
                      </a:endParaRPr>
                    </a:p>
                    <a:p>
                      <a:pPr algn="ctr">
                        <a:lnSpc>
                          <a:spcPct val="100000"/>
                        </a:lnSpc>
                      </a:pPr>
                      <a:r>
                        <a:rPr sz="2000" b="1" spc="-10" dirty="0">
                          <a:latin typeface="Calibri"/>
                          <a:cs typeface="Calibri"/>
                        </a:rPr>
                        <a:t>Subject</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spcBef>
                          <a:spcPts val="170"/>
                        </a:spcBef>
                      </a:pPr>
                      <a:endParaRPr sz="2000">
                        <a:latin typeface="Times New Roman"/>
                        <a:cs typeface="Times New Roman"/>
                      </a:endParaRPr>
                    </a:p>
                    <a:p>
                      <a:pPr marL="124460">
                        <a:lnSpc>
                          <a:spcPct val="100000"/>
                        </a:lnSpc>
                        <a:spcBef>
                          <a:spcPts val="5"/>
                        </a:spcBef>
                      </a:pPr>
                      <a:r>
                        <a:rPr sz="2000" b="1" spc="-10" dirty="0">
                          <a:latin typeface="Calibri"/>
                          <a:cs typeface="Calibri"/>
                        </a:rPr>
                        <a:t>Recommended</a:t>
                      </a:r>
                      <a:endParaRPr sz="2000">
                        <a:latin typeface="Calibri"/>
                        <a:cs typeface="Calibri"/>
                      </a:endParaRPr>
                    </a:p>
                    <a:p>
                      <a:pPr marL="191135">
                        <a:lnSpc>
                          <a:spcPct val="100000"/>
                        </a:lnSpc>
                      </a:pPr>
                      <a:r>
                        <a:rPr sz="2000" b="1" dirty="0">
                          <a:latin typeface="Calibri"/>
                          <a:cs typeface="Calibri"/>
                        </a:rPr>
                        <a:t>Level</a:t>
                      </a:r>
                      <a:r>
                        <a:rPr sz="2000" b="1" spc="-50" dirty="0">
                          <a:latin typeface="Calibri"/>
                          <a:cs typeface="Calibri"/>
                        </a:rPr>
                        <a:t> </a:t>
                      </a:r>
                      <a:r>
                        <a:rPr sz="2000" b="1" dirty="0">
                          <a:latin typeface="Calibri"/>
                          <a:cs typeface="Calibri"/>
                        </a:rPr>
                        <a:t>of</a:t>
                      </a:r>
                      <a:r>
                        <a:rPr sz="2000" b="1" spc="-45" dirty="0">
                          <a:latin typeface="Calibri"/>
                          <a:cs typeface="Calibri"/>
                        </a:rPr>
                        <a:t> </a:t>
                      </a:r>
                      <a:r>
                        <a:rPr sz="2000" b="1" spc="-20" dirty="0">
                          <a:latin typeface="Calibri"/>
                          <a:cs typeface="Calibri"/>
                        </a:rPr>
                        <a:t>study</a:t>
                      </a:r>
                      <a:endParaRPr sz="2000">
                        <a:latin typeface="Calibri"/>
                        <a:cs typeface="Calibri"/>
                      </a:endParaRPr>
                    </a:p>
                  </a:txBody>
                  <a:tcPr marL="0" marR="0" marT="215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275"/>
                        </a:spcBef>
                      </a:pPr>
                      <a:endParaRPr sz="2000">
                        <a:latin typeface="Times New Roman"/>
                        <a:cs typeface="Times New Roman"/>
                      </a:endParaRPr>
                    </a:p>
                    <a:p>
                      <a:pPr marL="635" algn="ctr">
                        <a:lnSpc>
                          <a:spcPct val="100000"/>
                        </a:lnSpc>
                      </a:pPr>
                      <a:r>
                        <a:rPr sz="2000" b="1" spc="-10" dirty="0">
                          <a:latin typeface="Calibri"/>
                          <a:cs typeface="Calibri"/>
                        </a:rPr>
                        <a:t>Subject</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275"/>
                        </a:spcBef>
                      </a:pPr>
                      <a:endParaRPr sz="2000">
                        <a:latin typeface="Times New Roman"/>
                        <a:cs typeface="Times New Roman"/>
                      </a:endParaRPr>
                    </a:p>
                    <a:p>
                      <a:pPr marL="1905" algn="ctr">
                        <a:lnSpc>
                          <a:spcPct val="100000"/>
                        </a:lnSpc>
                      </a:pPr>
                      <a:r>
                        <a:rPr sz="2000" b="1" spc="-10" dirty="0">
                          <a:latin typeface="Calibri"/>
                          <a:cs typeface="Calibri"/>
                        </a:rPr>
                        <a:t>Level</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spcBef>
                          <a:spcPts val="170"/>
                        </a:spcBef>
                      </a:pPr>
                      <a:endParaRPr sz="2000">
                        <a:latin typeface="Times New Roman"/>
                        <a:cs typeface="Times New Roman"/>
                      </a:endParaRPr>
                    </a:p>
                    <a:p>
                      <a:pPr marL="203200">
                        <a:lnSpc>
                          <a:spcPct val="100000"/>
                        </a:lnSpc>
                        <a:spcBef>
                          <a:spcPts val="5"/>
                        </a:spcBef>
                      </a:pPr>
                      <a:r>
                        <a:rPr sz="2000" b="1" spc="-20" dirty="0">
                          <a:latin typeface="Calibri"/>
                          <a:cs typeface="Calibri"/>
                        </a:rPr>
                        <a:t>Rank</a:t>
                      </a:r>
                      <a:endParaRPr sz="2000">
                        <a:latin typeface="Calibri"/>
                        <a:cs typeface="Calibri"/>
                      </a:endParaRPr>
                    </a:p>
                    <a:p>
                      <a:pPr marL="177165">
                        <a:lnSpc>
                          <a:spcPct val="100000"/>
                        </a:lnSpc>
                      </a:pPr>
                      <a:r>
                        <a:rPr sz="2000" b="1" spc="-10" dirty="0">
                          <a:latin typeface="Calibri"/>
                          <a:cs typeface="Calibri"/>
                        </a:rPr>
                        <a:t>order</a:t>
                      </a:r>
                      <a:endParaRPr sz="2000">
                        <a:latin typeface="Calibri"/>
                        <a:cs typeface="Calibri"/>
                      </a:endParaRPr>
                    </a:p>
                  </a:txBody>
                  <a:tcPr marL="0" marR="0" marT="215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extLst>
                  <a:ext uri="{0D108BD9-81ED-4DB2-BD59-A6C34878D82A}">
                    <a16:rowId xmlns:a16="http://schemas.microsoft.com/office/drawing/2014/main" val="10001"/>
                  </a:ext>
                </a:extLst>
              </a:tr>
              <a:tr h="467995">
                <a:tc>
                  <a:txBody>
                    <a:bodyPr/>
                    <a:lstStyle/>
                    <a:p>
                      <a:pPr marL="1270" algn="ctr">
                        <a:lnSpc>
                          <a:spcPct val="100000"/>
                        </a:lnSpc>
                        <a:spcBef>
                          <a:spcPts val="1660"/>
                        </a:spcBef>
                      </a:pPr>
                      <a:r>
                        <a:rPr sz="1600" b="1" spc="-50" dirty="0">
                          <a:latin typeface="Calibri"/>
                          <a:cs typeface="Calibri"/>
                        </a:rPr>
                        <a:t>1</a:t>
                      </a:r>
                      <a:endParaRPr sz="1600">
                        <a:latin typeface="Calibri"/>
                        <a:cs typeface="Calibri"/>
                      </a:endParaRPr>
                    </a:p>
                  </a:txBody>
                  <a:tcPr marL="0" marR="0" marT="2108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160"/>
                        </a:spcBef>
                      </a:pPr>
                      <a:r>
                        <a:rPr sz="2000" spc="-10" dirty="0">
                          <a:latin typeface="Calibri"/>
                          <a:cs typeface="Calibri"/>
                        </a:rPr>
                        <a:t>English</a:t>
                      </a:r>
                      <a:endParaRPr sz="2000">
                        <a:latin typeface="Calibri"/>
                        <a:cs typeface="Calibri"/>
                      </a:endParaRPr>
                    </a:p>
                  </a:txBody>
                  <a:tcPr marL="0" marR="0" marT="1473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05790">
                        <a:lnSpc>
                          <a:spcPct val="100000"/>
                        </a:lnSpc>
                        <a:spcBef>
                          <a:spcPts val="1160"/>
                        </a:spcBef>
                      </a:pPr>
                      <a:r>
                        <a:rPr sz="2000" spc="-10" dirty="0">
                          <a:latin typeface="Calibri"/>
                          <a:cs typeface="Calibri"/>
                        </a:rPr>
                        <a:t>Higher</a:t>
                      </a:r>
                      <a:endParaRPr sz="2000">
                        <a:latin typeface="Calibri"/>
                        <a:cs typeface="Calibri"/>
                      </a:endParaRPr>
                    </a:p>
                  </a:txBody>
                  <a:tcPr marL="0" marR="0" marT="1473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48895" algn="ctr">
                        <a:lnSpc>
                          <a:spcPct val="100000"/>
                        </a:lnSpc>
                        <a:spcBef>
                          <a:spcPts val="1160"/>
                        </a:spcBef>
                      </a:pPr>
                      <a:r>
                        <a:rPr sz="2000" spc="-10" dirty="0">
                          <a:latin typeface="Calibri"/>
                          <a:cs typeface="Calibri"/>
                        </a:rPr>
                        <a:t>English</a:t>
                      </a:r>
                      <a:endParaRPr sz="2000">
                        <a:latin typeface="Calibri"/>
                        <a:cs typeface="Calibri"/>
                      </a:endParaRPr>
                    </a:p>
                  </a:txBody>
                  <a:tcPr marL="0" marR="0" marT="1473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0" algn="ctr">
                        <a:lnSpc>
                          <a:spcPct val="100000"/>
                        </a:lnSpc>
                        <a:spcBef>
                          <a:spcPts val="1160"/>
                        </a:spcBef>
                      </a:pPr>
                      <a:r>
                        <a:rPr sz="2000" spc="-10" dirty="0">
                          <a:latin typeface="Calibri"/>
                          <a:cs typeface="Calibri"/>
                        </a:rPr>
                        <a:t>Higher</a:t>
                      </a:r>
                      <a:endParaRPr sz="2000">
                        <a:latin typeface="Calibri"/>
                        <a:cs typeface="Calibri"/>
                      </a:endParaRPr>
                    </a:p>
                  </a:txBody>
                  <a:tcPr marL="0" marR="0" marT="1473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ct val="100000"/>
                        </a:lnSpc>
                        <a:spcBef>
                          <a:spcPts val="1160"/>
                        </a:spcBef>
                      </a:pPr>
                      <a:r>
                        <a:rPr sz="2000" b="1" spc="-50" dirty="0">
                          <a:latin typeface="Calibri"/>
                          <a:cs typeface="Calibri"/>
                        </a:rPr>
                        <a:t>1</a:t>
                      </a:r>
                      <a:endParaRPr sz="2000">
                        <a:latin typeface="Calibri"/>
                        <a:cs typeface="Calibri"/>
                      </a:endParaRPr>
                    </a:p>
                  </a:txBody>
                  <a:tcPr marL="0" marR="0" marT="1473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67995">
                <a:tc>
                  <a:txBody>
                    <a:bodyPr/>
                    <a:lstStyle/>
                    <a:p>
                      <a:pPr marL="1270" algn="ctr">
                        <a:lnSpc>
                          <a:spcPct val="100000"/>
                        </a:lnSpc>
                        <a:spcBef>
                          <a:spcPts val="1660"/>
                        </a:spcBef>
                      </a:pPr>
                      <a:r>
                        <a:rPr sz="1600" b="1" spc="-50" dirty="0">
                          <a:latin typeface="Calibri"/>
                          <a:cs typeface="Calibri"/>
                        </a:rPr>
                        <a:t>2</a:t>
                      </a:r>
                      <a:endParaRPr sz="1600">
                        <a:latin typeface="Calibri"/>
                        <a:cs typeface="Calibri"/>
                      </a:endParaRPr>
                    </a:p>
                  </a:txBody>
                  <a:tcPr marL="0" marR="0" marT="2108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1165"/>
                        </a:spcBef>
                      </a:pPr>
                      <a:r>
                        <a:rPr sz="2000" spc="-10" dirty="0">
                          <a:latin typeface="Calibri"/>
                          <a:cs typeface="Calibri"/>
                        </a:rPr>
                        <a:t>Maths</a:t>
                      </a:r>
                      <a:endParaRPr sz="2000">
                        <a:latin typeface="Calibri"/>
                        <a:cs typeface="Calibri"/>
                      </a:endParaRPr>
                    </a:p>
                  </a:txBody>
                  <a:tcPr marL="0" marR="0" marT="147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56515" algn="ctr">
                        <a:lnSpc>
                          <a:spcPct val="100000"/>
                        </a:lnSpc>
                        <a:spcBef>
                          <a:spcPts val="1165"/>
                        </a:spcBef>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47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516255">
                        <a:lnSpc>
                          <a:spcPct val="100000"/>
                        </a:lnSpc>
                        <a:spcBef>
                          <a:spcPts val="1165"/>
                        </a:spcBef>
                      </a:pPr>
                      <a:r>
                        <a:rPr sz="2000" dirty="0">
                          <a:latin typeface="Calibri"/>
                          <a:cs typeface="Calibri"/>
                        </a:rPr>
                        <a:t>Art</a:t>
                      </a:r>
                      <a:r>
                        <a:rPr sz="2000" spc="-15" dirty="0">
                          <a:latin typeface="Calibri"/>
                          <a:cs typeface="Calibri"/>
                        </a:rPr>
                        <a:t> </a:t>
                      </a:r>
                      <a:r>
                        <a:rPr sz="2000" dirty="0">
                          <a:latin typeface="Calibri"/>
                          <a:cs typeface="Calibri"/>
                        </a:rPr>
                        <a:t>and</a:t>
                      </a:r>
                      <a:r>
                        <a:rPr sz="2000" spc="-15" dirty="0">
                          <a:latin typeface="Calibri"/>
                          <a:cs typeface="Calibri"/>
                        </a:rPr>
                        <a:t> </a:t>
                      </a:r>
                      <a:r>
                        <a:rPr sz="2000" spc="-10" dirty="0">
                          <a:latin typeface="Calibri"/>
                          <a:cs typeface="Calibri"/>
                        </a:rPr>
                        <a:t>Design</a:t>
                      </a:r>
                      <a:endParaRPr sz="2000">
                        <a:latin typeface="Calibri"/>
                        <a:cs typeface="Calibri"/>
                      </a:endParaRPr>
                    </a:p>
                  </a:txBody>
                  <a:tcPr marL="0" marR="0" marT="147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0" algn="ctr">
                        <a:lnSpc>
                          <a:spcPct val="100000"/>
                        </a:lnSpc>
                        <a:spcBef>
                          <a:spcPts val="1165"/>
                        </a:spcBef>
                      </a:pPr>
                      <a:r>
                        <a:rPr sz="2000" spc="-10" dirty="0">
                          <a:latin typeface="Calibri"/>
                          <a:cs typeface="Calibri"/>
                        </a:rPr>
                        <a:t>Higher</a:t>
                      </a:r>
                      <a:endParaRPr sz="2000">
                        <a:latin typeface="Calibri"/>
                        <a:cs typeface="Calibri"/>
                      </a:endParaRPr>
                    </a:p>
                  </a:txBody>
                  <a:tcPr marL="0" marR="0" marT="147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ct val="100000"/>
                        </a:lnSpc>
                        <a:spcBef>
                          <a:spcPts val="1165"/>
                        </a:spcBef>
                      </a:pPr>
                      <a:r>
                        <a:rPr sz="2000" b="1" spc="-50" dirty="0">
                          <a:latin typeface="Calibri"/>
                          <a:cs typeface="Calibri"/>
                        </a:rPr>
                        <a:t>2</a:t>
                      </a:r>
                      <a:endParaRPr sz="2000">
                        <a:latin typeface="Calibri"/>
                        <a:cs typeface="Calibri"/>
                      </a:endParaRPr>
                    </a:p>
                  </a:txBody>
                  <a:tcPr marL="0" marR="0" marT="1479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18490">
                <a:tc>
                  <a:txBody>
                    <a:bodyPr/>
                    <a:lstStyle/>
                    <a:p>
                      <a:pPr>
                        <a:lnSpc>
                          <a:spcPct val="100000"/>
                        </a:lnSpc>
                        <a:spcBef>
                          <a:spcPts val="1005"/>
                        </a:spcBef>
                      </a:pPr>
                      <a:endParaRPr sz="1600">
                        <a:latin typeface="Times New Roman"/>
                        <a:cs typeface="Times New Roman"/>
                      </a:endParaRPr>
                    </a:p>
                    <a:p>
                      <a:pPr marL="1270" algn="ctr">
                        <a:lnSpc>
                          <a:spcPct val="100000"/>
                        </a:lnSpc>
                        <a:spcBef>
                          <a:spcPts val="5"/>
                        </a:spcBef>
                      </a:pPr>
                      <a:r>
                        <a:rPr sz="1600" b="1" spc="-50" dirty="0">
                          <a:latin typeface="Calibri"/>
                          <a:cs typeface="Calibri"/>
                        </a:rPr>
                        <a:t>3</a:t>
                      </a:r>
                      <a:endParaRPr sz="1600">
                        <a:latin typeface="Calibri"/>
                        <a:cs typeface="Calibri"/>
                      </a:endParaRPr>
                    </a:p>
                  </a:txBody>
                  <a:tcPr marL="0" marR="0" marT="127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480695">
                        <a:lnSpc>
                          <a:spcPct val="100000"/>
                        </a:lnSpc>
                      </a:pPr>
                      <a:r>
                        <a:rPr sz="2000" dirty="0">
                          <a:latin typeface="Calibri"/>
                          <a:cs typeface="Calibri"/>
                        </a:rPr>
                        <a:t>Art</a:t>
                      </a:r>
                      <a:r>
                        <a:rPr sz="2000" spc="-15" dirty="0">
                          <a:latin typeface="Calibri"/>
                          <a:cs typeface="Calibri"/>
                        </a:rPr>
                        <a:t> </a:t>
                      </a:r>
                      <a:r>
                        <a:rPr sz="2000" dirty="0">
                          <a:latin typeface="Calibri"/>
                          <a:cs typeface="Calibri"/>
                        </a:rPr>
                        <a:t>and</a:t>
                      </a:r>
                      <a:r>
                        <a:rPr sz="2000" spc="-15" dirty="0">
                          <a:latin typeface="Calibri"/>
                          <a:cs typeface="Calibri"/>
                        </a:rPr>
                        <a:t> </a:t>
                      </a:r>
                      <a:r>
                        <a:rPr sz="2000" spc="-10" dirty="0">
                          <a:latin typeface="Calibri"/>
                          <a:cs typeface="Calibri"/>
                        </a:rPr>
                        <a:t>Design</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578485">
                        <a:lnSpc>
                          <a:spcPct val="100000"/>
                        </a:lnSpc>
                      </a:pPr>
                      <a:r>
                        <a:rPr sz="2000" spc="-10" dirty="0">
                          <a:latin typeface="Calibri"/>
                          <a:cs typeface="Calibri"/>
                        </a:rPr>
                        <a:t>Higher</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01955" marR="448945" indent="446405">
                        <a:lnSpc>
                          <a:spcPts val="2400"/>
                        </a:lnSpc>
                      </a:pPr>
                      <a:r>
                        <a:rPr sz="2000" spc="-10" dirty="0">
                          <a:latin typeface="Calibri"/>
                          <a:cs typeface="Calibri"/>
                        </a:rPr>
                        <a:t>Graphic Communication</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1905" algn="ctr">
                        <a:lnSpc>
                          <a:spcPct val="100000"/>
                        </a:lnSpc>
                      </a:pPr>
                      <a:r>
                        <a:rPr sz="2000" spc="-10" dirty="0">
                          <a:latin typeface="Calibri"/>
                          <a:cs typeface="Calibri"/>
                        </a:rPr>
                        <a:t>Higher</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635" algn="ctr">
                        <a:lnSpc>
                          <a:spcPct val="100000"/>
                        </a:lnSpc>
                      </a:pPr>
                      <a:r>
                        <a:rPr sz="2000" b="1" spc="-50" dirty="0">
                          <a:latin typeface="Calibri"/>
                          <a:cs typeface="Calibri"/>
                        </a:rPr>
                        <a:t>3</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578485">
                <a:tc>
                  <a:txBody>
                    <a:bodyPr/>
                    <a:lstStyle/>
                    <a:p>
                      <a:pPr>
                        <a:lnSpc>
                          <a:spcPct val="100000"/>
                        </a:lnSpc>
                        <a:spcBef>
                          <a:spcPts val="690"/>
                        </a:spcBef>
                      </a:pPr>
                      <a:endParaRPr sz="1600">
                        <a:latin typeface="Times New Roman"/>
                        <a:cs typeface="Times New Roman"/>
                      </a:endParaRPr>
                    </a:p>
                    <a:p>
                      <a:pPr marL="1270" algn="ctr">
                        <a:lnSpc>
                          <a:spcPct val="100000"/>
                        </a:lnSpc>
                        <a:spcBef>
                          <a:spcPts val="5"/>
                        </a:spcBef>
                      </a:pPr>
                      <a:r>
                        <a:rPr sz="1600" b="1" spc="-50" dirty="0">
                          <a:latin typeface="Calibri"/>
                          <a:cs typeface="Calibri"/>
                        </a:rPr>
                        <a:t>4</a:t>
                      </a:r>
                      <a:endParaRPr sz="1600">
                        <a:latin typeface="Calibri"/>
                        <a:cs typeface="Calibri"/>
                      </a:endParaRPr>
                    </a:p>
                  </a:txBody>
                  <a:tcPr marL="0" marR="0" marT="876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2035"/>
                        </a:spcBef>
                      </a:pPr>
                      <a:r>
                        <a:rPr sz="2000" spc="-10" dirty="0">
                          <a:latin typeface="Calibri"/>
                          <a:cs typeface="Calibri"/>
                        </a:rPr>
                        <a:t>History</a:t>
                      </a:r>
                      <a:endParaRPr sz="2000">
                        <a:latin typeface="Calibri"/>
                        <a:cs typeface="Calibri"/>
                      </a:endParaRPr>
                    </a:p>
                  </a:txBody>
                  <a:tcPr marL="0" marR="0" marT="258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578485">
                        <a:lnSpc>
                          <a:spcPct val="100000"/>
                        </a:lnSpc>
                        <a:spcBef>
                          <a:spcPts val="2035"/>
                        </a:spcBef>
                      </a:pPr>
                      <a:r>
                        <a:rPr sz="2000" spc="-10" dirty="0">
                          <a:latin typeface="Calibri"/>
                          <a:cs typeface="Calibri"/>
                        </a:rPr>
                        <a:t>Higher</a:t>
                      </a:r>
                      <a:endParaRPr sz="2000">
                        <a:latin typeface="Calibri"/>
                        <a:cs typeface="Calibri"/>
                      </a:endParaRPr>
                    </a:p>
                  </a:txBody>
                  <a:tcPr marL="0" marR="0" marT="258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57150" algn="ctr">
                        <a:lnSpc>
                          <a:spcPct val="100000"/>
                        </a:lnSpc>
                        <a:spcBef>
                          <a:spcPts val="2035"/>
                        </a:spcBef>
                      </a:pPr>
                      <a:r>
                        <a:rPr sz="2000" spc="-10" dirty="0">
                          <a:latin typeface="Calibri"/>
                          <a:cs typeface="Calibri"/>
                        </a:rPr>
                        <a:t>Music</a:t>
                      </a:r>
                      <a:endParaRPr sz="2000">
                        <a:latin typeface="Calibri"/>
                        <a:cs typeface="Calibri"/>
                      </a:endParaRPr>
                    </a:p>
                  </a:txBody>
                  <a:tcPr marL="0" marR="0" marT="258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ct val="100000"/>
                        </a:lnSpc>
                        <a:spcBef>
                          <a:spcPts val="2035"/>
                        </a:spcBef>
                      </a:pPr>
                      <a:r>
                        <a:rPr sz="2000" spc="-10" dirty="0">
                          <a:latin typeface="Calibri"/>
                          <a:cs typeface="Calibri"/>
                        </a:rPr>
                        <a:t>Higher</a:t>
                      </a:r>
                      <a:endParaRPr sz="2000">
                        <a:latin typeface="Calibri"/>
                        <a:cs typeface="Calibri"/>
                      </a:endParaRPr>
                    </a:p>
                  </a:txBody>
                  <a:tcPr marL="0" marR="0" marT="258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ct val="100000"/>
                        </a:lnSpc>
                        <a:spcBef>
                          <a:spcPts val="2035"/>
                        </a:spcBef>
                      </a:pPr>
                      <a:r>
                        <a:rPr sz="2000" b="1" spc="-50" dirty="0">
                          <a:latin typeface="Calibri"/>
                          <a:cs typeface="Calibri"/>
                        </a:rPr>
                        <a:t>4</a:t>
                      </a:r>
                      <a:endParaRPr sz="2000">
                        <a:latin typeface="Calibri"/>
                        <a:cs typeface="Calibri"/>
                      </a:endParaRPr>
                    </a:p>
                  </a:txBody>
                  <a:tcPr marL="0" marR="0" marT="258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618490">
                <a:tc>
                  <a:txBody>
                    <a:bodyPr/>
                    <a:lstStyle/>
                    <a:p>
                      <a:pPr>
                        <a:lnSpc>
                          <a:spcPct val="100000"/>
                        </a:lnSpc>
                        <a:spcBef>
                          <a:spcPts val="1010"/>
                        </a:spcBef>
                      </a:pPr>
                      <a:endParaRPr sz="1600">
                        <a:latin typeface="Times New Roman"/>
                        <a:cs typeface="Times New Roman"/>
                      </a:endParaRPr>
                    </a:p>
                    <a:p>
                      <a:pPr marL="1270" algn="ctr">
                        <a:lnSpc>
                          <a:spcPct val="100000"/>
                        </a:lnSpc>
                      </a:pPr>
                      <a:r>
                        <a:rPr sz="1600" b="1" spc="-50" dirty="0">
                          <a:latin typeface="Calibri"/>
                          <a:cs typeface="Calibri"/>
                        </a:rPr>
                        <a:t>5</a:t>
                      </a:r>
                      <a:endParaRPr sz="1600">
                        <a:latin typeface="Calibri"/>
                        <a:cs typeface="Calibri"/>
                      </a:endParaRPr>
                    </a:p>
                  </a:txBody>
                  <a:tcPr marL="0" marR="0" marT="128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50215" marR="442595" indent="446405">
                        <a:lnSpc>
                          <a:spcPts val="2400"/>
                        </a:lnSpc>
                      </a:pPr>
                      <a:r>
                        <a:rPr sz="2000" spc="-10" dirty="0">
                          <a:latin typeface="Calibri"/>
                          <a:cs typeface="Calibri"/>
                        </a:rPr>
                        <a:t>Graphic Communication</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549275">
                        <a:lnSpc>
                          <a:spcPct val="100000"/>
                        </a:lnSpc>
                        <a:spcBef>
                          <a:spcPts val="5"/>
                        </a:spcBef>
                      </a:pPr>
                      <a:r>
                        <a:rPr sz="2000" spc="-10" dirty="0">
                          <a:latin typeface="Calibri"/>
                          <a:cs typeface="Calibri"/>
                        </a:rPr>
                        <a:t>Higher</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55880" algn="ctr">
                        <a:lnSpc>
                          <a:spcPct val="100000"/>
                        </a:lnSpc>
                        <a:spcBef>
                          <a:spcPts val="5"/>
                        </a:spcBef>
                      </a:pPr>
                      <a:r>
                        <a:rPr sz="2000" spc="-10" dirty="0">
                          <a:latin typeface="Calibri"/>
                          <a:cs typeface="Calibri"/>
                        </a:rPr>
                        <a:t>Physics</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1905" algn="ctr">
                        <a:lnSpc>
                          <a:spcPct val="100000"/>
                        </a:lnSpc>
                        <a:spcBef>
                          <a:spcPts val="5"/>
                        </a:spcBef>
                      </a:pPr>
                      <a:r>
                        <a:rPr sz="2000" spc="-10" dirty="0">
                          <a:latin typeface="Calibri"/>
                          <a:cs typeface="Calibri"/>
                        </a:rPr>
                        <a:t>Higher</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2000">
                        <a:latin typeface="Times New Roman"/>
                        <a:cs typeface="Times New Roman"/>
                      </a:endParaRPr>
                    </a:p>
                    <a:p>
                      <a:pPr marL="635" algn="ctr">
                        <a:lnSpc>
                          <a:spcPct val="100000"/>
                        </a:lnSpc>
                        <a:spcBef>
                          <a:spcPts val="5"/>
                        </a:spcBef>
                      </a:pPr>
                      <a:r>
                        <a:rPr sz="2000" b="1" spc="-50" dirty="0">
                          <a:latin typeface="Calibri"/>
                          <a:cs typeface="Calibri"/>
                        </a:rPr>
                        <a:t>5</a:t>
                      </a:r>
                      <a:endParaRPr sz="2000">
                        <a:latin typeface="Calibri"/>
                        <a:cs typeface="Calibri"/>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578485">
                <a:tc>
                  <a:txBody>
                    <a:bodyPr/>
                    <a:lstStyle/>
                    <a:p>
                      <a:pPr>
                        <a:lnSpc>
                          <a:spcPct val="100000"/>
                        </a:lnSpc>
                        <a:spcBef>
                          <a:spcPts val="695"/>
                        </a:spcBef>
                      </a:pPr>
                      <a:endParaRPr sz="1600">
                        <a:latin typeface="Times New Roman"/>
                        <a:cs typeface="Times New Roman"/>
                      </a:endParaRPr>
                    </a:p>
                    <a:p>
                      <a:pPr marL="1270" algn="ctr">
                        <a:lnSpc>
                          <a:spcPct val="100000"/>
                        </a:lnSpc>
                      </a:pPr>
                      <a:r>
                        <a:rPr sz="1600" b="1" spc="-50" dirty="0">
                          <a:latin typeface="Calibri"/>
                          <a:cs typeface="Calibri"/>
                        </a:rPr>
                        <a:t>6</a:t>
                      </a:r>
                      <a:endParaRPr sz="1600">
                        <a:latin typeface="Calibri"/>
                        <a:cs typeface="Calibri"/>
                      </a:endParaRPr>
                    </a:p>
                  </a:txBody>
                  <a:tcPr marL="0" marR="0" marT="882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3975" algn="ctr">
                        <a:lnSpc>
                          <a:spcPct val="100000"/>
                        </a:lnSpc>
                        <a:spcBef>
                          <a:spcPts val="2039"/>
                        </a:spcBef>
                      </a:pPr>
                      <a:r>
                        <a:rPr sz="2000" spc="-10" dirty="0">
                          <a:latin typeface="Calibri"/>
                          <a:cs typeface="Calibri"/>
                        </a:rPr>
                        <a:t>Music</a:t>
                      </a:r>
                      <a:endParaRPr sz="2000">
                        <a:latin typeface="Calibri"/>
                        <a:cs typeface="Calibri"/>
                      </a:endParaRPr>
                    </a:p>
                  </a:txBody>
                  <a:tcPr marL="0" marR="0" marT="2590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8485">
                        <a:lnSpc>
                          <a:spcPct val="100000"/>
                        </a:lnSpc>
                        <a:spcBef>
                          <a:spcPts val="2039"/>
                        </a:spcBef>
                      </a:pPr>
                      <a:r>
                        <a:rPr sz="2000" spc="-10" dirty="0">
                          <a:latin typeface="Calibri"/>
                          <a:cs typeface="Calibri"/>
                        </a:rPr>
                        <a:t>Higher</a:t>
                      </a:r>
                      <a:endParaRPr sz="2000">
                        <a:latin typeface="Calibri"/>
                        <a:cs typeface="Calibri"/>
                      </a:endParaRPr>
                    </a:p>
                  </a:txBody>
                  <a:tcPr marL="0" marR="0" marT="2590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5244" algn="ctr">
                        <a:lnSpc>
                          <a:spcPct val="100000"/>
                        </a:lnSpc>
                        <a:spcBef>
                          <a:spcPts val="2039"/>
                        </a:spcBef>
                      </a:pPr>
                      <a:r>
                        <a:rPr sz="2000" spc="-10" dirty="0">
                          <a:latin typeface="Calibri"/>
                          <a:cs typeface="Calibri"/>
                        </a:rPr>
                        <a:t>History</a:t>
                      </a:r>
                      <a:endParaRPr sz="2000">
                        <a:latin typeface="Calibri"/>
                        <a:cs typeface="Calibri"/>
                      </a:endParaRPr>
                    </a:p>
                  </a:txBody>
                  <a:tcPr marL="0" marR="0" marT="2590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ct val="100000"/>
                        </a:lnSpc>
                        <a:spcBef>
                          <a:spcPts val="2039"/>
                        </a:spcBef>
                      </a:pPr>
                      <a:r>
                        <a:rPr sz="2000" b="1" spc="-10" dirty="0">
                          <a:latin typeface="Calibri"/>
                          <a:cs typeface="Calibri"/>
                        </a:rPr>
                        <a:t>Reserve</a:t>
                      </a:r>
                      <a:endParaRPr sz="2000">
                        <a:latin typeface="Calibri"/>
                        <a:cs typeface="Calibri"/>
                      </a:endParaRPr>
                    </a:p>
                  </a:txBody>
                  <a:tcPr marL="0" marR="0" marT="2590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467995">
                <a:tc>
                  <a:txBody>
                    <a:bodyPr/>
                    <a:lstStyle/>
                    <a:p>
                      <a:pPr marL="1270" algn="ctr">
                        <a:lnSpc>
                          <a:spcPct val="100000"/>
                        </a:lnSpc>
                        <a:spcBef>
                          <a:spcPts val="1664"/>
                        </a:spcBef>
                      </a:pPr>
                      <a:r>
                        <a:rPr sz="1600" b="1" spc="-50" dirty="0">
                          <a:latin typeface="Calibri"/>
                          <a:cs typeface="Calibri"/>
                        </a:rPr>
                        <a:t>7</a:t>
                      </a:r>
                      <a:endParaRPr sz="1600">
                        <a:latin typeface="Calibri"/>
                        <a:cs typeface="Calibri"/>
                      </a:endParaRPr>
                    </a:p>
                  </a:txBody>
                  <a:tcPr marL="0" marR="0" marT="21145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51435" algn="ctr">
                        <a:lnSpc>
                          <a:spcPct val="100000"/>
                        </a:lnSpc>
                        <a:spcBef>
                          <a:spcPts val="1170"/>
                        </a:spcBef>
                      </a:pPr>
                      <a:r>
                        <a:rPr sz="2000" spc="-10" dirty="0">
                          <a:latin typeface="Calibri"/>
                          <a:cs typeface="Calibri"/>
                        </a:rPr>
                        <a:t>Physics</a:t>
                      </a:r>
                      <a:endParaRPr sz="2000">
                        <a:latin typeface="Calibri"/>
                        <a:cs typeface="Calibri"/>
                      </a:endParaRPr>
                    </a:p>
                  </a:txBody>
                  <a:tcPr marL="0" marR="0" marT="1485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8485">
                        <a:lnSpc>
                          <a:spcPct val="100000"/>
                        </a:lnSpc>
                        <a:spcBef>
                          <a:spcPts val="1170"/>
                        </a:spcBef>
                      </a:pPr>
                      <a:r>
                        <a:rPr sz="2000" spc="-10" dirty="0">
                          <a:latin typeface="Calibri"/>
                          <a:cs typeface="Calibri"/>
                        </a:rPr>
                        <a:t>Higher</a:t>
                      </a:r>
                      <a:endParaRPr sz="2000">
                        <a:latin typeface="Calibri"/>
                        <a:cs typeface="Calibri"/>
                      </a:endParaRPr>
                    </a:p>
                  </a:txBody>
                  <a:tcPr marL="0" marR="0" marT="1485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2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0000"/>
                    </a:solidFill>
                  </a:tcPr>
                </a:tc>
                <a:tc>
                  <a:txBody>
                    <a:bodyPr/>
                    <a:lstStyle/>
                    <a:p>
                      <a:pPr>
                        <a:lnSpc>
                          <a:spcPct val="100000"/>
                        </a:lnSpc>
                      </a:pPr>
                      <a:endParaRPr sz="2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0000"/>
                    </a:solidFill>
                  </a:tcPr>
                </a:tc>
                <a:tc>
                  <a:txBody>
                    <a:bodyPr/>
                    <a:lstStyle/>
                    <a:p>
                      <a:pPr>
                        <a:lnSpc>
                          <a:spcPct val="100000"/>
                        </a:lnSpc>
                      </a:pPr>
                      <a:endParaRPr sz="2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0000"/>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961513" y="283286"/>
            <a:ext cx="6748780" cy="514350"/>
          </a:xfrm>
          <a:prstGeom prst="rect">
            <a:avLst/>
          </a:prstGeom>
        </p:spPr>
        <p:txBody>
          <a:bodyPr vert="horz" wrap="square" lIns="0" tIns="13335" rIns="0" bIns="0" rtlCol="0">
            <a:spAutoFit/>
          </a:bodyPr>
          <a:lstStyle/>
          <a:p>
            <a:pPr marL="12700">
              <a:lnSpc>
                <a:spcPct val="100000"/>
              </a:lnSpc>
              <a:spcBef>
                <a:spcPts val="105"/>
              </a:spcBef>
            </a:pPr>
            <a:r>
              <a:rPr sz="3200" dirty="0"/>
              <a:t>Course</a:t>
            </a:r>
            <a:r>
              <a:rPr sz="3200" spc="-90" dirty="0"/>
              <a:t> </a:t>
            </a:r>
            <a:r>
              <a:rPr sz="3200" dirty="0"/>
              <a:t>Choice</a:t>
            </a:r>
            <a:r>
              <a:rPr sz="3200" spc="-85" dirty="0"/>
              <a:t> </a:t>
            </a:r>
            <a:r>
              <a:rPr sz="3200" dirty="0"/>
              <a:t>Considerations:</a:t>
            </a:r>
            <a:r>
              <a:rPr sz="3200" spc="-75" dirty="0"/>
              <a:t> </a:t>
            </a:r>
            <a:r>
              <a:rPr sz="3200" dirty="0"/>
              <a:t>S5</a:t>
            </a:r>
            <a:r>
              <a:rPr sz="3200" spc="-90" dirty="0"/>
              <a:t> </a:t>
            </a:r>
            <a:r>
              <a:rPr sz="3200" dirty="0"/>
              <a:t>into</a:t>
            </a:r>
            <a:r>
              <a:rPr sz="3200" spc="-85" dirty="0"/>
              <a:t> </a:t>
            </a:r>
            <a:r>
              <a:rPr sz="3200" spc="-25" dirty="0"/>
              <a:t>S6</a:t>
            </a:r>
            <a:endParaRPr sz="3200"/>
          </a:p>
        </p:txBody>
      </p:sp>
      <p:graphicFrame>
        <p:nvGraphicFramePr>
          <p:cNvPr id="3" name="object 3"/>
          <p:cNvGraphicFramePr>
            <a:graphicFrameLocks noGrp="1"/>
          </p:cNvGraphicFramePr>
          <p:nvPr/>
        </p:nvGraphicFramePr>
        <p:xfrm>
          <a:off x="1613535" y="1103249"/>
          <a:ext cx="9145269" cy="5571490"/>
        </p:xfrm>
        <a:graphic>
          <a:graphicData uri="http://schemas.openxmlformats.org/drawingml/2006/table">
            <a:tbl>
              <a:tblPr firstRow="1" bandRow="1">
                <a:tableStyleId>{2D5ABB26-0587-4C30-8999-92F81FD0307C}</a:tableStyleId>
              </a:tblPr>
              <a:tblGrid>
                <a:gridCol w="685165">
                  <a:extLst>
                    <a:ext uri="{9D8B030D-6E8A-4147-A177-3AD203B41FA5}">
                      <a16:colId xmlns:a16="http://schemas.microsoft.com/office/drawing/2014/main" val="20000"/>
                    </a:ext>
                  </a:extLst>
                </a:gridCol>
                <a:gridCol w="2780030">
                  <a:extLst>
                    <a:ext uri="{9D8B030D-6E8A-4147-A177-3AD203B41FA5}">
                      <a16:colId xmlns:a16="http://schemas.microsoft.com/office/drawing/2014/main" val="20001"/>
                    </a:ext>
                  </a:extLst>
                </a:gridCol>
                <a:gridCol w="1251585">
                  <a:extLst>
                    <a:ext uri="{9D8B030D-6E8A-4147-A177-3AD203B41FA5}">
                      <a16:colId xmlns:a16="http://schemas.microsoft.com/office/drawing/2014/main" val="20002"/>
                    </a:ext>
                  </a:extLst>
                </a:gridCol>
                <a:gridCol w="2442844">
                  <a:extLst>
                    <a:ext uri="{9D8B030D-6E8A-4147-A177-3AD203B41FA5}">
                      <a16:colId xmlns:a16="http://schemas.microsoft.com/office/drawing/2014/main" val="20003"/>
                    </a:ext>
                  </a:extLst>
                </a:gridCol>
                <a:gridCol w="1096645">
                  <a:extLst>
                    <a:ext uri="{9D8B030D-6E8A-4147-A177-3AD203B41FA5}">
                      <a16:colId xmlns:a16="http://schemas.microsoft.com/office/drawing/2014/main" val="20004"/>
                    </a:ext>
                  </a:extLst>
                </a:gridCol>
                <a:gridCol w="889000">
                  <a:extLst>
                    <a:ext uri="{9D8B030D-6E8A-4147-A177-3AD203B41FA5}">
                      <a16:colId xmlns:a16="http://schemas.microsoft.com/office/drawing/2014/main" val="20005"/>
                    </a:ext>
                  </a:extLst>
                </a:gridCol>
              </a:tblGrid>
              <a:tr h="541655">
                <a:tc gridSpan="3">
                  <a:txBody>
                    <a:bodyPr/>
                    <a:lstStyle/>
                    <a:p>
                      <a:pPr algn="ctr">
                        <a:lnSpc>
                          <a:spcPct val="100000"/>
                        </a:lnSpc>
                        <a:spcBef>
                          <a:spcPts val="1739"/>
                        </a:spcBef>
                      </a:pPr>
                      <a:r>
                        <a:rPr sz="2000" b="1" dirty="0">
                          <a:latin typeface="Calibri"/>
                          <a:cs typeface="Calibri"/>
                        </a:rPr>
                        <a:t>Current</a:t>
                      </a:r>
                      <a:r>
                        <a:rPr sz="2000" b="1" spc="-45" dirty="0">
                          <a:latin typeface="Calibri"/>
                          <a:cs typeface="Calibri"/>
                        </a:rPr>
                        <a:t> </a:t>
                      </a:r>
                      <a:r>
                        <a:rPr sz="2000" b="1" dirty="0">
                          <a:latin typeface="Calibri"/>
                          <a:cs typeface="Calibri"/>
                        </a:rPr>
                        <a:t>S5</a:t>
                      </a:r>
                      <a:r>
                        <a:rPr sz="2000" b="1" spc="-45" dirty="0">
                          <a:latin typeface="Calibri"/>
                          <a:cs typeface="Calibri"/>
                        </a:rPr>
                        <a:t> </a:t>
                      </a:r>
                      <a:r>
                        <a:rPr sz="2000" b="1" spc="-10" dirty="0">
                          <a:latin typeface="Calibri"/>
                          <a:cs typeface="Calibri"/>
                        </a:rPr>
                        <a:t>Subjects</a:t>
                      </a:r>
                      <a:endParaRPr sz="2000">
                        <a:latin typeface="Calibri"/>
                        <a:cs typeface="Calibri"/>
                      </a:endParaRPr>
                    </a:p>
                  </a:txBody>
                  <a:tcPr marL="0" marR="0" marT="22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tc gridSpan="3">
                  <a:txBody>
                    <a:bodyPr/>
                    <a:lstStyle/>
                    <a:p>
                      <a:pPr marL="1186815">
                        <a:lnSpc>
                          <a:spcPct val="100000"/>
                        </a:lnSpc>
                        <a:spcBef>
                          <a:spcPts val="1739"/>
                        </a:spcBef>
                      </a:pPr>
                      <a:r>
                        <a:rPr sz="2000" b="1" dirty="0">
                          <a:latin typeface="Calibri"/>
                          <a:cs typeface="Calibri"/>
                        </a:rPr>
                        <a:t>S6</a:t>
                      </a:r>
                      <a:r>
                        <a:rPr sz="2000" b="1" spc="-20" dirty="0">
                          <a:latin typeface="Calibri"/>
                          <a:cs typeface="Calibri"/>
                        </a:rPr>
                        <a:t> </a:t>
                      </a:r>
                      <a:r>
                        <a:rPr sz="2000" b="1" dirty="0">
                          <a:latin typeface="Calibri"/>
                          <a:cs typeface="Calibri"/>
                        </a:rPr>
                        <a:t>Subjects</a:t>
                      </a:r>
                      <a:r>
                        <a:rPr sz="2000" b="1" spc="-20" dirty="0">
                          <a:latin typeface="Calibri"/>
                          <a:cs typeface="Calibri"/>
                        </a:rPr>
                        <a:t> </a:t>
                      </a:r>
                      <a:r>
                        <a:rPr sz="2000" b="1" spc="-10" dirty="0">
                          <a:latin typeface="Calibri"/>
                          <a:cs typeface="Calibri"/>
                        </a:rPr>
                        <a:t>Choices</a:t>
                      </a:r>
                      <a:endParaRPr sz="2000">
                        <a:latin typeface="Calibri"/>
                        <a:cs typeface="Calibri"/>
                      </a:endParaRPr>
                    </a:p>
                  </a:txBody>
                  <a:tcPr marL="0" marR="0" marT="22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63625">
                <a:tc>
                  <a:txBody>
                    <a:bodyPr/>
                    <a:lstStyle/>
                    <a:p>
                      <a:pPr>
                        <a:lnSpc>
                          <a:spcPct val="100000"/>
                        </a:lnSpc>
                      </a:pPr>
                      <a:endParaRPr sz="2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1255"/>
                        </a:spcBef>
                      </a:pPr>
                      <a:endParaRPr sz="2000">
                        <a:latin typeface="Times New Roman"/>
                        <a:cs typeface="Times New Roman"/>
                      </a:endParaRPr>
                    </a:p>
                    <a:p>
                      <a:pPr algn="ctr">
                        <a:lnSpc>
                          <a:spcPct val="100000"/>
                        </a:lnSpc>
                      </a:pPr>
                      <a:r>
                        <a:rPr sz="2000" b="1" spc="-10" dirty="0">
                          <a:latin typeface="Calibri"/>
                          <a:cs typeface="Calibri"/>
                        </a:rPr>
                        <a:t>Subject</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spcBef>
                          <a:spcPts val="1150"/>
                        </a:spcBef>
                      </a:pPr>
                      <a:endParaRPr sz="2000">
                        <a:latin typeface="Times New Roman"/>
                        <a:cs typeface="Times New Roman"/>
                      </a:endParaRPr>
                    </a:p>
                    <a:p>
                      <a:pPr marL="154940">
                        <a:lnSpc>
                          <a:spcPct val="100000"/>
                        </a:lnSpc>
                        <a:spcBef>
                          <a:spcPts val="5"/>
                        </a:spcBef>
                      </a:pPr>
                      <a:r>
                        <a:rPr sz="2000" b="1" dirty="0">
                          <a:latin typeface="Calibri"/>
                          <a:cs typeface="Calibri"/>
                        </a:rPr>
                        <a:t>NQ</a:t>
                      </a:r>
                      <a:r>
                        <a:rPr sz="2000" b="1" spc="-25" dirty="0">
                          <a:latin typeface="Calibri"/>
                          <a:cs typeface="Calibri"/>
                        </a:rPr>
                        <a:t> </a:t>
                      </a:r>
                      <a:r>
                        <a:rPr sz="2000" b="1" spc="-10" dirty="0">
                          <a:latin typeface="Calibri"/>
                          <a:cs typeface="Calibri"/>
                        </a:rPr>
                        <a:t>Level</a:t>
                      </a:r>
                      <a:endParaRPr sz="2000">
                        <a:latin typeface="Calibri"/>
                        <a:cs typeface="Calibri"/>
                      </a:endParaRPr>
                    </a:p>
                    <a:p>
                      <a:pPr marL="121285">
                        <a:lnSpc>
                          <a:spcPct val="100000"/>
                        </a:lnSpc>
                      </a:pPr>
                      <a:r>
                        <a:rPr sz="2000" b="1" dirty="0">
                          <a:latin typeface="Calibri"/>
                          <a:cs typeface="Calibri"/>
                        </a:rPr>
                        <a:t>Next</a:t>
                      </a:r>
                      <a:r>
                        <a:rPr sz="2000" b="1" spc="-55" dirty="0">
                          <a:latin typeface="Calibri"/>
                          <a:cs typeface="Calibri"/>
                        </a:rPr>
                        <a:t> </a:t>
                      </a:r>
                      <a:r>
                        <a:rPr sz="2000" b="1" spc="-20" dirty="0">
                          <a:latin typeface="Calibri"/>
                          <a:cs typeface="Calibri"/>
                        </a:rPr>
                        <a:t>Year</a:t>
                      </a:r>
                      <a:endParaRPr sz="2000">
                        <a:latin typeface="Calibri"/>
                        <a:cs typeface="Calibri"/>
                      </a:endParaRPr>
                    </a:p>
                  </a:txBody>
                  <a:tcPr marL="0" marR="0" marT="1460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1255"/>
                        </a:spcBef>
                      </a:pPr>
                      <a:endParaRPr sz="2000">
                        <a:latin typeface="Times New Roman"/>
                        <a:cs typeface="Times New Roman"/>
                      </a:endParaRPr>
                    </a:p>
                    <a:p>
                      <a:pPr marL="1905" algn="ctr">
                        <a:lnSpc>
                          <a:spcPct val="100000"/>
                        </a:lnSpc>
                      </a:pPr>
                      <a:r>
                        <a:rPr sz="2000" b="1" spc="-10" dirty="0">
                          <a:latin typeface="Calibri"/>
                          <a:cs typeface="Calibri"/>
                        </a:rPr>
                        <a:t>Subject</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pPr>
                      <a:endParaRPr sz="2000">
                        <a:latin typeface="Times New Roman"/>
                        <a:cs typeface="Times New Roman"/>
                      </a:endParaRPr>
                    </a:p>
                    <a:p>
                      <a:pPr>
                        <a:lnSpc>
                          <a:spcPct val="100000"/>
                        </a:lnSpc>
                        <a:spcBef>
                          <a:spcPts val="1255"/>
                        </a:spcBef>
                      </a:pPr>
                      <a:endParaRPr sz="2000">
                        <a:latin typeface="Times New Roman"/>
                        <a:cs typeface="Times New Roman"/>
                      </a:endParaRPr>
                    </a:p>
                    <a:p>
                      <a:pPr algn="ctr">
                        <a:lnSpc>
                          <a:spcPct val="100000"/>
                        </a:lnSpc>
                      </a:pPr>
                      <a:r>
                        <a:rPr sz="2000" b="1" spc="-10" dirty="0">
                          <a:latin typeface="Calibri"/>
                          <a:cs typeface="Calibri"/>
                        </a:rPr>
                        <a:t>Level</a:t>
                      </a:r>
                      <a:endParaRPr sz="2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tc>
                  <a:txBody>
                    <a:bodyPr/>
                    <a:lstStyle/>
                    <a:p>
                      <a:pPr>
                        <a:lnSpc>
                          <a:spcPct val="100000"/>
                        </a:lnSpc>
                        <a:spcBef>
                          <a:spcPts val="1150"/>
                        </a:spcBef>
                      </a:pPr>
                      <a:endParaRPr sz="2000">
                        <a:latin typeface="Times New Roman"/>
                        <a:cs typeface="Times New Roman"/>
                      </a:endParaRPr>
                    </a:p>
                    <a:p>
                      <a:pPr marL="180975">
                        <a:lnSpc>
                          <a:spcPct val="100000"/>
                        </a:lnSpc>
                        <a:spcBef>
                          <a:spcPts val="5"/>
                        </a:spcBef>
                      </a:pPr>
                      <a:r>
                        <a:rPr sz="2000" b="1" spc="-20" dirty="0">
                          <a:latin typeface="Calibri"/>
                          <a:cs typeface="Calibri"/>
                        </a:rPr>
                        <a:t>Rank</a:t>
                      </a:r>
                      <a:endParaRPr sz="2000">
                        <a:latin typeface="Calibri"/>
                        <a:cs typeface="Calibri"/>
                      </a:endParaRPr>
                    </a:p>
                    <a:p>
                      <a:pPr marL="154940">
                        <a:lnSpc>
                          <a:spcPct val="100000"/>
                        </a:lnSpc>
                      </a:pPr>
                      <a:r>
                        <a:rPr sz="2000" b="1" spc="-10" dirty="0">
                          <a:latin typeface="Calibri"/>
                          <a:cs typeface="Calibri"/>
                        </a:rPr>
                        <a:t>order</a:t>
                      </a:r>
                      <a:endParaRPr sz="2000">
                        <a:latin typeface="Calibri"/>
                        <a:cs typeface="Calibri"/>
                      </a:endParaRPr>
                    </a:p>
                  </a:txBody>
                  <a:tcPr marL="0" marR="0" marT="1460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9D9D9"/>
                    </a:solidFill>
                  </a:tcPr>
                </a:tc>
                <a:extLst>
                  <a:ext uri="{0D108BD9-81ED-4DB2-BD59-A6C34878D82A}">
                    <a16:rowId xmlns:a16="http://schemas.microsoft.com/office/drawing/2014/main" val="10001"/>
                  </a:ext>
                </a:extLst>
              </a:tr>
              <a:tr h="789940">
                <a:tc>
                  <a:txBody>
                    <a:bodyPr/>
                    <a:lstStyle/>
                    <a:p>
                      <a:pPr>
                        <a:lnSpc>
                          <a:spcPct val="100000"/>
                        </a:lnSpc>
                        <a:spcBef>
                          <a:spcPts val="1400"/>
                        </a:spcBef>
                      </a:pPr>
                      <a:endParaRPr sz="2000">
                        <a:latin typeface="Times New Roman"/>
                        <a:cs typeface="Times New Roman"/>
                      </a:endParaRPr>
                    </a:p>
                    <a:p>
                      <a:pPr algn="ctr">
                        <a:lnSpc>
                          <a:spcPct val="100000"/>
                        </a:lnSpc>
                      </a:pPr>
                      <a:r>
                        <a:rPr sz="2000" b="1" spc="-50" dirty="0">
                          <a:latin typeface="Calibri"/>
                          <a:cs typeface="Calibri"/>
                        </a:rPr>
                        <a:t>1</a:t>
                      </a:r>
                      <a:endParaRPr sz="2000">
                        <a:latin typeface="Calibri"/>
                        <a:cs typeface="Calibri"/>
                      </a:endParaRPr>
                    </a:p>
                  </a:txBody>
                  <a:tcPr marL="0" marR="0" marT="177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0"/>
                        </a:spcBef>
                      </a:pPr>
                      <a:endParaRPr sz="2000">
                        <a:latin typeface="Times New Roman"/>
                        <a:cs typeface="Times New Roman"/>
                      </a:endParaRPr>
                    </a:p>
                    <a:p>
                      <a:pPr algn="ctr">
                        <a:lnSpc>
                          <a:spcPct val="100000"/>
                        </a:lnSpc>
                      </a:pPr>
                      <a:r>
                        <a:rPr sz="2000" spc="-10" dirty="0">
                          <a:latin typeface="Calibri"/>
                          <a:cs typeface="Calibri"/>
                        </a:rPr>
                        <a:t>Classics</a:t>
                      </a:r>
                      <a:endParaRPr sz="2000">
                        <a:latin typeface="Calibri"/>
                        <a:cs typeface="Calibri"/>
                      </a:endParaRPr>
                    </a:p>
                  </a:txBody>
                  <a:tcPr marL="0" marR="0" marT="177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0"/>
                        </a:spcBef>
                      </a:pPr>
                      <a:endParaRPr sz="2000">
                        <a:latin typeface="Times New Roman"/>
                        <a:cs typeface="Times New Roman"/>
                      </a:endParaRPr>
                    </a:p>
                    <a:p>
                      <a:pPr marL="57150" algn="ctr">
                        <a:lnSpc>
                          <a:spcPct val="100000"/>
                        </a:lnSpc>
                      </a:pPr>
                      <a:r>
                        <a:rPr sz="2000" dirty="0">
                          <a:latin typeface="Calibri"/>
                          <a:cs typeface="Calibri"/>
                        </a:rPr>
                        <a:t>Adv</a:t>
                      </a:r>
                      <a:r>
                        <a:rPr sz="2000" spc="-40" dirty="0">
                          <a:latin typeface="Calibri"/>
                          <a:cs typeface="Calibri"/>
                        </a:rPr>
                        <a:t> </a:t>
                      </a:r>
                      <a:r>
                        <a:rPr sz="2000" spc="-50" dirty="0">
                          <a:latin typeface="Calibri"/>
                          <a:cs typeface="Calibri"/>
                        </a:rPr>
                        <a:t>H</a:t>
                      </a:r>
                      <a:endParaRPr sz="2000">
                        <a:latin typeface="Calibri"/>
                        <a:cs typeface="Calibri"/>
                      </a:endParaRPr>
                    </a:p>
                  </a:txBody>
                  <a:tcPr marL="0" marR="0" marT="177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0"/>
                        </a:spcBef>
                      </a:pPr>
                      <a:endParaRPr sz="2000">
                        <a:latin typeface="Times New Roman"/>
                        <a:cs typeface="Times New Roman"/>
                      </a:endParaRPr>
                    </a:p>
                    <a:p>
                      <a:pPr marL="861060">
                        <a:lnSpc>
                          <a:spcPct val="100000"/>
                        </a:lnSpc>
                      </a:pPr>
                      <a:r>
                        <a:rPr sz="2000" spc="-10" dirty="0">
                          <a:latin typeface="Calibri"/>
                          <a:cs typeface="Calibri"/>
                        </a:rPr>
                        <a:t>Classics</a:t>
                      </a:r>
                      <a:endParaRPr sz="2000">
                        <a:latin typeface="Calibri"/>
                        <a:cs typeface="Calibri"/>
                      </a:endParaRPr>
                    </a:p>
                  </a:txBody>
                  <a:tcPr marL="0" marR="0" marT="177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0"/>
                        </a:spcBef>
                      </a:pPr>
                      <a:endParaRPr sz="2000">
                        <a:latin typeface="Times New Roman"/>
                        <a:cs typeface="Times New Roman"/>
                      </a:endParaRPr>
                    </a:p>
                    <a:p>
                      <a:pPr marL="1270" algn="ctr">
                        <a:lnSpc>
                          <a:spcPct val="100000"/>
                        </a:lnSpc>
                      </a:pPr>
                      <a:r>
                        <a:rPr sz="2000" dirty="0">
                          <a:latin typeface="Calibri"/>
                          <a:cs typeface="Calibri"/>
                        </a:rPr>
                        <a:t>Adv</a:t>
                      </a:r>
                      <a:r>
                        <a:rPr sz="2000" spc="-40" dirty="0">
                          <a:latin typeface="Calibri"/>
                          <a:cs typeface="Calibri"/>
                        </a:rPr>
                        <a:t> </a:t>
                      </a:r>
                      <a:r>
                        <a:rPr sz="2000" spc="-50" dirty="0">
                          <a:latin typeface="Calibri"/>
                          <a:cs typeface="Calibri"/>
                        </a:rPr>
                        <a:t>H</a:t>
                      </a:r>
                      <a:endParaRPr sz="2000">
                        <a:latin typeface="Calibri"/>
                        <a:cs typeface="Calibri"/>
                      </a:endParaRPr>
                    </a:p>
                  </a:txBody>
                  <a:tcPr marL="0" marR="0" marT="177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0"/>
                        </a:spcBef>
                      </a:pPr>
                      <a:endParaRPr sz="2000">
                        <a:latin typeface="Times New Roman"/>
                        <a:cs typeface="Times New Roman"/>
                      </a:endParaRPr>
                    </a:p>
                    <a:p>
                      <a:pPr marL="2540" algn="ctr">
                        <a:lnSpc>
                          <a:spcPct val="100000"/>
                        </a:lnSpc>
                      </a:pPr>
                      <a:r>
                        <a:rPr sz="2000" b="1" spc="-50" dirty="0">
                          <a:latin typeface="Calibri"/>
                          <a:cs typeface="Calibri"/>
                        </a:rPr>
                        <a:t>1</a:t>
                      </a:r>
                      <a:endParaRPr sz="2000">
                        <a:latin typeface="Calibri"/>
                        <a:cs typeface="Calibri"/>
                      </a:endParaRPr>
                    </a:p>
                  </a:txBody>
                  <a:tcPr marL="0" marR="0" marT="177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790575">
                <a:tc>
                  <a:txBody>
                    <a:bodyPr/>
                    <a:lstStyle/>
                    <a:p>
                      <a:pPr>
                        <a:lnSpc>
                          <a:spcPct val="100000"/>
                        </a:lnSpc>
                        <a:spcBef>
                          <a:spcPts val="1405"/>
                        </a:spcBef>
                      </a:pPr>
                      <a:endParaRPr sz="2000">
                        <a:latin typeface="Times New Roman"/>
                        <a:cs typeface="Times New Roman"/>
                      </a:endParaRPr>
                    </a:p>
                    <a:p>
                      <a:pPr algn="ctr">
                        <a:lnSpc>
                          <a:spcPct val="100000"/>
                        </a:lnSpc>
                      </a:pPr>
                      <a:r>
                        <a:rPr sz="2000" b="1" spc="-50" dirty="0">
                          <a:latin typeface="Calibri"/>
                          <a:cs typeface="Calibri"/>
                        </a:rPr>
                        <a:t>2</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R="48895" algn="ctr">
                        <a:lnSpc>
                          <a:spcPct val="100000"/>
                        </a:lnSpc>
                      </a:pPr>
                      <a:r>
                        <a:rPr sz="2000" spc="-10" dirty="0">
                          <a:latin typeface="Calibri"/>
                          <a:cs typeface="Calibri"/>
                        </a:rPr>
                        <a:t>English</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L="1270" algn="ctr">
                        <a:lnSpc>
                          <a:spcPct val="100000"/>
                        </a:lnSpc>
                      </a:pPr>
                      <a:r>
                        <a:rPr sz="2000" spc="-10" dirty="0">
                          <a:latin typeface="Calibri"/>
                          <a:cs typeface="Calibri"/>
                        </a:rPr>
                        <a:t>Higher</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7150" algn="ctr">
                        <a:lnSpc>
                          <a:spcPct val="100000"/>
                        </a:lnSpc>
                        <a:spcBef>
                          <a:spcPts val="1300"/>
                        </a:spcBef>
                      </a:pPr>
                      <a:r>
                        <a:rPr sz="2000" spc="-10" dirty="0">
                          <a:latin typeface="Calibri"/>
                          <a:cs typeface="Calibri"/>
                        </a:rPr>
                        <a:t>English</a:t>
                      </a:r>
                      <a:endParaRPr sz="2000">
                        <a:latin typeface="Calibri"/>
                        <a:cs typeface="Calibri"/>
                      </a:endParaRPr>
                    </a:p>
                  </a:txBody>
                  <a:tcPr marL="0" marR="0" marT="165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300"/>
                        </a:spcBef>
                      </a:pPr>
                      <a:r>
                        <a:rPr sz="2000" spc="-10" dirty="0">
                          <a:latin typeface="Calibri"/>
                          <a:cs typeface="Calibri"/>
                        </a:rPr>
                        <a:t>Higher</a:t>
                      </a:r>
                      <a:endParaRPr sz="2000">
                        <a:latin typeface="Calibri"/>
                        <a:cs typeface="Calibri"/>
                      </a:endParaRPr>
                    </a:p>
                  </a:txBody>
                  <a:tcPr marL="0" marR="0" marT="165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L="2540" algn="ctr">
                        <a:lnSpc>
                          <a:spcPct val="100000"/>
                        </a:lnSpc>
                      </a:pPr>
                      <a:r>
                        <a:rPr sz="2000" b="1" spc="-50" dirty="0">
                          <a:latin typeface="Calibri"/>
                          <a:cs typeface="Calibri"/>
                        </a:rPr>
                        <a:t>2</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789940">
                <a:tc>
                  <a:txBody>
                    <a:bodyPr/>
                    <a:lstStyle/>
                    <a:p>
                      <a:pPr>
                        <a:lnSpc>
                          <a:spcPct val="100000"/>
                        </a:lnSpc>
                        <a:spcBef>
                          <a:spcPts val="1405"/>
                        </a:spcBef>
                      </a:pPr>
                      <a:endParaRPr sz="2000">
                        <a:latin typeface="Times New Roman"/>
                        <a:cs typeface="Times New Roman"/>
                      </a:endParaRPr>
                    </a:p>
                    <a:p>
                      <a:pPr algn="ctr">
                        <a:lnSpc>
                          <a:spcPct val="100000"/>
                        </a:lnSpc>
                      </a:pPr>
                      <a:r>
                        <a:rPr sz="2000" b="1" spc="-50" dirty="0">
                          <a:latin typeface="Calibri"/>
                          <a:cs typeface="Calibri"/>
                        </a:rPr>
                        <a:t>3</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marL="854075">
                        <a:lnSpc>
                          <a:spcPct val="100000"/>
                        </a:lnSpc>
                      </a:pPr>
                      <a:r>
                        <a:rPr sz="2000" spc="-10" dirty="0">
                          <a:latin typeface="Calibri"/>
                          <a:cs typeface="Calibri"/>
                        </a:rPr>
                        <a:t>Geography</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algn="ctr">
                        <a:lnSpc>
                          <a:spcPct val="100000"/>
                        </a:lnSpc>
                      </a:pPr>
                      <a:r>
                        <a:rPr sz="2000" dirty="0">
                          <a:latin typeface="Calibri"/>
                          <a:cs typeface="Calibri"/>
                        </a:rPr>
                        <a:t>Nat</a:t>
                      </a:r>
                      <a:r>
                        <a:rPr sz="2000" spc="-35" dirty="0">
                          <a:latin typeface="Calibri"/>
                          <a:cs typeface="Calibri"/>
                        </a:rPr>
                        <a:t> </a:t>
                      </a:r>
                      <a:r>
                        <a:rPr sz="2000" spc="-50" dirty="0">
                          <a:latin typeface="Calibri"/>
                          <a:cs typeface="Calibri"/>
                        </a:rPr>
                        <a:t>5</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marL="370205">
                        <a:lnSpc>
                          <a:spcPct val="100000"/>
                        </a:lnSpc>
                      </a:pPr>
                      <a:r>
                        <a:rPr sz="2000" dirty="0">
                          <a:latin typeface="Calibri"/>
                          <a:cs typeface="Calibri"/>
                        </a:rPr>
                        <a:t>Modern</a:t>
                      </a:r>
                      <a:r>
                        <a:rPr sz="2000" spc="-70" dirty="0">
                          <a:latin typeface="Calibri"/>
                          <a:cs typeface="Calibri"/>
                        </a:rPr>
                        <a:t> </a:t>
                      </a:r>
                      <a:r>
                        <a:rPr sz="2000" spc="-10" dirty="0">
                          <a:latin typeface="Calibri"/>
                          <a:cs typeface="Calibri"/>
                        </a:rPr>
                        <a:t>Studies</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L="58419" algn="ctr">
                        <a:lnSpc>
                          <a:spcPct val="100000"/>
                        </a:lnSpc>
                      </a:pPr>
                      <a:r>
                        <a:rPr sz="2000" spc="-10" dirty="0">
                          <a:latin typeface="Calibri"/>
                          <a:cs typeface="Calibri"/>
                        </a:rPr>
                        <a:t>Higher</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L="2540" algn="ctr">
                        <a:lnSpc>
                          <a:spcPct val="100000"/>
                        </a:lnSpc>
                      </a:pPr>
                      <a:r>
                        <a:rPr sz="2000" b="1" spc="-50" dirty="0">
                          <a:latin typeface="Calibri"/>
                          <a:cs typeface="Calibri"/>
                        </a:rPr>
                        <a:t>3</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789940">
                <a:tc>
                  <a:txBody>
                    <a:bodyPr/>
                    <a:lstStyle/>
                    <a:p>
                      <a:pPr>
                        <a:lnSpc>
                          <a:spcPct val="100000"/>
                        </a:lnSpc>
                        <a:spcBef>
                          <a:spcPts val="1405"/>
                        </a:spcBef>
                      </a:pPr>
                      <a:endParaRPr sz="2000">
                        <a:latin typeface="Times New Roman"/>
                        <a:cs typeface="Times New Roman"/>
                      </a:endParaRPr>
                    </a:p>
                    <a:p>
                      <a:pPr algn="ctr">
                        <a:lnSpc>
                          <a:spcPct val="100000"/>
                        </a:lnSpc>
                      </a:pPr>
                      <a:r>
                        <a:rPr sz="2000" b="1" spc="-50" dirty="0">
                          <a:latin typeface="Calibri"/>
                          <a:cs typeface="Calibri"/>
                        </a:rPr>
                        <a:t>4</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L="537210">
                        <a:lnSpc>
                          <a:spcPct val="100000"/>
                        </a:lnSpc>
                      </a:pPr>
                      <a:r>
                        <a:rPr sz="2000" dirty="0">
                          <a:latin typeface="Calibri"/>
                          <a:cs typeface="Calibri"/>
                        </a:rPr>
                        <a:t>Modern</a:t>
                      </a:r>
                      <a:r>
                        <a:rPr sz="2000" spc="-75" dirty="0">
                          <a:latin typeface="Calibri"/>
                          <a:cs typeface="Calibri"/>
                        </a:rPr>
                        <a:t> </a:t>
                      </a:r>
                      <a:r>
                        <a:rPr sz="2000" spc="-10" dirty="0">
                          <a:latin typeface="Calibri"/>
                          <a:cs typeface="Calibri"/>
                        </a:rPr>
                        <a:t>Studies</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R="48260" algn="ctr">
                        <a:lnSpc>
                          <a:spcPct val="100000"/>
                        </a:lnSpc>
                      </a:pPr>
                      <a:r>
                        <a:rPr sz="2000" spc="-10" dirty="0">
                          <a:latin typeface="Calibri"/>
                          <a:cs typeface="Calibri"/>
                        </a:rPr>
                        <a:t>Higher</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L="1270" algn="ctr">
                        <a:lnSpc>
                          <a:spcPct val="100000"/>
                        </a:lnSpc>
                      </a:pPr>
                      <a:r>
                        <a:rPr sz="2000" spc="-25" dirty="0">
                          <a:latin typeface="Calibri"/>
                          <a:cs typeface="Calibri"/>
                        </a:rPr>
                        <a:t>PE</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algn="ctr">
                        <a:lnSpc>
                          <a:spcPct val="100000"/>
                        </a:lnSpc>
                      </a:pPr>
                      <a:r>
                        <a:rPr sz="2000" spc="-10" dirty="0">
                          <a:latin typeface="Calibri"/>
                          <a:cs typeface="Calibri"/>
                        </a:rPr>
                        <a:t>Higher</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marL="2540" algn="ctr">
                        <a:lnSpc>
                          <a:spcPct val="100000"/>
                        </a:lnSpc>
                      </a:pPr>
                      <a:r>
                        <a:rPr sz="2000" b="1" spc="-50" dirty="0">
                          <a:latin typeface="Calibri"/>
                          <a:cs typeface="Calibri"/>
                        </a:rPr>
                        <a:t>4</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5"/>
                  </a:ext>
                </a:extLst>
              </a:tr>
              <a:tr h="789940">
                <a:tc>
                  <a:txBody>
                    <a:bodyPr/>
                    <a:lstStyle/>
                    <a:p>
                      <a:pPr>
                        <a:lnSpc>
                          <a:spcPct val="100000"/>
                        </a:lnSpc>
                        <a:spcBef>
                          <a:spcPts val="1405"/>
                        </a:spcBef>
                      </a:pPr>
                      <a:endParaRPr sz="2000">
                        <a:latin typeface="Times New Roman"/>
                        <a:cs typeface="Times New Roman"/>
                      </a:endParaRPr>
                    </a:p>
                    <a:p>
                      <a:pPr algn="ctr">
                        <a:lnSpc>
                          <a:spcPct val="100000"/>
                        </a:lnSpc>
                      </a:pPr>
                      <a:r>
                        <a:rPr sz="2000" b="1" spc="-50" dirty="0">
                          <a:latin typeface="Calibri"/>
                          <a:cs typeface="Calibri"/>
                        </a:rPr>
                        <a:t>5</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marL="394970">
                        <a:lnSpc>
                          <a:spcPct val="100000"/>
                        </a:lnSpc>
                      </a:pPr>
                      <a:r>
                        <a:rPr sz="2000" spc="-30" dirty="0">
                          <a:latin typeface="Calibri"/>
                          <a:cs typeface="Calibri"/>
                        </a:rPr>
                        <a:t>Travel</a:t>
                      </a:r>
                      <a:r>
                        <a:rPr sz="2000" spc="-45" dirty="0">
                          <a:latin typeface="Calibri"/>
                          <a:cs typeface="Calibri"/>
                        </a:rPr>
                        <a:t> </a:t>
                      </a:r>
                      <a:r>
                        <a:rPr sz="2000" dirty="0">
                          <a:latin typeface="Calibri"/>
                          <a:cs typeface="Calibri"/>
                        </a:rPr>
                        <a:t>and</a:t>
                      </a:r>
                      <a:r>
                        <a:rPr sz="2000" spc="-55" dirty="0">
                          <a:latin typeface="Calibri"/>
                          <a:cs typeface="Calibri"/>
                        </a:rPr>
                        <a:t> </a:t>
                      </a:r>
                      <a:r>
                        <a:rPr sz="2000" spc="-10" dirty="0">
                          <a:latin typeface="Calibri"/>
                          <a:cs typeface="Calibri"/>
                        </a:rPr>
                        <a:t>Tourism</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algn="ctr">
                        <a:lnSpc>
                          <a:spcPct val="100000"/>
                        </a:lnSpc>
                      </a:pPr>
                      <a:r>
                        <a:rPr sz="2000" dirty="0">
                          <a:latin typeface="Calibri"/>
                          <a:cs typeface="Calibri"/>
                        </a:rPr>
                        <a:t>Level</a:t>
                      </a:r>
                      <a:r>
                        <a:rPr sz="2000" spc="-60" dirty="0">
                          <a:latin typeface="Calibri"/>
                          <a:cs typeface="Calibri"/>
                        </a:rPr>
                        <a:t> </a:t>
                      </a:r>
                      <a:r>
                        <a:rPr sz="2000" spc="-50" dirty="0">
                          <a:latin typeface="Calibri"/>
                          <a:cs typeface="Calibri"/>
                        </a:rPr>
                        <a:t>6</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nSpc>
                          <a:spcPct val="100000"/>
                        </a:lnSpc>
                        <a:spcBef>
                          <a:spcPts val="1405"/>
                        </a:spcBef>
                      </a:pPr>
                      <a:endParaRPr sz="2000">
                        <a:latin typeface="Times New Roman"/>
                        <a:cs typeface="Times New Roman"/>
                      </a:endParaRPr>
                    </a:p>
                    <a:p>
                      <a:pPr marL="603885">
                        <a:lnSpc>
                          <a:spcPct val="100000"/>
                        </a:lnSpc>
                      </a:pPr>
                      <a:r>
                        <a:rPr sz="2000" spc="-10" dirty="0">
                          <a:latin typeface="Calibri"/>
                          <a:cs typeface="Calibri"/>
                        </a:rPr>
                        <a:t>Geography</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marL="55244" algn="ctr">
                        <a:lnSpc>
                          <a:spcPct val="100000"/>
                        </a:lnSpc>
                      </a:pPr>
                      <a:r>
                        <a:rPr sz="2000" dirty="0">
                          <a:latin typeface="Calibri"/>
                          <a:cs typeface="Calibri"/>
                        </a:rPr>
                        <a:t>Nat</a:t>
                      </a:r>
                      <a:r>
                        <a:rPr sz="2000" spc="-30" dirty="0">
                          <a:latin typeface="Calibri"/>
                          <a:cs typeface="Calibri"/>
                        </a:rPr>
                        <a:t> </a:t>
                      </a:r>
                      <a:r>
                        <a:rPr sz="2000" spc="-50" dirty="0">
                          <a:latin typeface="Calibri"/>
                          <a:cs typeface="Calibri"/>
                        </a:rPr>
                        <a:t>5</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405"/>
                        </a:spcBef>
                      </a:pPr>
                      <a:endParaRPr sz="2000">
                        <a:latin typeface="Times New Roman"/>
                        <a:cs typeface="Times New Roman"/>
                      </a:endParaRPr>
                    </a:p>
                    <a:p>
                      <a:pPr algn="ctr">
                        <a:lnSpc>
                          <a:spcPct val="100000"/>
                        </a:lnSpc>
                      </a:pPr>
                      <a:r>
                        <a:rPr sz="2000" b="1" spc="-10" dirty="0">
                          <a:latin typeface="Calibri"/>
                          <a:cs typeface="Calibri"/>
                        </a:rPr>
                        <a:t>Reserve</a:t>
                      </a:r>
                      <a:endParaRPr sz="2000">
                        <a:latin typeface="Calibri"/>
                        <a:cs typeface="Calibri"/>
                      </a:endParaRPr>
                    </a:p>
                  </a:txBody>
                  <a:tcPr marL="0" marR="0" marT="178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351028" rIns="0" bIns="0" rtlCol="0">
            <a:spAutoFit/>
          </a:bodyPr>
          <a:lstStyle/>
          <a:p>
            <a:pPr marL="2658745">
              <a:lnSpc>
                <a:spcPct val="100000"/>
              </a:lnSpc>
              <a:spcBef>
                <a:spcPts val="105"/>
              </a:spcBef>
            </a:pPr>
            <a:r>
              <a:rPr sz="3200" dirty="0"/>
              <a:t>S6</a:t>
            </a:r>
            <a:r>
              <a:rPr sz="3200" spc="-35" dirty="0"/>
              <a:t> </a:t>
            </a:r>
            <a:r>
              <a:rPr sz="3200" spc="-10" dirty="0"/>
              <a:t>Experience</a:t>
            </a:r>
            <a:endParaRPr sz="3200"/>
          </a:p>
        </p:txBody>
      </p:sp>
      <p:sp>
        <p:nvSpPr>
          <p:cNvPr id="3" name="object 3"/>
          <p:cNvSpPr txBox="1"/>
          <p:nvPr/>
        </p:nvSpPr>
        <p:spPr>
          <a:xfrm>
            <a:off x="2527173" y="1735963"/>
            <a:ext cx="7693025" cy="2603277"/>
          </a:xfrm>
          <a:prstGeom prst="rect">
            <a:avLst/>
          </a:prstGeom>
        </p:spPr>
        <p:txBody>
          <a:bodyPr vert="horz" wrap="square" lIns="0" tIns="12700" rIns="0" bIns="0" rtlCol="0">
            <a:spAutoFit/>
          </a:bodyPr>
          <a:lstStyle/>
          <a:p>
            <a:pPr marL="354965" indent="-342265">
              <a:lnSpc>
                <a:spcPct val="100000"/>
              </a:lnSpc>
              <a:spcBef>
                <a:spcPts val="100"/>
              </a:spcBef>
              <a:buFont typeface="Arial"/>
              <a:buChar char="•"/>
              <a:tabLst>
                <a:tab pos="354965" algn="l"/>
              </a:tabLst>
            </a:pPr>
            <a:r>
              <a:rPr sz="2400" dirty="0">
                <a:latin typeface="Calibri"/>
                <a:cs typeface="Calibri"/>
              </a:rPr>
              <a:t>Pupils</a:t>
            </a:r>
            <a:r>
              <a:rPr sz="2400" spc="-25"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S6</a:t>
            </a:r>
            <a:r>
              <a:rPr sz="2400" spc="-35" dirty="0">
                <a:latin typeface="Calibri"/>
                <a:cs typeface="Calibri"/>
              </a:rPr>
              <a:t> </a:t>
            </a:r>
            <a:r>
              <a:rPr sz="2400" dirty="0">
                <a:latin typeface="Calibri"/>
                <a:cs typeface="Calibri"/>
              </a:rPr>
              <a:t>must</a:t>
            </a:r>
            <a:r>
              <a:rPr sz="2400" spc="-35" dirty="0">
                <a:latin typeface="Calibri"/>
                <a:cs typeface="Calibri"/>
              </a:rPr>
              <a:t> </a:t>
            </a:r>
            <a:r>
              <a:rPr sz="2400" dirty="0">
                <a:latin typeface="Calibri"/>
                <a:cs typeface="Calibri"/>
              </a:rPr>
              <a:t>select</a:t>
            </a:r>
            <a:r>
              <a:rPr sz="2400" spc="-25" dirty="0">
                <a:latin typeface="Calibri"/>
                <a:cs typeface="Calibri"/>
              </a:rPr>
              <a:t> </a:t>
            </a:r>
            <a:r>
              <a:rPr sz="2400" dirty="0">
                <a:latin typeface="Calibri"/>
                <a:cs typeface="Calibri"/>
              </a:rPr>
              <a:t>a</a:t>
            </a:r>
            <a:r>
              <a:rPr sz="2400" spc="-25" dirty="0">
                <a:latin typeface="Calibri"/>
                <a:cs typeface="Calibri"/>
              </a:rPr>
              <a:t> </a:t>
            </a:r>
            <a:r>
              <a:rPr sz="2400" dirty="0">
                <a:latin typeface="Calibri"/>
                <a:cs typeface="Calibri"/>
              </a:rPr>
              <a:t>minimum</a:t>
            </a:r>
            <a:r>
              <a:rPr sz="2400" spc="-40" dirty="0">
                <a:latin typeface="Calibri"/>
                <a:cs typeface="Calibri"/>
              </a:rPr>
              <a:t> </a:t>
            </a:r>
            <a:r>
              <a:rPr sz="2400" dirty="0">
                <a:latin typeface="Calibri"/>
                <a:cs typeface="Calibri"/>
              </a:rPr>
              <a:t>4</a:t>
            </a:r>
            <a:r>
              <a:rPr sz="2400" spc="-25" dirty="0">
                <a:latin typeface="Calibri"/>
                <a:cs typeface="Calibri"/>
              </a:rPr>
              <a:t> </a:t>
            </a:r>
            <a:r>
              <a:rPr sz="2400" dirty="0">
                <a:latin typeface="Calibri"/>
                <a:cs typeface="Calibri"/>
              </a:rPr>
              <a:t>options</a:t>
            </a:r>
            <a:r>
              <a:rPr sz="2400" spc="-25" dirty="0">
                <a:latin typeface="Calibri"/>
                <a:cs typeface="Calibri"/>
              </a:rPr>
              <a:t> </a:t>
            </a:r>
            <a:r>
              <a:rPr sz="2400" dirty="0">
                <a:latin typeface="Calibri"/>
                <a:cs typeface="Calibri"/>
              </a:rPr>
              <a:t>(or</a:t>
            </a:r>
            <a:r>
              <a:rPr sz="2400" spc="-30" dirty="0">
                <a:latin typeface="Calibri"/>
                <a:cs typeface="Calibri"/>
              </a:rPr>
              <a:t> </a:t>
            </a:r>
            <a:r>
              <a:rPr sz="2400" dirty="0">
                <a:latin typeface="Calibri"/>
                <a:cs typeface="Calibri"/>
              </a:rPr>
              <a:t>3</a:t>
            </a:r>
            <a:r>
              <a:rPr sz="2400" spc="-30" dirty="0">
                <a:latin typeface="Calibri"/>
                <a:cs typeface="Calibri"/>
              </a:rPr>
              <a:t> </a:t>
            </a:r>
            <a:r>
              <a:rPr sz="2400" dirty="0">
                <a:latin typeface="Calibri"/>
                <a:cs typeface="Calibri"/>
              </a:rPr>
              <a:t>Adv</a:t>
            </a:r>
            <a:r>
              <a:rPr sz="2400" spc="-20" dirty="0">
                <a:latin typeface="Calibri"/>
                <a:cs typeface="Calibri"/>
              </a:rPr>
              <a:t> </a:t>
            </a:r>
            <a:r>
              <a:rPr sz="2400" spc="-25" dirty="0">
                <a:latin typeface="Calibri"/>
                <a:cs typeface="Calibri"/>
              </a:rPr>
              <a:t>H)</a:t>
            </a:r>
            <a:endParaRPr sz="2400" dirty="0">
              <a:latin typeface="Calibri"/>
              <a:cs typeface="Calibri"/>
            </a:endParaRPr>
          </a:p>
          <a:p>
            <a:pPr marL="354965" indent="-342265">
              <a:lnSpc>
                <a:spcPct val="100000"/>
              </a:lnSpc>
              <a:spcBef>
                <a:spcPts val="2880"/>
              </a:spcBef>
              <a:buFont typeface="Arial"/>
              <a:buChar char="•"/>
              <a:tabLst>
                <a:tab pos="354965" algn="l"/>
              </a:tabLst>
            </a:pPr>
            <a:r>
              <a:rPr sz="2400" dirty="0">
                <a:latin typeface="Calibri"/>
                <a:cs typeface="Calibri"/>
              </a:rPr>
              <a:t>AH</a:t>
            </a:r>
            <a:r>
              <a:rPr sz="2400" spc="-50" dirty="0">
                <a:latin typeface="Calibri"/>
                <a:cs typeface="Calibri"/>
              </a:rPr>
              <a:t> </a:t>
            </a:r>
            <a:r>
              <a:rPr sz="2400" dirty="0">
                <a:latin typeface="Calibri"/>
                <a:cs typeface="Calibri"/>
              </a:rPr>
              <a:t>courses</a:t>
            </a:r>
            <a:r>
              <a:rPr sz="2400" spc="-40" dirty="0">
                <a:latin typeface="Calibri"/>
                <a:cs typeface="Calibri"/>
              </a:rPr>
              <a:t> </a:t>
            </a:r>
            <a:r>
              <a:rPr sz="2400" dirty="0">
                <a:latin typeface="Calibri"/>
                <a:cs typeface="Calibri"/>
              </a:rPr>
              <a:t>will</a:t>
            </a:r>
            <a:r>
              <a:rPr sz="2400" spc="-60" dirty="0">
                <a:latin typeface="Calibri"/>
                <a:cs typeface="Calibri"/>
              </a:rPr>
              <a:t> </a:t>
            </a:r>
            <a:r>
              <a:rPr sz="2400" dirty="0">
                <a:latin typeface="Calibri"/>
                <a:cs typeface="Calibri"/>
              </a:rPr>
              <a:t>only</a:t>
            </a:r>
            <a:r>
              <a:rPr sz="2400" spc="-40" dirty="0">
                <a:latin typeface="Calibri"/>
                <a:cs typeface="Calibri"/>
              </a:rPr>
              <a:t> </a:t>
            </a:r>
            <a:r>
              <a:rPr sz="2400" dirty="0">
                <a:latin typeface="Calibri"/>
                <a:cs typeface="Calibri"/>
              </a:rPr>
              <a:t>run</a:t>
            </a:r>
            <a:r>
              <a:rPr sz="2400" spc="-40" dirty="0">
                <a:latin typeface="Calibri"/>
                <a:cs typeface="Calibri"/>
              </a:rPr>
              <a:t> </a:t>
            </a:r>
            <a:r>
              <a:rPr sz="2400" dirty="0">
                <a:latin typeface="Calibri"/>
                <a:cs typeface="Calibri"/>
              </a:rPr>
              <a:t>in</a:t>
            </a:r>
            <a:r>
              <a:rPr sz="2400" spc="-60" dirty="0">
                <a:latin typeface="Calibri"/>
                <a:cs typeface="Calibri"/>
              </a:rPr>
              <a:t> </a:t>
            </a:r>
            <a:r>
              <a:rPr sz="2400" dirty="0">
                <a:latin typeface="Calibri"/>
                <a:cs typeface="Calibri"/>
              </a:rPr>
              <a:t>person</a:t>
            </a:r>
            <a:r>
              <a:rPr sz="2400" spc="-55" dirty="0">
                <a:latin typeface="Calibri"/>
                <a:cs typeface="Calibri"/>
              </a:rPr>
              <a:t> </a:t>
            </a:r>
            <a:r>
              <a:rPr sz="2400" dirty="0">
                <a:latin typeface="Calibri"/>
                <a:cs typeface="Calibri"/>
              </a:rPr>
              <a:t>if</a:t>
            </a:r>
            <a:r>
              <a:rPr sz="2400" spc="-45" dirty="0">
                <a:latin typeface="Calibri"/>
                <a:cs typeface="Calibri"/>
              </a:rPr>
              <a:t> </a:t>
            </a:r>
            <a:r>
              <a:rPr sz="2400" dirty="0">
                <a:latin typeface="Calibri"/>
                <a:cs typeface="Calibri"/>
              </a:rPr>
              <a:t>we</a:t>
            </a:r>
            <a:r>
              <a:rPr sz="2400" spc="-35" dirty="0">
                <a:latin typeface="Calibri"/>
                <a:cs typeface="Calibri"/>
              </a:rPr>
              <a:t> </a:t>
            </a:r>
            <a:r>
              <a:rPr sz="2400" dirty="0">
                <a:latin typeface="Calibri"/>
                <a:cs typeface="Calibri"/>
              </a:rPr>
              <a:t>have</a:t>
            </a:r>
            <a:r>
              <a:rPr sz="2400" spc="-40" dirty="0">
                <a:latin typeface="Calibri"/>
                <a:cs typeface="Calibri"/>
              </a:rPr>
              <a:t> </a:t>
            </a:r>
            <a:r>
              <a:rPr sz="2400" dirty="0">
                <a:latin typeface="Calibri"/>
                <a:cs typeface="Calibri"/>
              </a:rPr>
              <a:t>enough</a:t>
            </a:r>
            <a:r>
              <a:rPr sz="2400" spc="-35" dirty="0">
                <a:latin typeface="Calibri"/>
                <a:cs typeface="Calibri"/>
              </a:rPr>
              <a:t> </a:t>
            </a:r>
            <a:r>
              <a:rPr sz="2400" spc="-10" dirty="0">
                <a:latin typeface="Calibri"/>
                <a:cs typeface="Calibri"/>
              </a:rPr>
              <a:t>pupils</a:t>
            </a:r>
            <a:endParaRPr sz="2400" dirty="0">
              <a:latin typeface="Calibri"/>
              <a:cs typeface="Calibri"/>
            </a:endParaRPr>
          </a:p>
          <a:p>
            <a:pPr marL="355600">
              <a:lnSpc>
                <a:spcPct val="100000"/>
              </a:lnSpc>
            </a:pPr>
            <a:r>
              <a:rPr sz="2400" dirty="0">
                <a:latin typeface="Calibri"/>
                <a:cs typeface="Calibri"/>
              </a:rPr>
              <a:t>selecting</a:t>
            </a:r>
            <a:r>
              <a:rPr sz="2400" spc="-55" dirty="0">
                <a:latin typeface="Calibri"/>
                <a:cs typeface="Calibri"/>
              </a:rPr>
              <a:t> </a:t>
            </a:r>
            <a:r>
              <a:rPr sz="2400" dirty="0">
                <a:solidFill>
                  <a:srgbClr val="333333"/>
                </a:solidFill>
                <a:latin typeface="Calibri"/>
                <a:cs typeface="Calibri"/>
              </a:rPr>
              <a:t>(15</a:t>
            </a:r>
            <a:r>
              <a:rPr sz="2400" spc="-65" dirty="0">
                <a:solidFill>
                  <a:srgbClr val="333333"/>
                </a:solidFill>
                <a:latin typeface="Calibri"/>
                <a:cs typeface="Calibri"/>
              </a:rPr>
              <a:t> </a:t>
            </a:r>
            <a:r>
              <a:rPr sz="2400" dirty="0">
                <a:solidFill>
                  <a:srgbClr val="333333"/>
                </a:solidFill>
                <a:latin typeface="Calibri"/>
                <a:cs typeface="Calibri"/>
              </a:rPr>
              <a:t>pupils</a:t>
            </a:r>
            <a:r>
              <a:rPr sz="2400" spc="-50" dirty="0">
                <a:solidFill>
                  <a:srgbClr val="333333"/>
                </a:solidFill>
                <a:latin typeface="Calibri"/>
                <a:cs typeface="Calibri"/>
              </a:rPr>
              <a:t> </a:t>
            </a:r>
            <a:r>
              <a:rPr sz="2400" spc="-10" dirty="0">
                <a:solidFill>
                  <a:srgbClr val="333333"/>
                </a:solidFill>
                <a:latin typeface="Calibri"/>
                <a:cs typeface="Calibri"/>
              </a:rPr>
              <a:t>minimum)</a:t>
            </a:r>
            <a:endParaRPr sz="2400" dirty="0">
              <a:latin typeface="Calibri"/>
              <a:cs typeface="Calibri"/>
            </a:endParaRPr>
          </a:p>
          <a:p>
            <a:pPr marL="355600" marR="496570" indent="-342900">
              <a:lnSpc>
                <a:spcPct val="100000"/>
              </a:lnSpc>
              <a:spcBef>
                <a:spcPts val="2885"/>
              </a:spcBef>
              <a:buFont typeface="Arial"/>
              <a:buChar char="•"/>
              <a:tabLst>
                <a:tab pos="355600" algn="l"/>
              </a:tabLst>
            </a:pPr>
            <a:r>
              <a:rPr sz="2400" dirty="0">
                <a:latin typeface="Calibri"/>
                <a:cs typeface="Calibri"/>
              </a:rPr>
              <a:t>In</a:t>
            </a:r>
            <a:r>
              <a:rPr sz="2400" spc="-45" dirty="0">
                <a:latin typeface="Calibri"/>
                <a:cs typeface="Calibri"/>
              </a:rPr>
              <a:t> </a:t>
            </a:r>
            <a:r>
              <a:rPr sz="2400" dirty="0">
                <a:latin typeface="Calibri"/>
                <a:cs typeface="Calibri"/>
              </a:rPr>
              <a:t>S6</a:t>
            </a:r>
            <a:r>
              <a:rPr sz="2400" spc="-60" dirty="0">
                <a:latin typeface="Calibri"/>
                <a:cs typeface="Calibri"/>
              </a:rPr>
              <a:t> </a:t>
            </a:r>
            <a:r>
              <a:rPr sz="2400" dirty="0">
                <a:latin typeface="Calibri"/>
                <a:cs typeface="Calibri"/>
              </a:rPr>
              <a:t>you</a:t>
            </a:r>
            <a:r>
              <a:rPr sz="2400" spc="-45" dirty="0">
                <a:latin typeface="Calibri"/>
                <a:cs typeface="Calibri"/>
              </a:rPr>
              <a:t> </a:t>
            </a:r>
            <a:r>
              <a:rPr sz="2400" dirty="0">
                <a:latin typeface="Calibri"/>
                <a:cs typeface="Calibri"/>
              </a:rPr>
              <a:t>start</a:t>
            </a:r>
            <a:r>
              <a:rPr sz="2400" spc="-60" dirty="0">
                <a:latin typeface="Calibri"/>
                <a:cs typeface="Calibri"/>
              </a:rPr>
              <a:t> </a:t>
            </a:r>
            <a:r>
              <a:rPr sz="2400" dirty="0">
                <a:latin typeface="Calibri"/>
                <a:cs typeface="Calibri"/>
              </a:rPr>
              <a:t>a</a:t>
            </a:r>
            <a:r>
              <a:rPr sz="2400" spc="-40" dirty="0">
                <a:latin typeface="Calibri"/>
                <a:cs typeface="Calibri"/>
              </a:rPr>
              <a:t> </a:t>
            </a:r>
            <a:r>
              <a:rPr sz="2400" dirty="0">
                <a:latin typeface="Calibri"/>
                <a:cs typeface="Calibri"/>
              </a:rPr>
              <a:t>course</a:t>
            </a:r>
            <a:r>
              <a:rPr sz="2400" spc="-50" dirty="0">
                <a:latin typeface="Calibri"/>
                <a:cs typeface="Calibri"/>
              </a:rPr>
              <a:t> </a:t>
            </a:r>
            <a:r>
              <a:rPr sz="2400" dirty="0">
                <a:latin typeface="Calibri"/>
                <a:cs typeface="Calibri"/>
              </a:rPr>
              <a:t>then</a:t>
            </a:r>
            <a:r>
              <a:rPr sz="2400" spc="-45" dirty="0">
                <a:latin typeface="Calibri"/>
                <a:cs typeface="Calibri"/>
              </a:rPr>
              <a:t> </a:t>
            </a:r>
            <a:r>
              <a:rPr sz="2400" dirty="0">
                <a:latin typeface="Calibri"/>
                <a:cs typeface="Calibri"/>
              </a:rPr>
              <a:t>you</a:t>
            </a:r>
            <a:r>
              <a:rPr sz="2400" spc="-40" dirty="0">
                <a:latin typeface="Calibri"/>
                <a:cs typeface="Calibri"/>
              </a:rPr>
              <a:t> </a:t>
            </a:r>
            <a:r>
              <a:rPr sz="2400" dirty="0">
                <a:latin typeface="Calibri"/>
                <a:cs typeface="Calibri"/>
              </a:rPr>
              <a:t>must</a:t>
            </a:r>
            <a:r>
              <a:rPr sz="2400" spc="-55" dirty="0">
                <a:latin typeface="Calibri"/>
                <a:cs typeface="Calibri"/>
              </a:rPr>
              <a:t> </a:t>
            </a:r>
            <a:r>
              <a:rPr sz="2400" dirty="0">
                <a:latin typeface="Calibri"/>
                <a:cs typeface="Calibri"/>
              </a:rPr>
              <a:t>finish</a:t>
            </a:r>
            <a:r>
              <a:rPr sz="2400" spc="-40" dirty="0">
                <a:latin typeface="Calibri"/>
                <a:cs typeface="Calibri"/>
              </a:rPr>
              <a:t> </a:t>
            </a:r>
            <a:r>
              <a:rPr sz="2400" dirty="0">
                <a:latin typeface="Calibri"/>
                <a:cs typeface="Calibri"/>
              </a:rPr>
              <a:t>the</a:t>
            </a:r>
            <a:r>
              <a:rPr sz="2400" spc="-35" dirty="0">
                <a:latin typeface="Calibri"/>
                <a:cs typeface="Calibri"/>
              </a:rPr>
              <a:t> </a:t>
            </a:r>
            <a:r>
              <a:rPr sz="2400" spc="-10" dirty="0">
                <a:latin typeface="Calibri"/>
                <a:cs typeface="Calibri"/>
              </a:rPr>
              <a:t>course </a:t>
            </a:r>
            <a:r>
              <a:rPr sz="2400" dirty="0">
                <a:latin typeface="Calibri"/>
                <a:cs typeface="Calibri"/>
              </a:rPr>
              <a:t>unless</a:t>
            </a:r>
            <a:r>
              <a:rPr sz="2400" spc="-50" dirty="0">
                <a:latin typeface="Calibri"/>
                <a:cs typeface="Calibri"/>
              </a:rPr>
              <a:t> </a:t>
            </a:r>
            <a:r>
              <a:rPr sz="2400" dirty="0">
                <a:latin typeface="Calibri"/>
                <a:cs typeface="Calibri"/>
              </a:rPr>
              <a:t>you</a:t>
            </a:r>
            <a:r>
              <a:rPr sz="2400" spc="-50" dirty="0">
                <a:latin typeface="Calibri"/>
                <a:cs typeface="Calibri"/>
              </a:rPr>
              <a:t> </a:t>
            </a:r>
            <a:r>
              <a:rPr sz="2400" dirty="0">
                <a:latin typeface="Calibri"/>
                <a:cs typeface="Calibri"/>
              </a:rPr>
              <a:t>have</a:t>
            </a:r>
            <a:r>
              <a:rPr sz="2400" spc="-50" dirty="0">
                <a:latin typeface="Calibri"/>
                <a:cs typeface="Calibri"/>
              </a:rPr>
              <a:t> </a:t>
            </a:r>
            <a:r>
              <a:rPr sz="2400" spc="-10" dirty="0">
                <a:latin typeface="Calibri"/>
                <a:cs typeface="Calibri"/>
              </a:rPr>
              <a:t>exceptional</a:t>
            </a:r>
            <a:r>
              <a:rPr sz="2400" spc="-75" dirty="0">
                <a:latin typeface="Calibri"/>
                <a:cs typeface="Calibri"/>
              </a:rPr>
              <a:t> </a:t>
            </a:r>
            <a:r>
              <a:rPr sz="2400" spc="-10" dirty="0">
                <a:latin typeface="Calibri"/>
                <a:cs typeface="Calibri"/>
              </a:rPr>
              <a:t>circumstances</a:t>
            </a:r>
            <a:endParaRPr sz="2400" dirty="0">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30295" y="3825747"/>
            <a:ext cx="424180" cy="311150"/>
          </a:xfrm>
          <a:custGeom>
            <a:avLst/>
            <a:gdLst/>
            <a:ahLst/>
            <a:cxnLst/>
            <a:rect l="l" t="t" r="r" b="b"/>
            <a:pathLst>
              <a:path w="424179" h="311150">
                <a:moveTo>
                  <a:pt x="423671" y="0"/>
                </a:moveTo>
                <a:lnTo>
                  <a:pt x="0" y="0"/>
                </a:lnTo>
                <a:lnTo>
                  <a:pt x="0" y="310895"/>
                </a:lnTo>
                <a:lnTo>
                  <a:pt x="423671" y="310895"/>
                </a:lnTo>
                <a:lnTo>
                  <a:pt x="423671" y="0"/>
                </a:lnTo>
                <a:close/>
              </a:path>
            </a:pathLst>
          </a:custGeom>
          <a:solidFill>
            <a:srgbClr val="FFFF00"/>
          </a:solidFill>
        </p:spPr>
        <p:txBody>
          <a:bodyPr wrap="square" lIns="0" tIns="0" rIns="0" bIns="0" rtlCol="0"/>
          <a:lstStyle/>
          <a:p>
            <a:endParaRPr/>
          </a:p>
        </p:txBody>
      </p:sp>
      <p:sp>
        <p:nvSpPr>
          <p:cNvPr id="3" name="object 3"/>
          <p:cNvSpPr/>
          <p:nvPr/>
        </p:nvSpPr>
        <p:spPr>
          <a:xfrm>
            <a:off x="3503676" y="4435347"/>
            <a:ext cx="424180" cy="311150"/>
          </a:xfrm>
          <a:custGeom>
            <a:avLst/>
            <a:gdLst/>
            <a:ahLst/>
            <a:cxnLst/>
            <a:rect l="l" t="t" r="r" b="b"/>
            <a:pathLst>
              <a:path w="424179" h="311150">
                <a:moveTo>
                  <a:pt x="423672" y="0"/>
                </a:moveTo>
                <a:lnTo>
                  <a:pt x="0" y="0"/>
                </a:lnTo>
                <a:lnTo>
                  <a:pt x="0" y="310895"/>
                </a:lnTo>
                <a:lnTo>
                  <a:pt x="423672" y="310895"/>
                </a:lnTo>
                <a:lnTo>
                  <a:pt x="423672" y="0"/>
                </a:lnTo>
                <a:close/>
              </a:path>
            </a:pathLst>
          </a:custGeom>
          <a:solidFill>
            <a:srgbClr val="FFFF00"/>
          </a:solidFill>
        </p:spPr>
        <p:txBody>
          <a:bodyPr wrap="square" lIns="0" tIns="0" rIns="0" bIns="0" rtlCol="0"/>
          <a:lstStyle/>
          <a:p>
            <a:endParaRPr/>
          </a:p>
        </p:txBody>
      </p:sp>
      <p:sp>
        <p:nvSpPr>
          <p:cNvPr id="4" name="object 4"/>
          <p:cNvSpPr txBox="1"/>
          <p:nvPr/>
        </p:nvSpPr>
        <p:spPr>
          <a:xfrm>
            <a:off x="2549398" y="1364361"/>
            <a:ext cx="6591934" cy="2769870"/>
          </a:xfrm>
          <a:prstGeom prst="rect">
            <a:avLst/>
          </a:prstGeom>
        </p:spPr>
        <p:txBody>
          <a:bodyPr vert="horz" wrap="square" lIns="0" tIns="13335" rIns="0" bIns="0" rtlCol="0">
            <a:spAutoFit/>
          </a:bodyPr>
          <a:lstStyle/>
          <a:p>
            <a:pPr marL="12700" marR="636270">
              <a:lnSpc>
                <a:spcPct val="100000"/>
              </a:lnSpc>
              <a:spcBef>
                <a:spcPts val="105"/>
              </a:spcBef>
            </a:pPr>
            <a:r>
              <a:rPr sz="2000" i="1" dirty="0">
                <a:latin typeface="Calibri"/>
                <a:cs typeface="Calibri"/>
              </a:rPr>
              <a:t>This</a:t>
            </a:r>
            <a:r>
              <a:rPr sz="2000" i="1" spc="-35" dirty="0">
                <a:latin typeface="Calibri"/>
                <a:cs typeface="Calibri"/>
              </a:rPr>
              <a:t> </a:t>
            </a:r>
            <a:r>
              <a:rPr sz="2000" i="1" dirty="0">
                <a:latin typeface="Calibri"/>
                <a:cs typeface="Calibri"/>
              </a:rPr>
              <a:t>is</a:t>
            </a:r>
            <a:r>
              <a:rPr sz="2000" i="1" spc="-25" dirty="0">
                <a:latin typeface="Calibri"/>
                <a:cs typeface="Calibri"/>
              </a:rPr>
              <a:t> </a:t>
            </a:r>
            <a:r>
              <a:rPr sz="2000" i="1" dirty="0">
                <a:latin typeface="Calibri"/>
                <a:cs typeface="Calibri"/>
              </a:rPr>
              <a:t>an</a:t>
            </a:r>
            <a:r>
              <a:rPr sz="2000" i="1" spc="-40" dirty="0">
                <a:latin typeface="Calibri"/>
                <a:cs typeface="Calibri"/>
              </a:rPr>
              <a:t> </a:t>
            </a:r>
            <a:r>
              <a:rPr sz="2000" i="1" spc="-10" dirty="0">
                <a:latin typeface="Calibri"/>
                <a:cs typeface="Calibri"/>
              </a:rPr>
              <a:t>E-</a:t>
            </a:r>
            <a:r>
              <a:rPr sz="2000" i="1" dirty="0">
                <a:latin typeface="Calibri"/>
                <a:cs typeface="Calibri"/>
              </a:rPr>
              <a:t>mail</a:t>
            </a:r>
            <a:r>
              <a:rPr sz="2000" i="1" spc="-35" dirty="0">
                <a:latin typeface="Calibri"/>
                <a:cs typeface="Calibri"/>
              </a:rPr>
              <a:t> </a:t>
            </a:r>
            <a:r>
              <a:rPr sz="2000" i="1" dirty="0">
                <a:latin typeface="Calibri"/>
                <a:cs typeface="Calibri"/>
              </a:rPr>
              <a:t>Confirmation</a:t>
            </a:r>
            <a:r>
              <a:rPr sz="2000" i="1" spc="-35" dirty="0">
                <a:latin typeface="Calibri"/>
                <a:cs typeface="Calibri"/>
              </a:rPr>
              <a:t> </a:t>
            </a:r>
            <a:r>
              <a:rPr sz="2000" i="1" dirty="0">
                <a:latin typeface="Calibri"/>
                <a:cs typeface="Calibri"/>
              </a:rPr>
              <a:t>from</a:t>
            </a:r>
            <a:r>
              <a:rPr sz="2000" i="1" spc="-30" dirty="0">
                <a:latin typeface="Calibri"/>
                <a:cs typeface="Calibri"/>
              </a:rPr>
              <a:t> </a:t>
            </a:r>
            <a:r>
              <a:rPr sz="2000" i="1" dirty="0">
                <a:latin typeface="Calibri"/>
                <a:cs typeface="Calibri"/>
              </a:rPr>
              <a:t>The</a:t>
            </a:r>
            <a:r>
              <a:rPr sz="2000" i="1" spc="-35" dirty="0">
                <a:latin typeface="Calibri"/>
                <a:cs typeface="Calibri"/>
              </a:rPr>
              <a:t> </a:t>
            </a:r>
            <a:r>
              <a:rPr sz="2000" i="1" dirty="0">
                <a:latin typeface="Calibri"/>
                <a:cs typeface="Calibri"/>
              </a:rPr>
              <a:t>Royal</a:t>
            </a:r>
            <a:r>
              <a:rPr sz="2000" i="1" spc="-45" dirty="0">
                <a:latin typeface="Calibri"/>
                <a:cs typeface="Calibri"/>
              </a:rPr>
              <a:t> </a:t>
            </a:r>
            <a:r>
              <a:rPr sz="2000" i="1" dirty="0">
                <a:latin typeface="Calibri"/>
                <a:cs typeface="Calibri"/>
              </a:rPr>
              <a:t>High</a:t>
            </a:r>
            <a:r>
              <a:rPr sz="2000" i="1" spc="-35" dirty="0">
                <a:latin typeface="Calibri"/>
                <a:cs typeface="Calibri"/>
              </a:rPr>
              <a:t> </a:t>
            </a:r>
            <a:r>
              <a:rPr sz="2000" i="1" spc="-10" dirty="0">
                <a:latin typeface="Calibri"/>
                <a:cs typeface="Calibri"/>
              </a:rPr>
              <a:t>School </a:t>
            </a:r>
            <a:r>
              <a:rPr sz="2000" i="1" spc="-40" dirty="0">
                <a:latin typeface="Calibri"/>
                <a:cs typeface="Calibri"/>
              </a:rPr>
              <a:t>To:</a:t>
            </a:r>
            <a:r>
              <a:rPr sz="2000" i="1" spc="-35" dirty="0">
                <a:latin typeface="Calibri"/>
                <a:cs typeface="Calibri"/>
              </a:rPr>
              <a:t> </a:t>
            </a:r>
            <a:r>
              <a:rPr sz="2000" i="1" dirty="0">
                <a:latin typeface="Calibri"/>
                <a:cs typeface="Calibri"/>
              </a:rPr>
              <a:t>the</a:t>
            </a:r>
            <a:r>
              <a:rPr sz="2000" i="1" spc="-45" dirty="0">
                <a:latin typeface="Calibri"/>
                <a:cs typeface="Calibri"/>
              </a:rPr>
              <a:t> </a:t>
            </a:r>
            <a:r>
              <a:rPr sz="2000" i="1" dirty="0">
                <a:latin typeface="Calibri"/>
                <a:cs typeface="Calibri"/>
              </a:rPr>
              <a:t>Parent</a:t>
            </a:r>
            <a:r>
              <a:rPr sz="2000" i="1" spc="-35" dirty="0">
                <a:latin typeface="Calibri"/>
                <a:cs typeface="Calibri"/>
              </a:rPr>
              <a:t> </a:t>
            </a:r>
            <a:r>
              <a:rPr sz="2000" i="1" dirty="0">
                <a:latin typeface="Calibri"/>
                <a:cs typeface="Calibri"/>
              </a:rPr>
              <a:t>or</a:t>
            </a:r>
            <a:r>
              <a:rPr sz="2000" i="1" spc="-40" dirty="0">
                <a:latin typeface="Calibri"/>
                <a:cs typeface="Calibri"/>
              </a:rPr>
              <a:t> </a:t>
            </a:r>
            <a:r>
              <a:rPr sz="2000" i="1" dirty="0">
                <a:latin typeface="Calibri"/>
                <a:cs typeface="Calibri"/>
              </a:rPr>
              <a:t>Carer</a:t>
            </a:r>
            <a:r>
              <a:rPr sz="2000" i="1" spc="-40" dirty="0">
                <a:latin typeface="Calibri"/>
                <a:cs typeface="Calibri"/>
              </a:rPr>
              <a:t> </a:t>
            </a:r>
            <a:r>
              <a:rPr sz="2000" i="1" dirty="0">
                <a:latin typeface="Calibri"/>
                <a:cs typeface="Calibri"/>
              </a:rPr>
              <a:t>of</a:t>
            </a:r>
            <a:r>
              <a:rPr sz="2000" i="1" spc="-30" dirty="0">
                <a:latin typeface="Calibri"/>
                <a:cs typeface="Calibri"/>
              </a:rPr>
              <a:t> </a:t>
            </a:r>
            <a:r>
              <a:rPr sz="2000" i="1" dirty="0">
                <a:latin typeface="Calibri"/>
                <a:cs typeface="Calibri"/>
              </a:rPr>
              <a:t>Steven</a:t>
            </a:r>
            <a:r>
              <a:rPr sz="2000" i="1" spc="-60" dirty="0">
                <a:latin typeface="Calibri"/>
                <a:cs typeface="Calibri"/>
              </a:rPr>
              <a:t> </a:t>
            </a:r>
            <a:r>
              <a:rPr sz="2000" i="1" dirty="0">
                <a:latin typeface="Calibri"/>
                <a:cs typeface="Calibri"/>
              </a:rPr>
              <a:t>Raeburn</a:t>
            </a:r>
            <a:r>
              <a:rPr sz="2000" i="1" spc="-70" dirty="0">
                <a:latin typeface="Calibri"/>
                <a:cs typeface="Calibri"/>
              </a:rPr>
              <a:t> </a:t>
            </a:r>
            <a:r>
              <a:rPr sz="2000" i="1" spc="-20" dirty="0">
                <a:latin typeface="Calibri"/>
                <a:cs typeface="Calibri"/>
              </a:rPr>
              <a:t>(S4)</a:t>
            </a:r>
            <a:endParaRPr sz="2000">
              <a:latin typeface="Calibri"/>
              <a:cs typeface="Calibri"/>
            </a:endParaRPr>
          </a:p>
          <a:p>
            <a:pPr marL="12700">
              <a:lnSpc>
                <a:spcPct val="100000"/>
              </a:lnSpc>
              <a:spcBef>
                <a:spcPts val="2400"/>
              </a:spcBef>
            </a:pPr>
            <a:r>
              <a:rPr sz="2000" i="1" dirty="0">
                <a:latin typeface="Calibri"/>
                <a:cs typeface="Calibri"/>
              </a:rPr>
              <a:t>Dear</a:t>
            </a:r>
            <a:r>
              <a:rPr sz="2000" i="1" spc="-50" dirty="0">
                <a:latin typeface="Calibri"/>
                <a:cs typeface="Calibri"/>
              </a:rPr>
              <a:t> </a:t>
            </a:r>
            <a:r>
              <a:rPr sz="2000" i="1" spc="-10" dirty="0">
                <a:latin typeface="Calibri"/>
                <a:cs typeface="Calibri"/>
              </a:rPr>
              <a:t>Parent</a:t>
            </a:r>
            <a:r>
              <a:rPr sz="2000" i="1" spc="-30" dirty="0">
                <a:latin typeface="Calibri"/>
                <a:cs typeface="Calibri"/>
              </a:rPr>
              <a:t> </a:t>
            </a:r>
            <a:r>
              <a:rPr sz="2000" i="1" dirty="0">
                <a:latin typeface="Calibri"/>
                <a:cs typeface="Calibri"/>
              </a:rPr>
              <a:t>or</a:t>
            </a:r>
            <a:r>
              <a:rPr sz="2000" i="1" spc="-15" dirty="0">
                <a:latin typeface="Calibri"/>
                <a:cs typeface="Calibri"/>
              </a:rPr>
              <a:t> </a:t>
            </a:r>
            <a:r>
              <a:rPr sz="2000" i="1" spc="-10" dirty="0">
                <a:latin typeface="Calibri"/>
                <a:cs typeface="Calibri"/>
              </a:rPr>
              <a:t>Carer,</a:t>
            </a:r>
            <a:endParaRPr sz="2000">
              <a:latin typeface="Calibri"/>
              <a:cs typeface="Calibri"/>
            </a:endParaRPr>
          </a:p>
          <a:p>
            <a:pPr marL="12700" marR="5080">
              <a:lnSpc>
                <a:spcPct val="100000"/>
              </a:lnSpc>
              <a:spcBef>
                <a:spcPts val="2400"/>
              </a:spcBef>
            </a:pPr>
            <a:r>
              <a:rPr sz="2000" i="1" dirty="0">
                <a:latin typeface="Calibri"/>
                <a:cs typeface="Calibri"/>
              </a:rPr>
              <a:t>This</a:t>
            </a:r>
            <a:r>
              <a:rPr sz="2000" i="1" spc="-35" dirty="0">
                <a:latin typeface="Calibri"/>
                <a:cs typeface="Calibri"/>
              </a:rPr>
              <a:t> </a:t>
            </a:r>
            <a:r>
              <a:rPr sz="2000" i="1" dirty="0">
                <a:latin typeface="Calibri"/>
                <a:cs typeface="Calibri"/>
              </a:rPr>
              <a:t>is</a:t>
            </a:r>
            <a:r>
              <a:rPr sz="2000" i="1" spc="-25" dirty="0">
                <a:latin typeface="Calibri"/>
                <a:cs typeface="Calibri"/>
              </a:rPr>
              <a:t> </a:t>
            </a:r>
            <a:r>
              <a:rPr sz="2000" i="1" dirty="0">
                <a:latin typeface="Calibri"/>
                <a:cs typeface="Calibri"/>
              </a:rPr>
              <a:t>to</a:t>
            </a:r>
            <a:r>
              <a:rPr sz="2000" i="1" spc="-25" dirty="0">
                <a:latin typeface="Calibri"/>
                <a:cs typeface="Calibri"/>
              </a:rPr>
              <a:t> </a:t>
            </a:r>
            <a:r>
              <a:rPr sz="2000" i="1" dirty="0">
                <a:latin typeface="Calibri"/>
                <a:cs typeface="Calibri"/>
              </a:rPr>
              <a:t>confirm</a:t>
            </a:r>
            <a:r>
              <a:rPr sz="2000" i="1" spc="-25" dirty="0">
                <a:latin typeface="Calibri"/>
                <a:cs typeface="Calibri"/>
              </a:rPr>
              <a:t> </a:t>
            </a:r>
            <a:r>
              <a:rPr sz="2000" i="1" dirty="0">
                <a:latin typeface="Calibri"/>
                <a:cs typeface="Calibri"/>
              </a:rPr>
              <a:t>that</a:t>
            </a:r>
            <a:r>
              <a:rPr sz="2000" i="1" spc="-35" dirty="0">
                <a:latin typeface="Calibri"/>
                <a:cs typeface="Calibri"/>
              </a:rPr>
              <a:t> </a:t>
            </a:r>
            <a:r>
              <a:rPr sz="2000" i="1" dirty="0">
                <a:latin typeface="Calibri"/>
                <a:cs typeface="Calibri"/>
              </a:rPr>
              <a:t>you</a:t>
            </a:r>
            <a:r>
              <a:rPr sz="2000" i="1" spc="-40" dirty="0">
                <a:latin typeface="Calibri"/>
                <a:cs typeface="Calibri"/>
              </a:rPr>
              <a:t> </a:t>
            </a:r>
            <a:r>
              <a:rPr sz="2000" i="1" dirty="0">
                <a:latin typeface="Calibri"/>
                <a:cs typeface="Calibri"/>
              </a:rPr>
              <a:t>have</a:t>
            </a:r>
            <a:r>
              <a:rPr sz="2000" i="1" spc="-45" dirty="0">
                <a:latin typeface="Calibri"/>
                <a:cs typeface="Calibri"/>
              </a:rPr>
              <a:t> </a:t>
            </a:r>
            <a:r>
              <a:rPr sz="2000" i="1" spc="-10" dirty="0">
                <a:latin typeface="Calibri"/>
                <a:cs typeface="Calibri"/>
              </a:rPr>
              <a:t>requested</a:t>
            </a:r>
            <a:r>
              <a:rPr sz="2000" i="1" spc="-65" dirty="0">
                <a:latin typeface="Calibri"/>
                <a:cs typeface="Calibri"/>
              </a:rPr>
              <a:t> </a:t>
            </a:r>
            <a:r>
              <a:rPr sz="2000" i="1" dirty="0">
                <a:latin typeface="Calibri"/>
                <a:cs typeface="Calibri"/>
              </a:rPr>
              <a:t>the</a:t>
            </a:r>
            <a:r>
              <a:rPr sz="2000" i="1" spc="-25" dirty="0">
                <a:latin typeface="Calibri"/>
                <a:cs typeface="Calibri"/>
              </a:rPr>
              <a:t> </a:t>
            </a:r>
            <a:r>
              <a:rPr sz="2000" i="1" dirty="0">
                <a:latin typeface="Calibri"/>
                <a:cs typeface="Calibri"/>
              </a:rPr>
              <a:t>following</a:t>
            </a:r>
            <a:r>
              <a:rPr sz="2000" i="1" spc="-45" dirty="0">
                <a:latin typeface="Calibri"/>
                <a:cs typeface="Calibri"/>
              </a:rPr>
              <a:t> </a:t>
            </a:r>
            <a:r>
              <a:rPr sz="2000" i="1" spc="-10" dirty="0">
                <a:latin typeface="Calibri"/>
                <a:cs typeface="Calibri"/>
              </a:rPr>
              <a:t>choices: </a:t>
            </a:r>
            <a:r>
              <a:rPr sz="2000" i="1" dirty="0">
                <a:latin typeface="Calibri"/>
                <a:cs typeface="Calibri"/>
              </a:rPr>
              <a:t>1=Engli</a:t>
            </a:r>
            <a:r>
              <a:rPr sz="2000" i="1" spc="-45" dirty="0">
                <a:latin typeface="Calibri"/>
                <a:cs typeface="Calibri"/>
              </a:rPr>
              <a:t> </a:t>
            </a:r>
            <a:r>
              <a:rPr sz="2000" i="1" spc="-20" dirty="0">
                <a:latin typeface="Calibri"/>
                <a:cs typeface="Calibri"/>
              </a:rPr>
              <a:t>NAT5</a:t>
            </a:r>
            <a:endParaRPr sz="2000">
              <a:latin typeface="Calibri"/>
              <a:cs typeface="Calibri"/>
            </a:endParaRPr>
          </a:p>
          <a:p>
            <a:pPr marL="12700">
              <a:lnSpc>
                <a:spcPct val="100000"/>
              </a:lnSpc>
            </a:pPr>
            <a:r>
              <a:rPr sz="2000" i="1" dirty="0">
                <a:latin typeface="Calibri"/>
                <a:cs typeface="Calibri"/>
              </a:rPr>
              <a:t>2=Maths</a:t>
            </a:r>
            <a:r>
              <a:rPr sz="2000" i="1" spc="-60" dirty="0">
                <a:latin typeface="Calibri"/>
                <a:cs typeface="Calibri"/>
              </a:rPr>
              <a:t> </a:t>
            </a:r>
            <a:r>
              <a:rPr sz="2000" i="1" spc="-20" dirty="0">
                <a:latin typeface="Calibri"/>
                <a:cs typeface="Calibri"/>
              </a:rPr>
              <a:t>NAT5</a:t>
            </a:r>
            <a:endParaRPr sz="2000">
              <a:latin typeface="Calibri"/>
              <a:cs typeface="Calibri"/>
            </a:endParaRPr>
          </a:p>
          <a:p>
            <a:pPr marL="12700">
              <a:lnSpc>
                <a:spcPct val="100000"/>
              </a:lnSpc>
              <a:spcBef>
                <a:spcPts val="5"/>
              </a:spcBef>
            </a:pPr>
            <a:r>
              <a:rPr sz="2000" i="1" dirty="0">
                <a:latin typeface="Calibri"/>
                <a:cs typeface="Calibri"/>
              </a:rPr>
              <a:t>3=PE</a:t>
            </a:r>
            <a:r>
              <a:rPr sz="2000" i="1" spc="-20" dirty="0">
                <a:latin typeface="Calibri"/>
                <a:cs typeface="Calibri"/>
              </a:rPr>
              <a:t> </a:t>
            </a:r>
            <a:r>
              <a:rPr sz="2000" i="1" spc="-25" dirty="0">
                <a:latin typeface="Calibri"/>
                <a:cs typeface="Calibri"/>
              </a:rPr>
              <a:t>N54</a:t>
            </a:r>
            <a:endParaRPr sz="2000">
              <a:latin typeface="Calibri"/>
              <a:cs typeface="Calibri"/>
            </a:endParaRPr>
          </a:p>
        </p:txBody>
      </p:sp>
      <p:sp>
        <p:nvSpPr>
          <p:cNvPr id="5" name="object 5"/>
          <p:cNvSpPr txBox="1"/>
          <p:nvPr/>
        </p:nvSpPr>
        <p:spPr>
          <a:xfrm>
            <a:off x="2549398" y="4108196"/>
            <a:ext cx="655955" cy="330835"/>
          </a:xfrm>
          <a:prstGeom prst="rect">
            <a:avLst/>
          </a:prstGeom>
        </p:spPr>
        <p:txBody>
          <a:bodyPr vert="horz" wrap="square" lIns="0" tIns="12700" rIns="0" bIns="0" rtlCol="0">
            <a:spAutoFit/>
          </a:bodyPr>
          <a:lstStyle/>
          <a:p>
            <a:pPr marL="12700">
              <a:lnSpc>
                <a:spcPct val="100000"/>
              </a:lnSpc>
              <a:spcBef>
                <a:spcPts val="100"/>
              </a:spcBef>
            </a:pPr>
            <a:r>
              <a:rPr sz="2000" i="1" spc="-20" dirty="0">
                <a:latin typeface="Calibri"/>
                <a:cs typeface="Calibri"/>
              </a:rPr>
              <a:t>4=DM</a:t>
            </a:r>
            <a:endParaRPr sz="2000">
              <a:latin typeface="Calibri"/>
              <a:cs typeface="Calibri"/>
            </a:endParaRPr>
          </a:p>
        </p:txBody>
      </p:sp>
      <p:sp>
        <p:nvSpPr>
          <p:cNvPr id="6" name="object 6"/>
          <p:cNvSpPr txBox="1"/>
          <p:nvPr/>
        </p:nvSpPr>
        <p:spPr>
          <a:xfrm>
            <a:off x="3247644" y="4136644"/>
            <a:ext cx="436880" cy="304800"/>
          </a:xfrm>
          <a:prstGeom prst="rect">
            <a:avLst/>
          </a:prstGeom>
          <a:solidFill>
            <a:srgbClr val="FFFF00"/>
          </a:solidFill>
        </p:spPr>
        <p:txBody>
          <a:bodyPr vert="horz" wrap="square" lIns="0" tIns="0" rIns="0" bIns="0" rtlCol="0">
            <a:spAutoFit/>
          </a:bodyPr>
          <a:lstStyle/>
          <a:p>
            <a:pPr>
              <a:lnSpc>
                <a:spcPts val="2280"/>
              </a:lnSpc>
            </a:pPr>
            <a:r>
              <a:rPr sz="2000" i="1" spc="-25" dirty="0">
                <a:latin typeface="Calibri"/>
                <a:cs typeface="Calibri"/>
              </a:rPr>
              <a:t>N54</a:t>
            </a:r>
            <a:endParaRPr sz="2000">
              <a:latin typeface="Calibri"/>
              <a:cs typeface="Calibri"/>
            </a:endParaRPr>
          </a:p>
        </p:txBody>
      </p:sp>
      <p:sp>
        <p:nvSpPr>
          <p:cNvPr id="7" name="object 7"/>
          <p:cNvSpPr txBox="1"/>
          <p:nvPr/>
        </p:nvSpPr>
        <p:spPr>
          <a:xfrm>
            <a:off x="2549398" y="4412996"/>
            <a:ext cx="1458595" cy="635635"/>
          </a:xfrm>
          <a:prstGeom prst="rect">
            <a:avLst/>
          </a:prstGeom>
        </p:spPr>
        <p:txBody>
          <a:bodyPr vert="horz" wrap="square" lIns="0" tIns="12700" rIns="0" bIns="0" rtlCol="0">
            <a:spAutoFit/>
          </a:bodyPr>
          <a:lstStyle/>
          <a:p>
            <a:pPr marL="12700" marR="5080">
              <a:lnSpc>
                <a:spcPct val="100000"/>
              </a:lnSpc>
              <a:spcBef>
                <a:spcPts val="100"/>
              </a:spcBef>
            </a:pPr>
            <a:r>
              <a:rPr sz="2000" i="1" dirty="0">
                <a:latin typeface="Calibri"/>
                <a:cs typeface="Calibri"/>
              </a:rPr>
              <a:t>5=Geogr</a:t>
            </a:r>
            <a:r>
              <a:rPr sz="2000" i="1" spc="-30" dirty="0">
                <a:latin typeface="Calibri"/>
                <a:cs typeface="Calibri"/>
              </a:rPr>
              <a:t> </a:t>
            </a:r>
            <a:r>
              <a:rPr sz="2000" i="1" spc="-25" dirty="0">
                <a:latin typeface="Calibri"/>
                <a:cs typeface="Calibri"/>
              </a:rPr>
              <a:t>N54 </a:t>
            </a:r>
            <a:r>
              <a:rPr sz="2000" i="1" dirty="0">
                <a:latin typeface="Calibri"/>
                <a:cs typeface="Calibri"/>
              </a:rPr>
              <a:t>6=Physc</a:t>
            </a:r>
            <a:r>
              <a:rPr sz="2000" i="1" spc="-90" dirty="0">
                <a:latin typeface="Calibri"/>
                <a:cs typeface="Calibri"/>
              </a:rPr>
              <a:t> </a:t>
            </a:r>
            <a:r>
              <a:rPr sz="2000" i="1" spc="-45" dirty="0">
                <a:latin typeface="Calibri"/>
                <a:cs typeface="Calibri"/>
              </a:rPr>
              <a:t>NAT4</a:t>
            </a:r>
            <a:endParaRPr sz="2000">
              <a:latin typeface="Calibri"/>
              <a:cs typeface="Calibri"/>
            </a:endParaRPr>
          </a:p>
        </p:txBody>
      </p:sp>
      <p:sp>
        <p:nvSpPr>
          <p:cNvPr id="8" name="object 8"/>
          <p:cNvSpPr txBox="1"/>
          <p:nvPr/>
        </p:nvSpPr>
        <p:spPr>
          <a:xfrm>
            <a:off x="2549398" y="5022850"/>
            <a:ext cx="850900" cy="636270"/>
          </a:xfrm>
          <a:prstGeom prst="rect">
            <a:avLst/>
          </a:prstGeom>
        </p:spPr>
        <p:txBody>
          <a:bodyPr vert="horz" wrap="square" lIns="0" tIns="12700" rIns="0" bIns="0" rtlCol="0">
            <a:spAutoFit/>
          </a:bodyPr>
          <a:lstStyle/>
          <a:p>
            <a:pPr marL="12700" marR="5080">
              <a:lnSpc>
                <a:spcPct val="100000"/>
              </a:lnSpc>
              <a:spcBef>
                <a:spcPts val="100"/>
              </a:spcBef>
            </a:pPr>
            <a:r>
              <a:rPr sz="2000" i="1" spc="-10" dirty="0">
                <a:latin typeface="Calibri"/>
                <a:cs typeface="Calibri"/>
              </a:rPr>
              <a:t>7=Bsnss R=Frenc</a:t>
            </a:r>
            <a:endParaRPr sz="2000">
              <a:latin typeface="Calibri"/>
              <a:cs typeface="Calibri"/>
            </a:endParaRPr>
          </a:p>
        </p:txBody>
      </p:sp>
      <p:sp>
        <p:nvSpPr>
          <p:cNvPr id="9" name="object 9"/>
          <p:cNvSpPr txBox="1"/>
          <p:nvPr/>
        </p:nvSpPr>
        <p:spPr>
          <a:xfrm>
            <a:off x="3438144" y="5044947"/>
            <a:ext cx="441325" cy="615950"/>
          </a:xfrm>
          <a:prstGeom prst="rect">
            <a:avLst/>
          </a:prstGeom>
          <a:solidFill>
            <a:srgbClr val="FFFF00"/>
          </a:solidFill>
        </p:spPr>
        <p:txBody>
          <a:bodyPr vert="horz" wrap="square" lIns="0" tIns="1270" rIns="0" bIns="0" rtlCol="0">
            <a:spAutoFit/>
          </a:bodyPr>
          <a:lstStyle/>
          <a:p>
            <a:pPr marL="4445" indent="-5080">
              <a:lnSpc>
                <a:spcPts val="2400"/>
              </a:lnSpc>
              <a:spcBef>
                <a:spcPts val="10"/>
              </a:spcBef>
            </a:pPr>
            <a:r>
              <a:rPr sz="2000" i="1" spc="-25" dirty="0">
                <a:latin typeface="Calibri"/>
                <a:cs typeface="Calibri"/>
              </a:rPr>
              <a:t>N54 N54</a:t>
            </a:r>
            <a:endParaRPr sz="2000">
              <a:latin typeface="Calibri"/>
              <a:cs typeface="Calibri"/>
            </a:endParaRPr>
          </a:p>
        </p:txBody>
      </p:sp>
      <p:sp>
        <p:nvSpPr>
          <p:cNvPr id="10" name="object 10"/>
          <p:cNvSpPr txBox="1"/>
          <p:nvPr/>
        </p:nvSpPr>
        <p:spPr>
          <a:xfrm>
            <a:off x="2549398" y="5937300"/>
            <a:ext cx="6964045" cy="330835"/>
          </a:xfrm>
          <a:prstGeom prst="rect">
            <a:avLst/>
          </a:prstGeom>
        </p:spPr>
        <p:txBody>
          <a:bodyPr vert="horz" wrap="square" lIns="0" tIns="12700" rIns="0" bIns="0" rtlCol="0">
            <a:spAutoFit/>
          </a:bodyPr>
          <a:lstStyle/>
          <a:p>
            <a:pPr marL="12700">
              <a:lnSpc>
                <a:spcPct val="100000"/>
              </a:lnSpc>
              <a:spcBef>
                <a:spcPts val="100"/>
              </a:spcBef>
            </a:pPr>
            <a:r>
              <a:rPr sz="2000" i="1" dirty="0">
                <a:latin typeface="Calibri"/>
                <a:cs typeface="Calibri"/>
              </a:rPr>
              <a:t>Please</a:t>
            </a:r>
            <a:r>
              <a:rPr sz="2000" i="1" spc="-30" dirty="0">
                <a:latin typeface="Calibri"/>
                <a:cs typeface="Calibri"/>
              </a:rPr>
              <a:t> </a:t>
            </a:r>
            <a:r>
              <a:rPr sz="2000" i="1" dirty="0">
                <a:latin typeface="Calibri"/>
                <a:cs typeface="Calibri"/>
              </a:rPr>
              <a:t>do</a:t>
            </a:r>
            <a:r>
              <a:rPr sz="2000" i="1" spc="-30" dirty="0">
                <a:latin typeface="Calibri"/>
                <a:cs typeface="Calibri"/>
              </a:rPr>
              <a:t> </a:t>
            </a:r>
            <a:r>
              <a:rPr sz="2000" i="1" dirty="0">
                <a:latin typeface="Calibri"/>
                <a:cs typeface="Calibri"/>
              </a:rPr>
              <a:t>not</a:t>
            </a:r>
            <a:r>
              <a:rPr sz="2000" i="1" spc="-20" dirty="0">
                <a:latin typeface="Calibri"/>
                <a:cs typeface="Calibri"/>
              </a:rPr>
              <a:t> </a:t>
            </a:r>
            <a:r>
              <a:rPr sz="2000" i="1" dirty="0">
                <a:latin typeface="Calibri"/>
                <a:cs typeface="Calibri"/>
              </a:rPr>
              <a:t>reply</a:t>
            </a:r>
            <a:r>
              <a:rPr sz="2000" i="1" spc="-25" dirty="0">
                <a:latin typeface="Calibri"/>
                <a:cs typeface="Calibri"/>
              </a:rPr>
              <a:t> </a:t>
            </a:r>
            <a:r>
              <a:rPr sz="2000" i="1" dirty="0">
                <a:latin typeface="Calibri"/>
                <a:cs typeface="Calibri"/>
              </a:rPr>
              <a:t>unless</a:t>
            </a:r>
            <a:r>
              <a:rPr sz="2000" i="1" spc="-40" dirty="0">
                <a:latin typeface="Calibri"/>
                <a:cs typeface="Calibri"/>
              </a:rPr>
              <a:t> </a:t>
            </a:r>
            <a:r>
              <a:rPr sz="2000" i="1" dirty="0">
                <a:latin typeface="Calibri"/>
                <a:cs typeface="Calibri"/>
              </a:rPr>
              <a:t>there</a:t>
            </a:r>
            <a:r>
              <a:rPr sz="2000" i="1" spc="-35" dirty="0">
                <a:latin typeface="Calibri"/>
                <a:cs typeface="Calibri"/>
              </a:rPr>
              <a:t> </a:t>
            </a:r>
            <a:r>
              <a:rPr sz="2000" i="1" dirty="0">
                <a:latin typeface="Calibri"/>
                <a:cs typeface="Calibri"/>
              </a:rPr>
              <a:t>is</a:t>
            </a:r>
            <a:r>
              <a:rPr sz="2000" i="1" spc="-30" dirty="0">
                <a:latin typeface="Calibri"/>
                <a:cs typeface="Calibri"/>
              </a:rPr>
              <a:t> </a:t>
            </a:r>
            <a:r>
              <a:rPr sz="2000" i="1" dirty="0">
                <a:latin typeface="Calibri"/>
                <a:cs typeface="Calibri"/>
              </a:rPr>
              <a:t>an</a:t>
            </a:r>
            <a:r>
              <a:rPr sz="2000" i="1" spc="-15" dirty="0">
                <a:latin typeface="Calibri"/>
                <a:cs typeface="Calibri"/>
              </a:rPr>
              <a:t> </a:t>
            </a:r>
            <a:r>
              <a:rPr sz="2000" i="1" dirty="0">
                <a:latin typeface="Calibri"/>
                <a:cs typeface="Calibri"/>
              </a:rPr>
              <a:t>issue</a:t>
            </a:r>
            <a:r>
              <a:rPr sz="2000" i="1" spc="-40" dirty="0">
                <a:latin typeface="Calibri"/>
                <a:cs typeface="Calibri"/>
              </a:rPr>
              <a:t> </a:t>
            </a:r>
            <a:r>
              <a:rPr sz="2000" i="1" dirty="0">
                <a:latin typeface="Calibri"/>
                <a:cs typeface="Calibri"/>
              </a:rPr>
              <a:t>with</a:t>
            </a:r>
            <a:r>
              <a:rPr sz="2000" i="1" spc="-15" dirty="0">
                <a:latin typeface="Calibri"/>
                <a:cs typeface="Calibri"/>
              </a:rPr>
              <a:t> </a:t>
            </a:r>
            <a:r>
              <a:rPr sz="2000" i="1" dirty="0">
                <a:latin typeface="Calibri"/>
                <a:cs typeface="Calibri"/>
              </a:rPr>
              <a:t>your</a:t>
            </a:r>
            <a:r>
              <a:rPr sz="2000" i="1" spc="-20" dirty="0">
                <a:latin typeface="Calibri"/>
                <a:cs typeface="Calibri"/>
              </a:rPr>
              <a:t> </a:t>
            </a:r>
            <a:r>
              <a:rPr sz="2000" i="1" dirty="0">
                <a:latin typeface="Calibri"/>
                <a:cs typeface="Calibri"/>
              </a:rPr>
              <a:t>child's</a:t>
            </a:r>
            <a:r>
              <a:rPr sz="2000" i="1" spc="-25" dirty="0">
                <a:latin typeface="Calibri"/>
                <a:cs typeface="Calibri"/>
              </a:rPr>
              <a:t> </a:t>
            </a:r>
            <a:r>
              <a:rPr sz="2000" i="1" spc="-10" dirty="0">
                <a:latin typeface="Calibri"/>
                <a:cs typeface="Calibri"/>
              </a:rPr>
              <a:t>choices.</a:t>
            </a:r>
            <a:endParaRPr sz="2000">
              <a:latin typeface="Calibri"/>
              <a:cs typeface="Calibri"/>
            </a:endParaRPr>
          </a:p>
        </p:txBody>
      </p:sp>
      <p:sp>
        <p:nvSpPr>
          <p:cNvPr id="11" name="object 11" descr="$PPTXTitle"/>
          <p:cNvSpPr txBox="1">
            <a:spLocks noGrp="1"/>
          </p:cNvSpPr>
          <p:nvPr>
            <p:ph type="title"/>
          </p:nvPr>
        </p:nvSpPr>
        <p:spPr>
          <a:prstGeom prst="rect">
            <a:avLst/>
          </a:prstGeom>
        </p:spPr>
        <p:txBody>
          <a:bodyPr vert="horz" wrap="square" lIns="0" tIns="387604" rIns="0" bIns="0" rtlCol="0">
            <a:spAutoFit/>
          </a:bodyPr>
          <a:lstStyle/>
          <a:p>
            <a:pPr marL="398145">
              <a:lnSpc>
                <a:spcPct val="100000"/>
              </a:lnSpc>
              <a:spcBef>
                <a:spcPts val="105"/>
              </a:spcBef>
            </a:pPr>
            <a:r>
              <a:rPr sz="3200" spc="-10" dirty="0"/>
              <a:t>Confirmation</a:t>
            </a:r>
            <a:r>
              <a:rPr sz="3200" spc="-30" dirty="0"/>
              <a:t> </a:t>
            </a:r>
            <a:r>
              <a:rPr sz="3200" dirty="0"/>
              <a:t>of</a:t>
            </a:r>
            <a:r>
              <a:rPr sz="3200" spc="-60" dirty="0"/>
              <a:t> </a:t>
            </a:r>
            <a:r>
              <a:rPr sz="3200" dirty="0"/>
              <a:t>Course</a:t>
            </a:r>
            <a:r>
              <a:rPr sz="3200" spc="-60" dirty="0"/>
              <a:t> </a:t>
            </a:r>
            <a:r>
              <a:rPr sz="3200" dirty="0"/>
              <a:t>Choice-</a:t>
            </a:r>
            <a:r>
              <a:rPr sz="3200" spc="-70" dirty="0"/>
              <a:t> </a:t>
            </a:r>
            <a:r>
              <a:rPr sz="3200" dirty="0"/>
              <a:t>S4</a:t>
            </a:r>
            <a:r>
              <a:rPr sz="3200" spc="-60" dirty="0"/>
              <a:t> </a:t>
            </a:r>
            <a:r>
              <a:rPr sz="3200" spc="-10" dirty="0"/>
              <a:t>Example</a:t>
            </a:r>
            <a:endParaRPr sz="3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351028" rIns="0" bIns="0" rtlCol="0">
            <a:spAutoFit/>
          </a:bodyPr>
          <a:lstStyle/>
          <a:p>
            <a:pPr marL="558165">
              <a:lnSpc>
                <a:spcPct val="100000"/>
              </a:lnSpc>
              <a:spcBef>
                <a:spcPts val="105"/>
              </a:spcBef>
            </a:pPr>
            <a:r>
              <a:rPr sz="3200" spc="-10" dirty="0"/>
              <a:t>Confirmation</a:t>
            </a:r>
            <a:r>
              <a:rPr sz="3200" spc="-30" dirty="0"/>
              <a:t> </a:t>
            </a:r>
            <a:r>
              <a:rPr sz="3200" dirty="0"/>
              <a:t>of</a:t>
            </a:r>
            <a:r>
              <a:rPr sz="3200" spc="-60" dirty="0"/>
              <a:t> </a:t>
            </a:r>
            <a:r>
              <a:rPr sz="3200" dirty="0"/>
              <a:t>Course</a:t>
            </a:r>
            <a:r>
              <a:rPr sz="3200" spc="-60" dirty="0"/>
              <a:t> </a:t>
            </a:r>
            <a:r>
              <a:rPr sz="3200" dirty="0"/>
              <a:t>Choice-</a:t>
            </a:r>
            <a:r>
              <a:rPr sz="3200" spc="-70" dirty="0"/>
              <a:t> </a:t>
            </a:r>
            <a:r>
              <a:rPr sz="3200" dirty="0"/>
              <a:t>S5</a:t>
            </a:r>
            <a:r>
              <a:rPr sz="3200" spc="-60" dirty="0"/>
              <a:t> </a:t>
            </a:r>
            <a:r>
              <a:rPr sz="3200" spc="-10" dirty="0"/>
              <a:t>Example</a:t>
            </a:r>
            <a:endParaRPr sz="3200"/>
          </a:p>
        </p:txBody>
      </p:sp>
      <p:sp>
        <p:nvSpPr>
          <p:cNvPr id="3" name="object 3"/>
          <p:cNvSpPr/>
          <p:nvPr/>
        </p:nvSpPr>
        <p:spPr>
          <a:xfrm>
            <a:off x="3512946" y="4118102"/>
            <a:ext cx="355600" cy="311150"/>
          </a:xfrm>
          <a:custGeom>
            <a:avLst/>
            <a:gdLst/>
            <a:ahLst/>
            <a:cxnLst/>
            <a:rect l="l" t="t" r="r" b="b"/>
            <a:pathLst>
              <a:path w="355600" h="311150">
                <a:moveTo>
                  <a:pt x="355091" y="0"/>
                </a:moveTo>
                <a:lnTo>
                  <a:pt x="0" y="0"/>
                </a:lnTo>
                <a:lnTo>
                  <a:pt x="0" y="310896"/>
                </a:lnTo>
                <a:lnTo>
                  <a:pt x="355091" y="310896"/>
                </a:lnTo>
                <a:lnTo>
                  <a:pt x="355091" y="0"/>
                </a:lnTo>
                <a:close/>
              </a:path>
            </a:pathLst>
          </a:custGeom>
          <a:solidFill>
            <a:srgbClr val="FFFF00"/>
          </a:solidFill>
        </p:spPr>
        <p:txBody>
          <a:bodyPr wrap="square" lIns="0" tIns="0" rIns="0" bIns="0" rtlCol="0"/>
          <a:lstStyle/>
          <a:p>
            <a:endParaRPr/>
          </a:p>
        </p:txBody>
      </p:sp>
      <p:sp>
        <p:nvSpPr>
          <p:cNvPr id="4" name="object 4"/>
          <p:cNvSpPr txBox="1"/>
          <p:nvPr/>
        </p:nvSpPr>
        <p:spPr>
          <a:xfrm>
            <a:off x="2497963" y="1351914"/>
            <a:ext cx="6591934" cy="1855470"/>
          </a:xfrm>
          <a:prstGeom prst="rect">
            <a:avLst/>
          </a:prstGeom>
        </p:spPr>
        <p:txBody>
          <a:bodyPr vert="horz" wrap="square" lIns="0" tIns="13335" rIns="0" bIns="0" rtlCol="0">
            <a:spAutoFit/>
          </a:bodyPr>
          <a:lstStyle/>
          <a:p>
            <a:pPr marL="12700" marR="704850">
              <a:lnSpc>
                <a:spcPct val="100000"/>
              </a:lnSpc>
              <a:spcBef>
                <a:spcPts val="105"/>
              </a:spcBef>
            </a:pPr>
            <a:r>
              <a:rPr sz="2000" dirty="0">
                <a:latin typeface="Calibri"/>
                <a:cs typeface="Calibri"/>
              </a:rPr>
              <a:t>This</a:t>
            </a:r>
            <a:r>
              <a:rPr sz="2000" spc="-40" dirty="0">
                <a:latin typeface="Calibri"/>
                <a:cs typeface="Calibri"/>
              </a:rPr>
              <a:t> </a:t>
            </a:r>
            <a:r>
              <a:rPr sz="2000" dirty="0">
                <a:latin typeface="Calibri"/>
                <a:cs typeface="Calibri"/>
              </a:rPr>
              <a:t>is</a:t>
            </a:r>
            <a:r>
              <a:rPr sz="2000" spc="-20" dirty="0">
                <a:latin typeface="Calibri"/>
                <a:cs typeface="Calibri"/>
              </a:rPr>
              <a:t> </a:t>
            </a:r>
            <a:r>
              <a:rPr sz="2000" dirty="0">
                <a:latin typeface="Calibri"/>
                <a:cs typeface="Calibri"/>
              </a:rPr>
              <a:t>an</a:t>
            </a:r>
            <a:r>
              <a:rPr sz="2000" spc="-30" dirty="0">
                <a:latin typeface="Calibri"/>
                <a:cs typeface="Calibri"/>
              </a:rPr>
              <a:t> </a:t>
            </a:r>
            <a:r>
              <a:rPr sz="2000" dirty="0">
                <a:latin typeface="Calibri"/>
                <a:cs typeface="Calibri"/>
              </a:rPr>
              <a:t>Email</a:t>
            </a:r>
            <a:r>
              <a:rPr sz="2000" spc="-25" dirty="0">
                <a:latin typeface="Calibri"/>
                <a:cs typeface="Calibri"/>
              </a:rPr>
              <a:t> </a:t>
            </a:r>
            <a:r>
              <a:rPr sz="2000" spc="-10" dirty="0">
                <a:latin typeface="Calibri"/>
                <a:cs typeface="Calibri"/>
              </a:rPr>
              <a:t>Confirmation</a:t>
            </a:r>
            <a:r>
              <a:rPr sz="2000" spc="-35" dirty="0">
                <a:latin typeface="Calibri"/>
                <a:cs typeface="Calibri"/>
              </a:rPr>
              <a:t> </a:t>
            </a:r>
            <a:r>
              <a:rPr sz="2000" dirty="0">
                <a:latin typeface="Calibri"/>
                <a:cs typeface="Calibri"/>
              </a:rPr>
              <a:t>from</a:t>
            </a:r>
            <a:r>
              <a:rPr sz="2000" spc="-25" dirty="0">
                <a:latin typeface="Calibri"/>
                <a:cs typeface="Calibri"/>
              </a:rPr>
              <a:t> </a:t>
            </a:r>
            <a:r>
              <a:rPr sz="2000" dirty="0">
                <a:latin typeface="Calibri"/>
                <a:cs typeface="Calibri"/>
              </a:rPr>
              <a:t>The</a:t>
            </a:r>
            <a:r>
              <a:rPr sz="2000" spc="-35" dirty="0">
                <a:latin typeface="Calibri"/>
                <a:cs typeface="Calibri"/>
              </a:rPr>
              <a:t> </a:t>
            </a:r>
            <a:r>
              <a:rPr sz="2000" spc="-10" dirty="0">
                <a:latin typeface="Calibri"/>
                <a:cs typeface="Calibri"/>
              </a:rPr>
              <a:t>Royal</a:t>
            </a:r>
            <a:r>
              <a:rPr sz="2000" spc="-40" dirty="0">
                <a:latin typeface="Calibri"/>
                <a:cs typeface="Calibri"/>
              </a:rPr>
              <a:t> </a:t>
            </a:r>
            <a:r>
              <a:rPr sz="2000" dirty="0">
                <a:latin typeface="Calibri"/>
                <a:cs typeface="Calibri"/>
              </a:rPr>
              <a:t>High</a:t>
            </a:r>
            <a:r>
              <a:rPr sz="2000" spc="-50" dirty="0">
                <a:latin typeface="Calibri"/>
                <a:cs typeface="Calibri"/>
              </a:rPr>
              <a:t> </a:t>
            </a:r>
            <a:r>
              <a:rPr sz="2000" spc="-10" dirty="0">
                <a:latin typeface="Calibri"/>
                <a:cs typeface="Calibri"/>
              </a:rPr>
              <a:t>School </a:t>
            </a:r>
            <a:r>
              <a:rPr sz="2000" spc="-45" dirty="0">
                <a:latin typeface="Calibri"/>
                <a:cs typeface="Calibri"/>
              </a:rPr>
              <a:t>To:</a:t>
            </a:r>
            <a:r>
              <a:rPr sz="2000" spc="-55" dirty="0">
                <a:latin typeface="Calibri"/>
                <a:cs typeface="Calibri"/>
              </a:rPr>
              <a:t> </a:t>
            </a:r>
            <a:r>
              <a:rPr sz="2000" dirty="0">
                <a:latin typeface="Calibri"/>
                <a:cs typeface="Calibri"/>
              </a:rPr>
              <a:t>the</a:t>
            </a:r>
            <a:r>
              <a:rPr sz="2000" spc="-50" dirty="0">
                <a:latin typeface="Calibri"/>
                <a:cs typeface="Calibri"/>
              </a:rPr>
              <a:t> </a:t>
            </a:r>
            <a:r>
              <a:rPr sz="2000" spc="-10" dirty="0">
                <a:latin typeface="Calibri"/>
                <a:cs typeface="Calibri"/>
              </a:rPr>
              <a:t>Parent</a:t>
            </a:r>
            <a:r>
              <a:rPr sz="2000" spc="-35" dirty="0">
                <a:latin typeface="Calibri"/>
                <a:cs typeface="Calibri"/>
              </a:rPr>
              <a:t> </a:t>
            </a:r>
            <a:r>
              <a:rPr sz="2000" dirty="0">
                <a:latin typeface="Calibri"/>
                <a:cs typeface="Calibri"/>
              </a:rPr>
              <a:t>or</a:t>
            </a:r>
            <a:r>
              <a:rPr sz="2000" spc="-65" dirty="0">
                <a:latin typeface="Calibri"/>
                <a:cs typeface="Calibri"/>
              </a:rPr>
              <a:t> </a:t>
            </a:r>
            <a:r>
              <a:rPr sz="2000" dirty="0">
                <a:latin typeface="Calibri"/>
                <a:cs typeface="Calibri"/>
              </a:rPr>
              <a:t>Carer</a:t>
            </a:r>
            <a:r>
              <a:rPr sz="2000" spc="-45" dirty="0">
                <a:latin typeface="Calibri"/>
                <a:cs typeface="Calibri"/>
              </a:rPr>
              <a:t> </a:t>
            </a:r>
            <a:r>
              <a:rPr sz="2000" dirty="0">
                <a:latin typeface="Calibri"/>
                <a:cs typeface="Calibri"/>
              </a:rPr>
              <a:t>Steven</a:t>
            </a:r>
            <a:r>
              <a:rPr sz="2000" spc="-40" dirty="0">
                <a:latin typeface="Calibri"/>
                <a:cs typeface="Calibri"/>
              </a:rPr>
              <a:t> </a:t>
            </a:r>
            <a:r>
              <a:rPr sz="2000" dirty="0">
                <a:latin typeface="Calibri"/>
                <a:cs typeface="Calibri"/>
              </a:rPr>
              <a:t>Raeburn</a:t>
            </a:r>
            <a:r>
              <a:rPr sz="2000" spc="-55" dirty="0">
                <a:latin typeface="Calibri"/>
                <a:cs typeface="Calibri"/>
              </a:rPr>
              <a:t> </a:t>
            </a:r>
            <a:r>
              <a:rPr sz="2000" spc="-20" dirty="0">
                <a:latin typeface="Calibri"/>
                <a:cs typeface="Calibri"/>
              </a:rPr>
              <a:t>(S5)</a:t>
            </a:r>
            <a:endParaRPr sz="2000">
              <a:latin typeface="Calibri"/>
              <a:cs typeface="Calibri"/>
            </a:endParaRPr>
          </a:p>
          <a:p>
            <a:pPr marL="12700">
              <a:lnSpc>
                <a:spcPct val="100000"/>
              </a:lnSpc>
              <a:spcBef>
                <a:spcPts val="2400"/>
              </a:spcBef>
            </a:pPr>
            <a:r>
              <a:rPr sz="2000" i="1" dirty="0">
                <a:latin typeface="Calibri"/>
                <a:cs typeface="Calibri"/>
              </a:rPr>
              <a:t>Dear</a:t>
            </a:r>
            <a:r>
              <a:rPr sz="2000" i="1" spc="-70" dirty="0">
                <a:latin typeface="Calibri"/>
                <a:cs typeface="Calibri"/>
              </a:rPr>
              <a:t> </a:t>
            </a:r>
            <a:r>
              <a:rPr sz="2000" i="1" dirty="0">
                <a:latin typeface="Calibri"/>
                <a:cs typeface="Calibri"/>
              </a:rPr>
              <a:t>Parent</a:t>
            </a:r>
            <a:r>
              <a:rPr sz="2000" i="1" spc="-50" dirty="0">
                <a:latin typeface="Calibri"/>
                <a:cs typeface="Calibri"/>
              </a:rPr>
              <a:t> </a:t>
            </a:r>
            <a:r>
              <a:rPr sz="2000" i="1" dirty="0">
                <a:latin typeface="Calibri"/>
                <a:cs typeface="Calibri"/>
              </a:rPr>
              <a:t>or</a:t>
            </a:r>
            <a:r>
              <a:rPr sz="2000" i="1" spc="-35" dirty="0">
                <a:latin typeface="Calibri"/>
                <a:cs typeface="Calibri"/>
              </a:rPr>
              <a:t> </a:t>
            </a:r>
            <a:r>
              <a:rPr sz="2000" i="1" spc="-10" dirty="0">
                <a:latin typeface="Calibri"/>
                <a:cs typeface="Calibri"/>
              </a:rPr>
              <a:t>Carer,</a:t>
            </a:r>
            <a:endParaRPr sz="2000">
              <a:latin typeface="Calibri"/>
              <a:cs typeface="Calibri"/>
            </a:endParaRPr>
          </a:p>
          <a:p>
            <a:pPr marL="12700">
              <a:lnSpc>
                <a:spcPct val="100000"/>
              </a:lnSpc>
              <a:spcBef>
                <a:spcPts val="2400"/>
              </a:spcBef>
            </a:pPr>
            <a:r>
              <a:rPr sz="2000" i="1" dirty="0">
                <a:latin typeface="Calibri"/>
                <a:cs typeface="Calibri"/>
              </a:rPr>
              <a:t>This</a:t>
            </a:r>
            <a:r>
              <a:rPr sz="2000" i="1" spc="-35" dirty="0">
                <a:latin typeface="Calibri"/>
                <a:cs typeface="Calibri"/>
              </a:rPr>
              <a:t> </a:t>
            </a:r>
            <a:r>
              <a:rPr sz="2000" i="1" dirty="0">
                <a:latin typeface="Calibri"/>
                <a:cs typeface="Calibri"/>
              </a:rPr>
              <a:t>is</a:t>
            </a:r>
            <a:r>
              <a:rPr sz="2000" i="1" spc="-25" dirty="0">
                <a:latin typeface="Calibri"/>
                <a:cs typeface="Calibri"/>
              </a:rPr>
              <a:t> </a:t>
            </a:r>
            <a:r>
              <a:rPr sz="2000" i="1" dirty="0">
                <a:latin typeface="Calibri"/>
                <a:cs typeface="Calibri"/>
              </a:rPr>
              <a:t>to</a:t>
            </a:r>
            <a:r>
              <a:rPr sz="2000" i="1" spc="-25" dirty="0">
                <a:latin typeface="Calibri"/>
                <a:cs typeface="Calibri"/>
              </a:rPr>
              <a:t> </a:t>
            </a:r>
            <a:r>
              <a:rPr sz="2000" i="1" dirty="0">
                <a:latin typeface="Calibri"/>
                <a:cs typeface="Calibri"/>
              </a:rPr>
              <a:t>confirm</a:t>
            </a:r>
            <a:r>
              <a:rPr sz="2000" i="1" spc="-25" dirty="0">
                <a:latin typeface="Calibri"/>
                <a:cs typeface="Calibri"/>
              </a:rPr>
              <a:t> </a:t>
            </a:r>
            <a:r>
              <a:rPr sz="2000" i="1" dirty="0">
                <a:latin typeface="Calibri"/>
                <a:cs typeface="Calibri"/>
              </a:rPr>
              <a:t>that</a:t>
            </a:r>
            <a:r>
              <a:rPr sz="2000" i="1" spc="-35" dirty="0">
                <a:latin typeface="Calibri"/>
                <a:cs typeface="Calibri"/>
              </a:rPr>
              <a:t> </a:t>
            </a:r>
            <a:r>
              <a:rPr sz="2000" i="1" dirty="0">
                <a:latin typeface="Calibri"/>
                <a:cs typeface="Calibri"/>
              </a:rPr>
              <a:t>you</a:t>
            </a:r>
            <a:r>
              <a:rPr sz="2000" i="1" spc="-40" dirty="0">
                <a:latin typeface="Calibri"/>
                <a:cs typeface="Calibri"/>
              </a:rPr>
              <a:t> </a:t>
            </a:r>
            <a:r>
              <a:rPr sz="2000" i="1" dirty="0">
                <a:latin typeface="Calibri"/>
                <a:cs typeface="Calibri"/>
              </a:rPr>
              <a:t>have</a:t>
            </a:r>
            <a:r>
              <a:rPr sz="2000" i="1" spc="-45" dirty="0">
                <a:latin typeface="Calibri"/>
                <a:cs typeface="Calibri"/>
              </a:rPr>
              <a:t> </a:t>
            </a:r>
            <a:r>
              <a:rPr sz="2000" i="1" spc="-10" dirty="0">
                <a:latin typeface="Calibri"/>
                <a:cs typeface="Calibri"/>
              </a:rPr>
              <a:t>requested</a:t>
            </a:r>
            <a:r>
              <a:rPr sz="2000" i="1" spc="-65" dirty="0">
                <a:latin typeface="Calibri"/>
                <a:cs typeface="Calibri"/>
              </a:rPr>
              <a:t> </a:t>
            </a:r>
            <a:r>
              <a:rPr sz="2000" i="1" dirty="0">
                <a:latin typeface="Calibri"/>
                <a:cs typeface="Calibri"/>
              </a:rPr>
              <a:t>the</a:t>
            </a:r>
            <a:r>
              <a:rPr sz="2000" i="1" spc="-25" dirty="0">
                <a:latin typeface="Calibri"/>
                <a:cs typeface="Calibri"/>
              </a:rPr>
              <a:t> </a:t>
            </a:r>
            <a:r>
              <a:rPr sz="2000" i="1" dirty="0">
                <a:latin typeface="Calibri"/>
                <a:cs typeface="Calibri"/>
              </a:rPr>
              <a:t>following</a:t>
            </a:r>
            <a:r>
              <a:rPr sz="2000" i="1" spc="-45" dirty="0">
                <a:latin typeface="Calibri"/>
                <a:cs typeface="Calibri"/>
              </a:rPr>
              <a:t> </a:t>
            </a:r>
            <a:r>
              <a:rPr sz="2000" i="1" spc="-10" dirty="0">
                <a:latin typeface="Calibri"/>
                <a:cs typeface="Calibri"/>
              </a:rPr>
              <a:t>choices:</a:t>
            </a:r>
            <a:endParaRPr sz="2000">
              <a:latin typeface="Calibri"/>
              <a:cs typeface="Calibri"/>
            </a:endParaRPr>
          </a:p>
        </p:txBody>
      </p:sp>
      <p:sp>
        <p:nvSpPr>
          <p:cNvPr id="5" name="object 5"/>
          <p:cNvSpPr txBox="1"/>
          <p:nvPr/>
        </p:nvSpPr>
        <p:spPr>
          <a:xfrm>
            <a:off x="2497963" y="3180969"/>
            <a:ext cx="808990" cy="330835"/>
          </a:xfrm>
          <a:prstGeom prst="rect">
            <a:avLst/>
          </a:prstGeom>
        </p:spPr>
        <p:txBody>
          <a:bodyPr vert="horz" wrap="square" lIns="0" tIns="13335" rIns="0" bIns="0" rtlCol="0">
            <a:spAutoFit/>
          </a:bodyPr>
          <a:lstStyle/>
          <a:p>
            <a:pPr marL="12700">
              <a:lnSpc>
                <a:spcPct val="100000"/>
              </a:lnSpc>
              <a:spcBef>
                <a:spcPts val="105"/>
              </a:spcBef>
            </a:pPr>
            <a:r>
              <a:rPr sz="2000" i="1" dirty="0">
                <a:latin typeface="Calibri"/>
                <a:cs typeface="Calibri"/>
              </a:rPr>
              <a:t>1=</a:t>
            </a:r>
            <a:r>
              <a:rPr sz="2000" i="1" spc="-25" dirty="0">
                <a:latin typeface="Calibri"/>
                <a:cs typeface="Calibri"/>
              </a:rPr>
              <a:t> </a:t>
            </a:r>
            <a:r>
              <a:rPr sz="2000" i="1" dirty="0">
                <a:latin typeface="Calibri"/>
                <a:cs typeface="Calibri"/>
              </a:rPr>
              <a:t>PE</a:t>
            </a:r>
            <a:r>
              <a:rPr sz="2000" i="1" spc="-15" dirty="0">
                <a:latin typeface="Calibri"/>
                <a:cs typeface="Calibri"/>
              </a:rPr>
              <a:t> </a:t>
            </a:r>
            <a:r>
              <a:rPr sz="2000" i="1" spc="-50" dirty="0">
                <a:latin typeface="Calibri"/>
                <a:cs typeface="Calibri"/>
              </a:rPr>
              <a:t>H</a:t>
            </a:r>
            <a:endParaRPr sz="2000">
              <a:latin typeface="Calibri"/>
              <a:cs typeface="Calibri"/>
            </a:endParaRPr>
          </a:p>
        </p:txBody>
      </p:sp>
      <p:sp>
        <p:nvSpPr>
          <p:cNvPr id="6" name="object 6"/>
          <p:cNvSpPr txBox="1"/>
          <p:nvPr/>
        </p:nvSpPr>
        <p:spPr>
          <a:xfrm>
            <a:off x="3351403" y="3203701"/>
            <a:ext cx="495300" cy="311150"/>
          </a:xfrm>
          <a:prstGeom prst="rect">
            <a:avLst/>
          </a:prstGeom>
          <a:solidFill>
            <a:srgbClr val="FFFF00"/>
          </a:solidFill>
        </p:spPr>
        <p:txBody>
          <a:bodyPr vert="horz" wrap="square" lIns="0" tIns="0" rIns="0" bIns="0" rtlCol="0">
            <a:spAutoFit/>
          </a:bodyPr>
          <a:lstStyle/>
          <a:p>
            <a:pPr>
              <a:lnSpc>
                <a:spcPts val="2325"/>
              </a:lnSpc>
            </a:pPr>
            <a:r>
              <a:rPr sz="2000" i="1" spc="-20" dirty="0">
                <a:latin typeface="Calibri"/>
                <a:cs typeface="Calibri"/>
              </a:rPr>
              <a:t>S5/6</a:t>
            </a:r>
            <a:endParaRPr sz="2000">
              <a:latin typeface="Calibri"/>
              <a:cs typeface="Calibri"/>
            </a:endParaRPr>
          </a:p>
        </p:txBody>
      </p:sp>
      <p:sp>
        <p:nvSpPr>
          <p:cNvPr id="7" name="object 7"/>
          <p:cNvSpPr txBox="1"/>
          <p:nvPr/>
        </p:nvSpPr>
        <p:spPr>
          <a:xfrm>
            <a:off x="2497963" y="3485463"/>
            <a:ext cx="1243330" cy="331470"/>
          </a:xfrm>
          <a:prstGeom prst="rect">
            <a:avLst/>
          </a:prstGeom>
        </p:spPr>
        <p:txBody>
          <a:bodyPr vert="horz" wrap="square" lIns="0" tIns="13335" rIns="0" bIns="0" rtlCol="0">
            <a:spAutoFit/>
          </a:bodyPr>
          <a:lstStyle/>
          <a:p>
            <a:pPr marL="12700">
              <a:lnSpc>
                <a:spcPct val="100000"/>
              </a:lnSpc>
              <a:spcBef>
                <a:spcPts val="105"/>
              </a:spcBef>
            </a:pPr>
            <a:r>
              <a:rPr sz="2000" i="1" spc="-10" dirty="0">
                <a:latin typeface="Calibri"/>
                <a:cs typeface="Calibri"/>
              </a:rPr>
              <a:t>2=ModST5S</a:t>
            </a:r>
            <a:endParaRPr sz="2000">
              <a:latin typeface="Calibri"/>
              <a:cs typeface="Calibri"/>
            </a:endParaRPr>
          </a:p>
        </p:txBody>
      </p:sp>
      <p:sp>
        <p:nvSpPr>
          <p:cNvPr id="8" name="object 8"/>
          <p:cNvSpPr txBox="1"/>
          <p:nvPr/>
        </p:nvSpPr>
        <p:spPr>
          <a:xfrm>
            <a:off x="3727830" y="3514597"/>
            <a:ext cx="368300" cy="304800"/>
          </a:xfrm>
          <a:prstGeom prst="rect">
            <a:avLst/>
          </a:prstGeom>
          <a:solidFill>
            <a:srgbClr val="FFFF00"/>
          </a:solidFill>
        </p:spPr>
        <p:txBody>
          <a:bodyPr vert="horz" wrap="square" lIns="0" tIns="0" rIns="0" bIns="0" rtlCol="0">
            <a:spAutoFit/>
          </a:bodyPr>
          <a:lstStyle/>
          <a:p>
            <a:pPr>
              <a:lnSpc>
                <a:spcPts val="2275"/>
              </a:lnSpc>
            </a:pPr>
            <a:r>
              <a:rPr sz="2000" i="1" spc="-25" dirty="0">
                <a:latin typeface="Calibri"/>
                <a:cs typeface="Calibri"/>
              </a:rPr>
              <a:t>5/6</a:t>
            </a:r>
            <a:endParaRPr sz="2000">
              <a:latin typeface="Calibri"/>
              <a:cs typeface="Calibri"/>
            </a:endParaRPr>
          </a:p>
        </p:txBody>
      </p:sp>
      <p:sp>
        <p:nvSpPr>
          <p:cNvPr id="9" name="object 9"/>
          <p:cNvSpPr txBox="1"/>
          <p:nvPr/>
        </p:nvSpPr>
        <p:spPr>
          <a:xfrm>
            <a:off x="2497963" y="3790950"/>
            <a:ext cx="1190625" cy="330835"/>
          </a:xfrm>
          <a:prstGeom prst="rect">
            <a:avLst/>
          </a:prstGeom>
        </p:spPr>
        <p:txBody>
          <a:bodyPr vert="horz" wrap="square" lIns="0" tIns="12700" rIns="0" bIns="0" rtlCol="0">
            <a:spAutoFit/>
          </a:bodyPr>
          <a:lstStyle/>
          <a:p>
            <a:pPr marL="12700">
              <a:lnSpc>
                <a:spcPct val="100000"/>
              </a:lnSpc>
              <a:spcBef>
                <a:spcPts val="100"/>
              </a:spcBef>
            </a:pPr>
            <a:r>
              <a:rPr sz="2000" i="1" spc="-10" dirty="0">
                <a:latin typeface="Calibri"/>
                <a:cs typeface="Calibri"/>
              </a:rPr>
              <a:t>3=Maths5S</a:t>
            </a:r>
            <a:endParaRPr sz="2000">
              <a:latin typeface="Calibri"/>
              <a:cs typeface="Calibri"/>
            </a:endParaRPr>
          </a:p>
        </p:txBody>
      </p:sp>
      <p:sp>
        <p:nvSpPr>
          <p:cNvPr id="10" name="object 10"/>
          <p:cNvSpPr txBox="1"/>
          <p:nvPr/>
        </p:nvSpPr>
        <p:spPr>
          <a:xfrm>
            <a:off x="3674490" y="3819397"/>
            <a:ext cx="369570" cy="304800"/>
          </a:xfrm>
          <a:prstGeom prst="rect">
            <a:avLst/>
          </a:prstGeom>
          <a:solidFill>
            <a:srgbClr val="FFFF00"/>
          </a:solidFill>
        </p:spPr>
        <p:txBody>
          <a:bodyPr vert="horz" wrap="square" lIns="0" tIns="0" rIns="0" bIns="0" rtlCol="0">
            <a:spAutoFit/>
          </a:bodyPr>
          <a:lstStyle/>
          <a:p>
            <a:pPr>
              <a:lnSpc>
                <a:spcPts val="2280"/>
              </a:lnSpc>
            </a:pPr>
            <a:r>
              <a:rPr sz="2000" i="1" spc="-25" dirty="0">
                <a:latin typeface="Calibri"/>
                <a:cs typeface="Calibri"/>
              </a:rPr>
              <a:t>5/6</a:t>
            </a:r>
            <a:endParaRPr sz="2000">
              <a:latin typeface="Calibri"/>
              <a:cs typeface="Calibri"/>
            </a:endParaRPr>
          </a:p>
        </p:txBody>
      </p:sp>
      <p:sp>
        <p:nvSpPr>
          <p:cNvPr id="11" name="object 11"/>
          <p:cNvSpPr txBox="1"/>
          <p:nvPr/>
        </p:nvSpPr>
        <p:spPr>
          <a:xfrm>
            <a:off x="2497963" y="4095750"/>
            <a:ext cx="6958965" cy="2160270"/>
          </a:xfrm>
          <a:prstGeom prst="rect">
            <a:avLst/>
          </a:prstGeom>
        </p:spPr>
        <p:txBody>
          <a:bodyPr vert="horz" wrap="square" lIns="0" tIns="12700" rIns="0" bIns="0" rtlCol="0">
            <a:spAutoFit/>
          </a:bodyPr>
          <a:lstStyle/>
          <a:p>
            <a:pPr marL="12700" marR="5446395">
              <a:lnSpc>
                <a:spcPct val="100000"/>
              </a:lnSpc>
              <a:spcBef>
                <a:spcPts val="100"/>
              </a:spcBef>
            </a:pPr>
            <a:r>
              <a:rPr sz="2000" i="1" spc="-10" dirty="0">
                <a:latin typeface="Calibri"/>
                <a:cs typeface="Calibri"/>
              </a:rPr>
              <a:t>4=Engli5S5/6 </a:t>
            </a:r>
            <a:r>
              <a:rPr sz="2000" i="1" dirty="0">
                <a:latin typeface="Calibri"/>
                <a:cs typeface="Calibri"/>
              </a:rPr>
              <a:t>5=PrWwo</a:t>
            </a:r>
            <a:r>
              <a:rPr sz="2000" i="1" spc="-65" dirty="0">
                <a:latin typeface="Calibri"/>
                <a:cs typeface="Calibri"/>
              </a:rPr>
              <a:t> </a:t>
            </a:r>
            <a:r>
              <a:rPr sz="2000" i="1" spc="-25" dirty="0">
                <a:latin typeface="Calibri"/>
                <a:cs typeface="Calibri"/>
              </a:rPr>
              <a:t>N54 </a:t>
            </a:r>
            <a:r>
              <a:rPr sz="2000" i="1" dirty="0">
                <a:latin typeface="Calibri"/>
                <a:cs typeface="Calibri"/>
              </a:rPr>
              <a:t>6=S56</a:t>
            </a:r>
            <a:r>
              <a:rPr sz="2000" i="1" spc="-45" dirty="0">
                <a:latin typeface="Calibri"/>
                <a:cs typeface="Calibri"/>
              </a:rPr>
              <a:t> </a:t>
            </a:r>
            <a:r>
              <a:rPr sz="2000" i="1" dirty="0">
                <a:latin typeface="Calibri"/>
                <a:cs typeface="Calibri"/>
              </a:rPr>
              <a:t>Free</a:t>
            </a:r>
            <a:r>
              <a:rPr sz="2000" i="1" spc="-40" dirty="0">
                <a:latin typeface="Calibri"/>
                <a:cs typeface="Calibri"/>
              </a:rPr>
              <a:t> </a:t>
            </a:r>
            <a:r>
              <a:rPr sz="2000" i="1" spc="-50" dirty="0">
                <a:latin typeface="Calibri"/>
                <a:cs typeface="Calibri"/>
              </a:rPr>
              <a:t>F </a:t>
            </a:r>
            <a:r>
              <a:rPr sz="2000" i="1" dirty="0">
                <a:latin typeface="Calibri"/>
                <a:cs typeface="Calibri"/>
              </a:rPr>
              <a:t>7=S56</a:t>
            </a:r>
            <a:r>
              <a:rPr sz="2000" i="1" spc="-45" dirty="0">
                <a:latin typeface="Calibri"/>
                <a:cs typeface="Calibri"/>
              </a:rPr>
              <a:t> </a:t>
            </a:r>
            <a:r>
              <a:rPr sz="2000" i="1" dirty="0">
                <a:latin typeface="Calibri"/>
                <a:cs typeface="Calibri"/>
              </a:rPr>
              <a:t>Free</a:t>
            </a:r>
            <a:r>
              <a:rPr sz="2000" i="1" spc="-40" dirty="0">
                <a:latin typeface="Calibri"/>
                <a:cs typeface="Calibri"/>
              </a:rPr>
              <a:t> </a:t>
            </a:r>
            <a:r>
              <a:rPr sz="2000" i="1" spc="-50" dirty="0">
                <a:latin typeface="Calibri"/>
                <a:cs typeface="Calibri"/>
              </a:rPr>
              <a:t>G </a:t>
            </a:r>
            <a:r>
              <a:rPr sz="2000" i="1" dirty="0">
                <a:latin typeface="Calibri"/>
                <a:cs typeface="Calibri"/>
              </a:rPr>
              <a:t>R=</a:t>
            </a:r>
            <a:r>
              <a:rPr sz="2000" i="1" spc="-25" dirty="0">
                <a:latin typeface="Calibri"/>
                <a:cs typeface="Calibri"/>
              </a:rPr>
              <a:t> </a:t>
            </a:r>
            <a:r>
              <a:rPr sz="2000" i="1" dirty="0">
                <a:latin typeface="Calibri"/>
                <a:cs typeface="Calibri"/>
              </a:rPr>
              <a:t>Geogr</a:t>
            </a:r>
            <a:r>
              <a:rPr sz="2000" i="1" spc="-40" dirty="0">
                <a:latin typeface="Calibri"/>
                <a:cs typeface="Calibri"/>
              </a:rPr>
              <a:t> </a:t>
            </a:r>
            <a:r>
              <a:rPr sz="2000" i="1" spc="-25" dirty="0">
                <a:latin typeface="Calibri"/>
                <a:cs typeface="Calibri"/>
              </a:rPr>
              <a:t>L54</a:t>
            </a:r>
            <a:endParaRPr sz="2000">
              <a:latin typeface="Calibri"/>
              <a:cs typeface="Calibri"/>
            </a:endParaRPr>
          </a:p>
          <a:p>
            <a:pPr marL="12700">
              <a:lnSpc>
                <a:spcPct val="100000"/>
              </a:lnSpc>
              <a:spcBef>
                <a:spcPts val="2405"/>
              </a:spcBef>
            </a:pPr>
            <a:r>
              <a:rPr sz="2000" i="1" dirty="0">
                <a:latin typeface="Calibri"/>
                <a:cs typeface="Calibri"/>
              </a:rPr>
              <a:t>Please</a:t>
            </a:r>
            <a:r>
              <a:rPr sz="2000" i="1" spc="-30" dirty="0">
                <a:latin typeface="Calibri"/>
                <a:cs typeface="Calibri"/>
              </a:rPr>
              <a:t> </a:t>
            </a:r>
            <a:r>
              <a:rPr sz="2000" i="1" dirty="0">
                <a:latin typeface="Calibri"/>
                <a:cs typeface="Calibri"/>
              </a:rPr>
              <a:t>do</a:t>
            </a:r>
            <a:r>
              <a:rPr sz="2000" i="1" spc="-30" dirty="0">
                <a:latin typeface="Calibri"/>
                <a:cs typeface="Calibri"/>
              </a:rPr>
              <a:t> </a:t>
            </a:r>
            <a:r>
              <a:rPr sz="2000" i="1" dirty="0">
                <a:latin typeface="Calibri"/>
                <a:cs typeface="Calibri"/>
              </a:rPr>
              <a:t>not</a:t>
            </a:r>
            <a:r>
              <a:rPr sz="2000" i="1" spc="-20" dirty="0">
                <a:latin typeface="Calibri"/>
                <a:cs typeface="Calibri"/>
              </a:rPr>
              <a:t> </a:t>
            </a:r>
            <a:r>
              <a:rPr sz="2000" i="1" dirty="0">
                <a:latin typeface="Calibri"/>
                <a:cs typeface="Calibri"/>
              </a:rPr>
              <a:t>reply</a:t>
            </a:r>
            <a:r>
              <a:rPr sz="2000" i="1" spc="-25" dirty="0">
                <a:latin typeface="Calibri"/>
                <a:cs typeface="Calibri"/>
              </a:rPr>
              <a:t> </a:t>
            </a:r>
            <a:r>
              <a:rPr sz="2000" i="1" dirty="0">
                <a:latin typeface="Calibri"/>
                <a:cs typeface="Calibri"/>
              </a:rPr>
              <a:t>unless</a:t>
            </a:r>
            <a:r>
              <a:rPr sz="2000" i="1" spc="-40" dirty="0">
                <a:latin typeface="Calibri"/>
                <a:cs typeface="Calibri"/>
              </a:rPr>
              <a:t> </a:t>
            </a:r>
            <a:r>
              <a:rPr sz="2000" i="1" dirty="0">
                <a:latin typeface="Calibri"/>
                <a:cs typeface="Calibri"/>
              </a:rPr>
              <a:t>there</a:t>
            </a:r>
            <a:r>
              <a:rPr sz="2000" i="1" spc="-35" dirty="0">
                <a:latin typeface="Calibri"/>
                <a:cs typeface="Calibri"/>
              </a:rPr>
              <a:t> </a:t>
            </a:r>
            <a:r>
              <a:rPr sz="2000" i="1" dirty="0">
                <a:latin typeface="Calibri"/>
                <a:cs typeface="Calibri"/>
              </a:rPr>
              <a:t>is</a:t>
            </a:r>
            <a:r>
              <a:rPr sz="2000" i="1" spc="-30" dirty="0">
                <a:latin typeface="Calibri"/>
                <a:cs typeface="Calibri"/>
              </a:rPr>
              <a:t> </a:t>
            </a:r>
            <a:r>
              <a:rPr sz="2000" i="1" dirty="0">
                <a:latin typeface="Calibri"/>
                <a:cs typeface="Calibri"/>
              </a:rPr>
              <a:t>an</a:t>
            </a:r>
            <a:r>
              <a:rPr sz="2000" i="1" spc="-15" dirty="0">
                <a:latin typeface="Calibri"/>
                <a:cs typeface="Calibri"/>
              </a:rPr>
              <a:t> </a:t>
            </a:r>
            <a:r>
              <a:rPr sz="2000" i="1" dirty="0">
                <a:latin typeface="Calibri"/>
                <a:cs typeface="Calibri"/>
              </a:rPr>
              <a:t>issue</a:t>
            </a:r>
            <a:r>
              <a:rPr sz="2000" i="1" spc="-40" dirty="0">
                <a:latin typeface="Calibri"/>
                <a:cs typeface="Calibri"/>
              </a:rPr>
              <a:t> </a:t>
            </a:r>
            <a:r>
              <a:rPr sz="2000" i="1" dirty="0">
                <a:latin typeface="Calibri"/>
                <a:cs typeface="Calibri"/>
              </a:rPr>
              <a:t>with</a:t>
            </a:r>
            <a:r>
              <a:rPr sz="2000" i="1" spc="-15" dirty="0">
                <a:latin typeface="Calibri"/>
                <a:cs typeface="Calibri"/>
              </a:rPr>
              <a:t> </a:t>
            </a:r>
            <a:r>
              <a:rPr sz="2000" i="1" dirty="0">
                <a:latin typeface="Calibri"/>
                <a:cs typeface="Calibri"/>
              </a:rPr>
              <a:t>your</a:t>
            </a:r>
            <a:r>
              <a:rPr sz="2000" i="1" spc="-20" dirty="0">
                <a:latin typeface="Calibri"/>
                <a:cs typeface="Calibri"/>
              </a:rPr>
              <a:t> </a:t>
            </a:r>
            <a:r>
              <a:rPr sz="2000" i="1" dirty="0">
                <a:latin typeface="Calibri"/>
                <a:cs typeface="Calibri"/>
              </a:rPr>
              <a:t>child's</a:t>
            </a:r>
            <a:r>
              <a:rPr sz="2000" i="1" spc="-25" dirty="0">
                <a:latin typeface="Calibri"/>
                <a:cs typeface="Calibri"/>
              </a:rPr>
              <a:t> </a:t>
            </a:r>
            <a:r>
              <a:rPr sz="2000" i="1" spc="-10" dirty="0">
                <a:latin typeface="Calibri"/>
                <a:cs typeface="Calibri"/>
              </a:rPr>
              <a:t>choices</a:t>
            </a:r>
            <a:r>
              <a:rPr sz="1800" i="1" spc="-10" dirty="0">
                <a:latin typeface="Calibri"/>
                <a:cs typeface="Calibri"/>
              </a:rPr>
              <a:t>.</a:t>
            </a:r>
            <a:endParaRPr sz="180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433953" y="260045"/>
            <a:ext cx="6108700" cy="514350"/>
          </a:xfrm>
          <a:prstGeom prst="rect">
            <a:avLst/>
          </a:prstGeom>
        </p:spPr>
        <p:txBody>
          <a:bodyPr vert="horz" wrap="square" lIns="0" tIns="13335" rIns="0" bIns="0" rtlCol="0">
            <a:spAutoFit/>
          </a:bodyPr>
          <a:lstStyle/>
          <a:p>
            <a:pPr marL="12700">
              <a:lnSpc>
                <a:spcPct val="100000"/>
              </a:lnSpc>
              <a:spcBef>
                <a:spcPts val="105"/>
              </a:spcBef>
            </a:pPr>
            <a:r>
              <a:rPr sz="3200" dirty="0"/>
              <a:t>What</a:t>
            </a:r>
            <a:r>
              <a:rPr sz="3200" spc="-35" dirty="0"/>
              <a:t> </a:t>
            </a:r>
            <a:r>
              <a:rPr sz="3200" dirty="0"/>
              <a:t>we</a:t>
            </a:r>
            <a:r>
              <a:rPr sz="3200" spc="-40" dirty="0"/>
              <a:t> </a:t>
            </a:r>
            <a:r>
              <a:rPr sz="3200" dirty="0"/>
              <a:t>do</a:t>
            </a:r>
            <a:r>
              <a:rPr sz="3200" spc="-30" dirty="0"/>
              <a:t> </a:t>
            </a:r>
            <a:r>
              <a:rPr sz="3200" dirty="0"/>
              <a:t>with</a:t>
            </a:r>
            <a:r>
              <a:rPr sz="3200" spc="-25" dirty="0"/>
              <a:t> </a:t>
            </a:r>
            <a:r>
              <a:rPr sz="3200" dirty="0"/>
              <a:t>the</a:t>
            </a:r>
            <a:r>
              <a:rPr sz="3200" spc="-40" dirty="0"/>
              <a:t> </a:t>
            </a:r>
            <a:r>
              <a:rPr sz="3200" dirty="0"/>
              <a:t>subject</a:t>
            </a:r>
            <a:r>
              <a:rPr sz="3200" spc="-40" dirty="0"/>
              <a:t> </a:t>
            </a:r>
            <a:r>
              <a:rPr sz="3200" spc="-10" dirty="0"/>
              <a:t>choices</a:t>
            </a:r>
            <a:endParaRPr sz="3200"/>
          </a:p>
        </p:txBody>
      </p:sp>
      <p:pic>
        <p:nvPicPr>
          <p:cNvPr id="5" name="Picture 4" descr="A table with numbers and letters&#10;&#10;AI-generated content may be incorrect.">
            <a:extLst>
              <a:ext uri="{FF2B5EF4-FFF2-40B4-BE49-F238E27FC236}">
                <a16:creationId xmlns:a16="http://schemas.microsoft.com/office/drawing/2014/main" id="{672C1927-2D2C-918E-3243-3D9989D9B9C4}"/>
              </a:ext>
            </a:extLst>
          </p:cNvPr>
          <p:cNvPicPr>
            <a:picLocks noChangeAspect="1"/>
          </p:cNvPicPr>
          <p:nvPr/>
        </p:nvPicPr>
        <p:blipFill>
          <a:blip r:embed="rId2"/>
          <a:stretch>
            <a:fillRect/>
          </a:stretch>
        </p:blipFill>
        <p:spPr>
          <a:xfrm>
            <a:off x="1676400" y="840168"/>
            <a:ext cx="8839200" cy="601783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351028" rIns="0" bIns="0" rtlCol="0">
            <a:spAutoFit/>
          </a:bodyPr>
          <a:lstStyle/>
          <a:p>
            <a:pPr marL="2541270">
              <a:lnSpc>
                <a:spcPct val="100000"/>
              </a:lnSpc>
              <a:spcBef>
                <a:spcPts val="105"/>
              </a:spcBef>
            </a:pPr>
            <a:r>
              <a:rPr sz="3200" spc="-10" dirty="0"/>
              <a:t>Considerations</a:t>
            </a:r>
            <a:endParaRPr sz="3200"/>
          </a:p>
        </p:txBody>
      </p:sp>
      <p:sp>
        <p:nvSpPr>
          <p:cNvPr id="3" name="object 3"/>
          <p:cNvSpPr txBox="1"/>
          <p:nvPr/>
        </p:nvSpPr>
        <p:spPr>
          <a:xfrm>
            <a:off x="2169667" y="1967229"/>
            <a:ext cx="8222615" cy="2159000"/>
          </a:xfrm>
          <a:prstGeom prst="rect">
            <a:avLst/>
          </a:prstGeom>
        </p:spPr>
        <p:txBody>
          <a:bodyPr vert="horz" wrap="square" lIns="0" tIns="12065" rIns="0" bIns="0" rtlCol="0">
            <a:spAutoFit/>
          </a:bodyPr>
          <a:lstStyle/>
          <a:p>
            <a:pPr marL="469265" indent="-456565">
              <a:lnSpc>
                <a:spcPct val="100000"/>
              </a:lnSpc>
              <a:spcBef>
                <a:spcPts val="95"/>
              </a:spcBef>
              <a:buFont typeface="Arial"/>
              <a:buChar char="•"/>
              <a:tabLst>
                <a:tab pos="469265" algn="l"/>
              </a:tabLst>
            </a:pPr>
            <a:r>
              <a:rPr sz="2800" dirty="0">
                <a:latin typeface="Calibri"/>
                <a:cs typeface="Calibri"/>
              </a:rPr>
              <a:t>A</a:t>
            </a:r>
            <a:r>
              <a:rPr sz="2800" spc="-60" dirty="0">
                <a:latin typeface="Calibri"/>
                <a:cs typeface="Calibri"/>
              </a:rPr>
              <a:t> </a:t>
            </a:r>
            <a:r>
              <a:rPr sz="2800" dirty="0">
                <a:latin typeface="Calibri"/>
                <a:cs typeface="Calibri"/>
              </a:rPr>
              <a:t>course</a:t>
            </a:r>
            <a:r>
              <a:rPr sz="2800" spc="-55" dirty="0">
                <a:latin typeface="Calibri"/>
                <a:cs typeface="Calibri"/>
              </a:rPr>
              <a:t> </a:t>
            </a:r>
            <a:r>
              <a:rPr sz="2800" dirty="0">
                <a:latin typeface="Calibri"/>
                <a:cs typeface="Calibri"/>
              </a:rPr>
              <a:t>may</a:t>
            </a:r>
            <a:r>
              <a:rPr sz="2800" spc="-70" dirty="0">
                <a:latin typeface="Calibri"/>
                <a:cs typeface="Calibri"/>
              </a:rPr>
              <a:t> </a:t>
            </a:r>
            <a:r>
              <a:rPr sz="2800" dirty="0">
                <a:latin typeface="Calibri"/>
                <a:cs typeface="Calibri"/>
              </a:rPr>
              <a:t>not</a:t>
            </a:r>
            <a:r>
              <a:rPr sz="2800" spc="-60" dirty="0">
                <a:latin typeface="Calibri"/>
                <a:cs typeface="Calibri"/>
              </a:rPr>
              <a:t> </a:t>
            </a:r>
            <a:r>
              <a:rPr sz="2800" dirty="0">
                <a:latin typeface="Calibri"/>
                <a:cs typeface="Calibri"/>
              </a:rPr>
              <a:t>run</a:t>
            </a:r>
            <a:r>
              <a:rPr sz="2800" spc="-60" dirty="0">
                <a:latin typeface="Calibri"/>
                <a:cs typeface="Calibri"/>
              </a:rPr>
              <a:t> </a:t>
            </a:r>
            <a:r>
              <a:rPr sz="2800" dirty="0">
                <a:latin typeface="Calibri"/>
                <a:cs typeface="Calibri"/>
              </a:rPr>
              <a:t>if</a:t>
            </a:r>
            <a:r>
              <a:rPr sz="2800" spc="-70" dirty="0">
                <a:latin typeface="Calibri"/>
                <a:cs typeface="Calibri"/>
              </a:rPr>
              <a:t> </a:t>
            </a:r>
            <a:r>
              <a:rPr sz="2800" dirty="0">
                <a:latin typeface="Calibri"/>
                <a:cs typeface="Calibri"/>
              </a:rPr>
              <a:t>not</a:t>
            </a:r>
            <a:r>
              <a:rPr sz="2800" spc="-60" dirty="0">
                <a:latin typeface="Calibri"/>
                <a:cs typeface="Calibri"/>
              </a:rPr>
              <a:t> </a:t>
            </a:r>
            <a:r>
              <a:rPr sz="2800" dirty="0">
                <a:latin typeface="Calibri"/>
                <a:cs typeface="Calibri"/>
              </a:rPr>
              <a:t>enough</a:t>
            </a:r>
            <a:r>
              <a:rPr sz="2800" spc="-50" dirty="0">
                <a:latin typeface="Calibri"/>
                <a:cs typeface="Calibri"/>
              </a:rPr>
              <a:t> </a:t>
            </a:r>
            <a:r>
              <a:rPr sz="2800" dirty="0">
                <a:latin typeface="Calibri"/>
                <a:cs typeface="Calibri"/>
              </a:rPr>
              <a:t>pupils</a:t>
            </a:r>
            <a:r>
              <a:rPr sz="2800" spc="-30" dirty="0">
                <a:latin typeface="Calibri"/>
                <a:cs typeface="Calibri"/>
              </a:rPr>
              <a:t> </a:t>
            </a:r>
            <a:r>
              <a:rPr sz="2800" dirty="0">
                <a:latin typeface="Calibri"/>
                <a:cs typeface="Calibri"/>
              </a:rPr>
              <a:t>choose</a:t>
            </a:r>
            <a:r>
              <a:rPr sz="2800" spc="-50" dirty="0">
                <a:latin typeface="Calibri"/>
                <a:cs typeface="Calibri"/>
              </a:rPr>
              <a:t> </a:t>
            </a:r>
            <a:r>
              <a:rPr sz="2800" spc="-25" dirty="0">
                <a:latin typeface="Calibri"/>
                <a:cs typeface="Calibri"/>
              </a:rPr>
              <a:t>it</a:t>
            </a:r>
            <a:endParaRPr sz="2800">
              <a:latin typeface="Calibri"/>
              <a:cs typeface="Calibri"/>
            </a:endParaRPr>
          </a:p>
          <a:p>
            <a:pPr marL="469900" marR="5080" indent="-457200">
              <a:lnSpc>
                <a:spcPct val="100000"/>
              </a:lnSpc>
              <a:spcBef>
                <a:spcPts val="3365"/>
              </a:spcBef>
              <a:buFont typeface="Arial"/>
              <a:buChar char="•"/>
              <a:tabLst>
                <a:tab pos="469900" algn="l"/>
              </a:tabLst>
            </a:pPr>
            <a:r>
              <a:rPr sz="2800" spc="-30" dirty="0">
                <a:latin typeface="Calibri"/>
                <a:cs typeface="Calibri"/>
              </a:rPr>
              <a:t>Your</a:t>
            </a:r>
            <a:r>
              <a:rPr sz="2800" spc="-90" dirty="0">
                <a:latin typeface="Calibri"/>
                <a:cs typeface="Calibri"/>
              </a:rPr>
              <a:t> </a:t>
            </a:r>
            <a:r>
              <a:rPr sz="2800" dirty="0">
                <a:latin typeface="Calibri"/>
                <a:cs typeface="Calibri"/>
              </a:rPr>
              <a:t>child</a:t>
            </a:r>
            <a:r>
              <a:rPr sz="2800" spc="-60" dirty="0">
                <a:latin typeface="Calibri"/>
                <a:cs typeface="Calibri"/>
              </a:rPr>
              <a:t> </a:t>
            </a:r>
            <a:r>
              <a:rPr sz="2800" dirty="0">
                <a:latin typeface="Calibri"/>
                <a:cs typeface="Calibri"/>
              </a:rPr>
              <a:t>may</a:t>
            </a:r>
            <a:r>
              <a:rPr sz="2800" spc="-80" dirty="0">
                <a:latin typeface="Calibri"/>
                <a:cs typeface="Calibri"/>
              </a:rPr>
              <a:t> </a:t>
            </a:r>
            <a:r>
              <a:rPr sz="2800" dirty="0">
                <a:latin typeface="Calibri"/>
                <a:cs typeface="Calibri"/>
              </a:rPr>
              <a:t>have</a:t>
            </a:r>
            <a:r>
              <a:rPr sz="2800" spc="-65" dirty="0">
                <a:latin typeface="Calibri"/>
                <a:cs typeface="Calibri"/>
              </a:rPr>
              <a:t> </a:t>
            </a:r>
            <a:r>
              <a:rPr sz="2800" dirty="0">
                <a:latin typeface="Calibri"/>
                <a:cs typeface="Calibri"/>
              </a:rPr>
              <a:t>a</a:t>
            </a:r>
            <a:r>
              <a:rPr sz="2800" spc="-80" dirty="0">
                <a:latin typeface="Calibri"/>
                <a:cs typeface="Calibri"/>
              </a:rPr>
              <a:t> </a:t>
            </a:r>
            <a:r>
              <a:rPr sz="2800" dirty="0">
                <a:latin typeface="Calibri"/>
                <a:cs typeface="Calibri"/>
              </a:rPr>
              <a:t>unique</a:t>
            </a:r>
            <a:r>
              <a:rPr sz="2800" spc="-40" dirty="0">
                <a:latin typeface="Calibri"/>
                <a:cs typeface="Calibri"/>
              </a:rPr>
              <a:t> </a:t>
            </a:r>
            <a:r>
              <a:rPr sz="2800" spc="-10" dirty="0">
                <a:latin typeface="Calibri"/>
                <a:cs typeface="Calibri"/>
              </a:rPr>
              <a:t>combination</a:t>
            </a:r>
            <a:r>
              <a:rPr sz="2800" spc="-55" dirty="0">
                <a:latin typeface="Calibri"/>
                <a:cs typeface="Calibri"/>
              </a:rPr>
              <a:t> </a:t>
            </a:r>
            <a:r>
              <a:rPr sz="2800" dirty="0">
                <a:latin typeface="Calibri"/>
                <a:cs typeface="Calibri"/>
              </a:rPr>
              <a:t>of</a:t>
            </a:r>
            <a:r>
              <a:rPr sz="2800" spc="-75" dirty="0">
                <a:latin typeface="Calibri"/>
                <a:cs typeface="Calibri"/>
              </a:rPr>
              <a:t> </a:t>
            </a:r>
            <a:r>
              <a:rPr sz="2800" spc="-10" dirty="0">
                <a:latin typeface="Calibri"/>
                <a:cs typeface="Calibri"/>
              </a:rPr>
              <a:t>subjects </a:t>
            </a:r>
            <a:r>
              <a:rPr sz="2800" dirty="0">
                <a:latin typeface="Calibri"/>
                <a:cs typeface="Calibri"/>
              </a:rPr>
              <a:t>that</a:t>
            </a:r>
            <a:r>
              <a:rPr sz="2800" spc="-65" dirty="0">
                <a:latin typeface="Calibri"/>
                <a:cs typeface="Calibri"/>
              </a:rPr>
              <a:t> </a:t>
            </a:r>
            <a:r>
              <a:rPr sz="2800" dirty="0">
                <a:latin typeface="Calibri"/>
                <a:cs typeface="Calibri"/>
              </a:rPr>
              <a:t>don’t</a:t>
            </a:r>
            <a:r>
              <a:rPr sz="2800" spc="-60" dirty="0">
                <a:latin typeface="Calibri"/>
                <a:cs typeface="Calibri"/>
              </a:rPr>
              <a:t> </a:t>
            </a:r>
            <a:r>
              <a:rPr sz="2800" dirty="0">
                <a:latin typeface="Calibri"/>
                <a:cs typeface="Calibri"/>
              </a:rPr>
              <a:t>work</a:t>
            </a:r>
            <a:r>
              <a:rPr sz="2800" spc="-75" dirty="0">
                <a:latin typeface="Calibri"/>
                <a:cs typeface="Calibri"/>
              </a:rPr>
              <a:t> </a:t>
            </a:r>
            <a:r>
              <a:rPr sz="2800" dirty="0">
                <a:latin typeface="Calibri"/>
                <a:cs typeface="Calibri"/>
              </a:rPr>
              <a:t>when</a:t>
            </a:r>
            <a:r>
              <a:rPr sz="2800" spc="-65" dirty="0">
                <a:latin typeface="Calibri"/>
                <a:cs typeface="Calibri"/>
              </a:rPr>
              <a:t> </a:t>
            </a:r>
            <a:r>
              <a:rPr sz="2800" dirty="0">
                <a:latin typeface="Calibri"/>
                <a:cs typeface="Calibri"/>
              </a:rPr>
              <a:t>their</a:t>
            </a:r>
            <a:r>
              <a:rPr sz="2800" spc="-70" dirty="0">
                <a:latin typeface="Calibri"/>
                <a:cs typeface="Calibri"/>
              </a:rPr>
              <a:t> </a:t>
            </a:r>
            <a:r>
              <a:rPr sz="2800" dirty="0">
                <a:latin typeface="Calibri"/>
                <a:cs typeface="Calibri"/>
              </a:rPr>
              <a:t>choices</a:t>
            </a:r>
            <a:r>
              <a:rPr sz="2800" spc="-55" dirty="0">
                <a:latin typeface="Calibri"/>
                <a:cs typeface="Calibri"/>
              </a:rPr>
              <a:t> </a:t>
            </a:r>
            <a:r>
              <a:rPr sz="2800" dirty="0">
                <a:latin typeface="Calibri"/>
                <a:cs typeface="Calibri"/>
              </a:rPr>
              <a:t>are</a:t>
            </a:r>
            <a:r>
              <a:rPr sz="2800" spc="-70" dirty="0">
                <a:latin typeface="Calibri"/>
                <a:cs typeface="Calibri"/>
              </a:rPr>
              <a:t> </a:t>
            </a:r>
            <a:r>
              <a:rPr sz="2800" dirty="0">
                <a:latin typeface="Calibri"/>
                <a:cs typeface="Calibri"/>
              </a:rPr>
              <a:t>moved</a:t>
            </a:r>
            <a:r>
              <a:rPr sz="2800" spc="-70" dirty="0">
                <a:latin typeface="Calibri"/>
                <a:cs typeface="Calibri"/>
              </a:rPr>
              <a:t> </a:t>
            </a:r>
            <a:r>
              <a:rPr sz="2800" spc="-20" dirty="0">
                <a:latin typeface="Calibri"/>
                <a:cs typeface="Calibri"/>
              </a:rPr>
              <a:t>into </a:t>
            </a:r>
            <a:r>
              <a:rPr sz="2800" dirty="0">
                <a:latin typeface="Calibri"/>
                <a:cs typeface="Calibri"/>
              </a:rPr>
              <a:t>columns</a:t>
            </a:r>
            <a:r>
              <a:rPr sz="2800" spc="-100" dirty="0">
                <a:latin typeface="Calibri"/>
                <a:cs typeface="Calibri"/>
              </a:rPr>
              <a:t> </a:t>
            </a:r>
            <a:r>
              <a:rPr sz="2800" dirty="0">
                <a:latin typeface="Calibri"/>
                <a:cs typeface="Calibri"/>
              </a:rPr>
              <a:t>for</a:t>
            </a:r>
            <a:r>
              <a:rPr sz="2800" spc="-120" dirty="0">
                <a:latin typeface="Calibri"/>
                <a:cs typeface="Calibri"/>
              </a:rPr>
              <a:t> </a:t>
            </a:r>
            <a:r>
              <a:rPr sz="2800" spc="-10" dirty="0">
                <a:latin typeface="Calibri"/>
                <a:cs typeface="Calibri"/>
              </a:rPr>
              <a:t>Timetabling.</a:t>
            </a:r>
            <a:endParaRPr sz="28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2DB98F8B-6F6F-6E47-A3DD-F047957351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3" r="4483" b="-156"/>
          <a:stretch/>
        </p:blipFill>
        <p:spPr>
          <a:xfrm>
            <a:off x="0" y="91777"/>
            <a:ext cx="8885248" cy="6674445"/>
          </a:xfrm>
          <a:prstGeom prst="rect">
            <a:avLst/>
          </a:prstGeom>
        </p:spPr>
      </p:pic>
      <p:sp>
        <p:nvSpPr>
          <p:cNvPr id="2" name="TextBox 1">
            <a:extLst>
              <a:ext uri="{FF2B5EF4-FFF2-40B4-BE49-F238E27FC236}">
                <a16:creationId xmlns:a16="http://schemas.microsoft.com/office/drawing/2014/main" id="{B1F238C2-D8A7-6467-6311-5240E9080205}"/>
              </a:ext>
            </a:extLst>
          </p:cNvPr>
          <p:cNvSpPr txBox="1"/>
          <p:nvPr/>
        </p:nvSpPr>
        <p:spPr>
          <a:xfrm>
            <a:off x="9120251" y="1350561"/>
            <a:ext cx="2956956" cy="3970318"/>
          </a:xfrm>
          <a:prstGeom prst="rect">
            <a:avLst/>
          </a:prstGeom>
          <a:solidFill>
            <a:schemeClr val="bg1">
              <a:lumMod val="75000"/>
            </a:schemeClr>
          </a:solidFill>
        </p:spPr>
        <p:txBody>
          <a:bodyPr wrap="square" rtlCol="0">
            <a:spAutoFit/>
          </a:bodyPr>
          <a:lstStyle/>
          <a:p>
            <a:pPr algn="ctr"/>
            <a:r>
              <a:rPr lang="en-GB" sz="2800" b="1" dirty="0"/>
              <a:t>LOUISE WINSER</a:t>
            </a:r>
          </a:p>
          <a:p>
            <a:pPr algn="ctr"/>
            <a:endParaRPr lang="en-GB" sz="2800" b="1" dirty="0"/>
          </a:p>
          <a:p>
            <a:pPr algn="ctr"/>
            <a:r>
              <a:rPr lang="en-GB" sz="2800" b="1" dirty="0"/>
              <a:t>CAREERS ADVISER</a:t>
            </a:r>
          </a:p>
          <a:p>
            <a:pPr algn="ctr"/>
            <a:r>
              <a:rPr lang="en-GB" sz="2800" b="1" dirty="0"/>
              <a:t> </a:t>
            </a:r>
          </a:p>
          <a:p>
            <a:pPr algn="ctr"/>
            <a:r>
              <a:rPr lang="en-GB" sz="2800" b="1" dirty="0"/>
              <a:t>ROYAL HIGH </a:t>
            </a:r>
          </a:p>
          <a:p>
            <a:pPr algn="ctr"/>
            <a:endParaRPr lang="en-GB" sz="2800" b="1" dirty="0"/>
          </a:p>
          <a:p>
            <a:pPr algn="ctr"/>
            <a:r>
              <a:rPr lang="en-GB" sz="2800" b="1" dirty="0"/>
              <a:t>Mon – Fri </a:t>
            </a:r>
          </a:p>
          <a:p>
            <a:pPr algn="ctr"/>
            <a:endParaRPr lang="en-GB" sz="2800" b="1" dirty="0"/>
          </a:p>
          <a:p>
            <a:pPr algn="ctr"/>
            <a:r>
              <a:rPr lang="en-GB" sz="2800" b="1" dirty="0"/>
              <a:t>Block 2 – Block 7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A black and white background  Description automatically generated"/>
          <p:cNvPicPr/>
          <p:nvPr/>
        </p:nvPicPr>
        <p:blipFill>
          <a:blip r:embed="rId2" cstate="print"/>
          <a:stretch>
            <a:fillRect/>
          </a:stretch>
        </p:blipFill>
        <p:spPr>
          <a:xfrm>
            <a:off x="5848350" y="0"/>
            <a:ext cx="6343650" cy="6857999"/>
          </a:xfrm>
          <a:prstGeom prst="rect">
            <a:avLst/>
          </a:prstGeom>
        </p:spPr>
      </p:pic>
      <p:pic>
        <p:nvPicPr>
          <p:cNvPr id="3" name="object 3" descr="A white circle with black text and a black and white logo  Description automatically generated"/>
          <p:cNvPicPr/>
          <p:nvPr/>
        </p:nvPicPr>
        <p:blipFill>
          <a:blip r:embed="rId3" cstate="print"/>
          <a:stretch>
            <a:fillRect/>
          </a:stretch>
        </p:blipFill>
        <p:spPr>
          <a:xfrm>
            <a:off x="385203" y="366395"/>
            <a:ext cx="1609852" cy="1609852"/>
          </a:xfrm>
          <a:prstGeom prst="rect">
            <a:avLst/>
          </a:prstGeom>
        </p:spPr>
      </p:pic>
      <p:sp>
        <p:nvSpPr>
          <p:cNvPr id="4" name="object 4" descr="$PPTXTitle"/>
          <p:cNvSpPr txBox="1">
            <a:spLocks noGrp="1"/>
          </p:cNvSpPr>
          <p:nvPr>
            <p:ph type="title"/>
          </p:nvPr>
        </p:nvSpPr>
        <p:spPr>
          <a:xfrm>
            <a:off x="3216020" y="126618"/>
            <a:ext cx="6473190" cy="635000"/>
          </a:xfrm>
          <a:prstGeom prst="rect">
            <a:avLst/>
          </a:prstGeom>
        </p:spPr>
        <p:txBody>
          <a:bodyPr vert="horz" wrap="square" lIns="0" tIns="12065" rIns="0" bIns="0" rtlCol="0">
            <a:spAutoFit/>
          </a:bodyPr>
          <a:lstStyle/>
          <a:p>
            <a:pPr marL="12700">
              <a:lnSpc>
                <a:spcPct val="100000"/>
              </a:lnSpc>
              <a:spcBef>
                <a:spcPts val="95"/>
              </a:spcBef>
            </a:pPr>
            <a:r>
              <a:rPr sz="4000" dirty="0"/>
              <a:t>Senior</a:t>
            </a:r>
            <a:r>
              <a:rPr sz="4000" spc="-100" dirty="0"/>
              <a:t> </a:t>
            </a:r>
            <a:r>
              <a:rPr sz="4000" dirty="0"/>
              <a:t>Course</a:t>
            </a:r>
            <a:r>
              <a:rPr sz="4000" spc="-95" dirty="0"/>
              <a:t> </a:t>
            </a:r>
            <a:r>
              <a:rPr sz="4000" dirty="0"/>
              <a:t>Choice</a:t>
            </a:r>
            <a:r>
              <a:rPr sz="4000" spc="-95" dirty="0"/>
              <a:t> </a:t>
            </a:r>
            <a:r>
              <a:rPr sz="4000" spc="-10" dirty="0"/>
              <a:t>Timelines</a:t>
            </a:r>
            <a:endParaRPr sz="4000"/>
          </a:p>
        </p:txBody>
      </p:sp>
      <p:graphicFrame>
        <p:nvGraphicFramePr>
          <p:cNvPr id="5" name="object 5"/>
          <p:cNvGraphicFramePr>
            <a:graphicFrameLocks noGrp="1"/>
          </p:cNvGraphicFramePr>
          <p:nvPr>
            <p:extLst>
              <p:ext uri="{D42A27DB-BD31-4B8C-83A1-F6EECF244321}">
                <p14:modId xmlns:p14="http://schemas.microsoft.com/office/powerpoint/2010/main" val="3761754104"/>
              </p:ext>
            </p:extLst>
          </p:nvPr>
        </p:nvGraphicFramePr>
        <p:xfrm>
          <a:off x="2242566" y="891413"/>
          <a:ext cx="8922382" cy="5373992"/>
        </p:xfrm>
        <a:graphic>
          <a:graphicData uri="http://schemas.openxmlformats.org/drawingml/2006/table">
            <a:tbl>
              <a:tblPr firstRow="1" bandRow="1">
                <a:tableStyleId>{2D5ABB26-0587-4C30-8999-92F81FD0307C}</a:tableStyleId>
              </a:tblPr>
              <a:tblGrid>
                <a:gridCol w="3038103">
                  <a:extLst>
                    <a:ext uri="{9D8B030D-6E8A-4147-A177-3AD203B41FA5}">
                      <a16:colId xmlns:a16="http://schemas.microsoft.com/office/drawing/2014/main" val="20000"/>
                    </a:ext>
                  </a:extLst>
                </a:gridCol>
                <a:gridCol w="5884279">
                  <a:extLst>
                    <a:ext uri="{9D8B030D-6E8A-4147-A177-3AD203B41FA5}">
                      <a16:colId xmlns:a16="http://schemas.microsoft.com/office/drawing/2014/main" val="20001"/>
                    </a:ext>
                  </a:extLst>
                </a:gridCol>
              </a:tblGrid>
              <a:tr h="413384">
                <a:tc>
                  <a:txBody>
                    <a:bodyPr/>
                    <a:lstStyle/>
                    <a:p>
                      <a:pPr algn="ctr">
                        <a:lnSpc>
                          <a:spcPct val="100000"/>
                        </a:lnSpc>
                        <a:spcBef>
                          <a:spcPts val="620"/>
                        </a:spcBef>
                      </a:pPr>
                      <a:r>
                        <a:rPr sz="1800" dirty="0">
                          <a:latin typeface="Calibri"/>
                          <a:cs typeface="Calibri"/>
                        </a:rPr>
                        <a:t>Mon</a:t>
                      </a:r>
                      <a:r>
                        <a:rPr sz="1800" spc="-40" dirty="0">
                          <a:latin typeface="Calibri"/>
                          <a:cs typeface="Calibri"/>
                        </a:rPr>
                        <a:t> </a:t>
                      </a:r>
                      <a:r>
                        <a:rPr lang="en-GB" sz="1800" dirty="0">
                          <a:latin typeface="Calibri"/>
                          <a:cs typeface="Calibri"/>
                        </a:rPr>
                        <a:t>12th</a:t>
                      </a:r>
                      <a:r>
                        <a:rPr sz="1800" spc="-50" dirty="0">
                          <a:latin typeface="Calibri"/>
                          <a:cs typeface="Calibri"/>
                        </a:rPr>
                        <a:t> </a:t>
                      </a:r>
                      <a:r>
                        <a:rPr sz="1800" spc="-10" dirty="0">
                          <a:latin typeface="Calibri"/>
                          <a:cs typeface="Calibri"/>
                        </a:rPr>
                        <a:t>January</a:t>
                      </a:r>
                      <a:endParaRPr sz="1800">
                        <a:latin typeface="Calibri"/>
                        <a:cs typeface="Calibri"/>
                      </a:endParaRPr>
                    </a:p>
                  </a:txBody>
                  <a:tcPr marL="0" marR="0" marT="787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algn="ctr">
                        <a:lnSpc>
                          <a:spcPct val="100000"/>
                        </a:lnSpc>
                        <a:spcBef>
                          <a:spcPts val="620"/>
                        </a:spcBef>
                      </a:pPr>
                      <a:r>
                        <a:rPr sz="1800" spc="-10" dirty="0">
                          <a:latin typeface="Calibri"/>
                          <a:cs typeface="Calibri"/>
                        </a:rPr>
                        <a:t>S3-</a:t>
                      </a:r>
                      <a:r>
                        <a:rPr sz="1800" dirty="0">
                          <a:latin typeface="Calibri"/>
                          <a:cs typeface="Calibri"/>
                        </a:rPr>
                        <a:t>S6</a:t>
                      </a:r>
                      <a:r>
                        <a:rPr sz="1800" spc="-35" dirty="0">
                          <a:latin typeface="Calibri"/>
                          <a:cs typeface="Calibri"/>
                        </a:rPr>
                        <a:t> </a:t>
                      </a:r>
                      <a:r>
                        <a:rPr sz="1800" spc="-10" dirty="0">
                          <a:latin typeface="Calibri"/>
                          <a:cs typeface="Calibri"/>
                        </a:rPr>
                        <a:t>Parents</a:t>
                      </a:r>
                      <a:r>
                        <a:rPr sz="1800" spc="-45" dirty="0">
                          <a:latin typeface="Calibri"/>
                          <a:cs typeface="Calibri"/>
                        </a:rPr>
                        <a:t> </a:t>
                      </a:r>
                      <a:r>
                        <a:rPr sz="1800" dirty="0">
                          <a:latin typeface="Calibri"/>
                          <a:cs typeface="Calibri"/>
                        </a:rPr>
                        <a:t>Course</a:t>
                      </a:r>
                      <a:r>
                        <a:rPr sz="1800" spc="-20" dirty="0">
                          <a:latin typeface="Calibri"/>
                          <a:cs typeface="Calibri"/>
                        </a:rPr>
                        <a:t> </a:t>
                      </a:r>
                      <a:r>
                        <a:rPr sz="1800" dirty="0">
                          <a:latin typeface="Calibri"/>
                          <a:cs typeface="Calibri"/>
                        </a:rPr>
                        <a:t>Choice</a:t>
                      </a:r>
                      <a:r>
                        <a:rPr sz="1800" spc="-10" dirty="0">
                          <a:latin typeface="Calibri"/>
                          <a:cs typeface="Calibri"/>
                        </a:rPr>
                        <a:t> Information</a:t>
                      </a:r>
                      <a:r>
                        <a:rPr sz="1800" spc="-40" dirty="0">
                          <a:latin typeface="Calibri"/>
                          <a:cs typeface="Calibri"/>
                        </a:rPr>
                        <a:t> </a:t>
                      </a:r>
                      <a:r>
                        <a:rPr sz="1800" spc="-10" dirty="0">
                          <a:latin typeface="Calibri"/>
                          <a:cs typeface="Calibri"/>
                        </a:rPr>
                        <a:t>Evening</a:t>
                      </a:r>
                      <a:endParaRPr sz="1800">
                        <a:latin typeface="Calibri"/>
                        <a:cs typeface="Calibri"/>
                      </a:endParaRPr>
                    </a:p>
                  </a:txBody>
                  <a:tcPr marL="0" marR="0" marT="787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extLst>
                  <a:ext uri="{0D108BD9-81ED-4DB2-BD59-A6C34878D82A}">
                    <a16:rowId xmlns:a16="http://schemas.microsoft.com/office/drawing/2014/main" val="10000"/>
                  </a:ext>
                </a:extLst>
              </a:tr>
              <a:tr h="413384">
                <a:tc>
                  <a:txBody>
                    <a:bodyPr/>
                    <a:lstStyle/>
                    <a:p>
                      <a:pPr algn="ctr">
                        <a:lnSpc>
                          <a:spcPct val="100000"/>
                        </a:lnSpc>
                        <a:spcBef>
                          <a:spcPts val="620"/>
                        </a:spcBef>
                      </a:pPr>
                      <a:r>
                        <a:rPr sz="1800" dirty="0">
                          <a:latin typeface="Calibri"/>
                          <a:cs typeface="Calibri"/>
                        </a:rPr>
                        <a:t>Mon</a:t>
                      </a:r>
                      <a:r>
                        <a:rPr sz="1800" spc="-40" dirty="0">
                          <a:latin typeface="Calibri"/>
                          <a:cs typeface="Calibri"/>
                        </a:rPr>
                        <a:t> </a:t>
                      </a:r>
                      <a:r>
                        <a:rPr lang="en-GB" sz="1800" spc="-40" dirty="0">
                          <a:latin typeface="Calibri"/>
                          <a:cs typeface="Calibri"/>
                        </a:rPr>
                        <a:t>19th</a:t>
                      </a:r>
                      <a:r>
                        <a:rPr lang="en-GB" sz="1800" dirty="0">
                          <a:latin typeface="Calibri"/>
                          <a:cs typeface="Calibri"/>
                        </a:rPr>
                        <a:t> </a:t>
                      </a:r>
                      <a:r>
                        <a:rPr sz="1800" spc="-10" dirty="0">
                          <a:latin typeface="Calibri"/>
                          <a:cs typeface="Calibri"/>
                        </a:rPr>
                        <a:t>January</a:t>
                      </a:r>
                      <a:endParaRPr lang="en-GB" sz="1800" spc="-10" dirty="0">
                        <a:latin typeface="Calibri"/>
                        <a:cs typeface="Calibri"/>
                      </a:endParaRPr>
                    </a:p>
                  </a:txBody>
                  <a:tcPr marL="0" marR="0" marT="7874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92D050"/>
                    </a:solidFill>
                  </a:tcPr>
                </a:tc>
                <a:tc>
                  <a:txBody>
                    <a:bodyPr/>
                    <a:lstStyle/>
                    <a:p>
                      <a:pPr marL="635" algn="ctr">
                        <a:lnSpc>
                          <a:spcPct val="100000"/>
                        </a:lnSpc>
                        <a:spcBef>
                          <a:spcPts val="620"/>
                        </a:spcBef>
                      </a:pPr>
                      <a:r>
                        <a:rPr sz="1800" dirty="0">
                          <a:latin typeface="Calibri"/>
                          <a:cs typeface="Calibri"/>
                        </a:rPr>
                        <a:t>S3</a:t>
                      </a:r>
                      <a:r>
                        <a:rPr sz="1800" spc="-40" dirty="0">
                          <a:latin typeface="Calibri"/>
                          <a:cs typeface="Calibri"/>
                        </a:rPr>
                        <a:t> </a:t>
                      </a:r>
                      <a:r>
                        <a:rPr lang="en-GB" sz="1800" spc="-40" dirty="0">
                          <a:latin typeface="Calibri"/>
                          <a:cs typeface="Calibri"/>
                        </a:rPr>
                        <a:t>Future </a:t>
                      </a:r>
                      <a:r>
                        <a:rPr sz="1800" spc="-10" dirty="0">
                          <a:latin typeface="Calibri"/>
                          <a:cs typeface="Calibri"/>
                        </a:rPr>
                        <a:t>Recommendation</a:t>
                      </a:r>
                      <a:r>
                        <a:rPr sz="1800" spc="-20" dirty="0">
                          <a:latin typeface="Calibri"/>
                          <a:cs typeface="Calibri"/>
                        </a:rPr>
                        <a:t> </a:t>
                      </a:r>
                      <a:r>
                        <a:rPr lang="en-GB" sz="1800" dirty="0">
                          <a:latin typeface="Calibri"/>
                          <a:cs typeface="Calibri"/>
                        </a:rPr>
                        <a:t>&amp;</a:t>
                      </a:r>
                      <a:r>
                        <a:rPr lang="en-GB" sz="1800" spc="-35" dirty="0">
                          <a:latin typeface="Calibri"/>
                          <a:cs typeface="Calibri"/>
                        </a:rPr>
                        <a:t> </a:t>
                      </a:r>
                      <a:r>
                        <a:rPr sz="1800" spc="-20" dirty="0">
                          <a:latin typeface="Calibri"/>
                          <a:cs typeface="Calibri"/>
                        </a:rPr>
                        <a:t>Tracking</a:t>
                      </a:r>
                      <a:r>
                        <a:rPr sz="1800" spc="-30" dirty="0">
                          <a:latin typeface="Calibri"/>
                          <a:cs typeface="Calibri"/>
                        </a:rPr>
                        <a:t> </a:t>
                      </a:r>
                      <a:r>
                        <a:rPr sz="1800" dirty="0">
                          <a:latin typeface="Calibri"/>
                          <a:cs typeface="Calibri"/>
                        </a:rPr>
                        <a:t>Report</a:t>
                      </a:r>
                      <a:r>
                        <a:rPr sz="1800" spc="-40" dirty="0">
                          <a:latin typeface="Calibri"/>
                          <a:cs typeface="Calibri"/>
                        </a:rPr>
                        <a:t> </a:t>
                      </a:r>
                      <a:endParaRPr sz="1800" spc="-10" dirty="0">
                        <a:latin typeface="Calibri"/>
                        <a:cs typeface="Calibri"/>
                      </a:endParaRPr>
                    </a:p>
                  </a:txBody>
                  <a:tcPr marL="0" marR="0" marT="7874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solidFill>
                      <a:srgbClr val="92D050"/>
                    </a:solidFill>
                  </a:tcPr>
                </a:tc>
                <a:extLst>
                  <a:ext uri="{0D108BD9-81ED-4DB2-BD59-A6C34878D82A}">
                    <a16:rowId xmlns:a16="http://schemas.microsoft.com/office/drawing/2014/main" val="10002"/>
                  </a:ext>
                </a:extLst>
              </a:tr>
              <a:tr h="413384">
                <a:tc>
                  <a:txBody>
                    <a:bodyPr/>
                    <a:lstStyle/>
                    <a:p>
                      <a:pPr marL="635" algn="ctr">
                        <a:lnSpc>
                          <a:spcPct val="100000"/>
                        </a:lnSpc>
                        <a:spcBef>
                          <a:spcPts val="300"/>
                        </a:spcBef>
                      </a:pPr>
                      <a:r>
                        <a:rPr sz="1800" spc="-20" dirty="0">
                          <a:latin typeface="Calibri"/>
                          <a:cs typeface="Calibri"/>
                        </a:rPr>
                        <a:t>Tue</a:t>
                      </a:r>
                      <a:r>
                        <a:rPr sz="1800" spc="-50" dirty="0">
                          <a:latin typeface="Calibri"/>
                          <a:cs typeface="Calibri"/>
                        </a:rPr>
                        <a:t> </a:t>
                      </a:r>
                      <a:r>
                        <a:rPr lang="en-GB" sz="1800" spc="-50" dirty="0">
                          <a:latin typeface="Calibri"/>
                          <a:cs typeface="Calibri"/>
                        </a:rPr>
                        <a:t>3rd</a:t>
                      </a:r>
                      <a:r>
                        <a:rPr sz="1800" spc="-40" dirty="0">
                          <a:latin typeface="Calibri"/>
                          <a:cs typeface="Calibri"/>
                        </a:rPr>
                        <a:t> </a:t>
                      </a:r>
                      <a:r>
                        <a:rPr sz="1800" spc="-10" dirty="0">
                          <a:latin typeface="Calibri"/>
                          <a:cs typeface="Calibri"/>
                        </a:rPr>
                        <a:t>February</a:t>
                      </a:r>
                      <a:endParaRPr sz="1800">
                        <a:latin typeface="Calibri"/>
                        <a:cs typeface="Calibri"/>
                      </a:endParaRPr>
                    </a:p>
                  </a:txBody>
                  <a:tcPr marL="0" marR="0" marT="38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marL="1905" algn="ctr">
                        <a:lnSpc>
                          <a:spcPct val="100000"/>
                        </a:lnSpc>
                        <a:spcBef>
                          <a:spcPts val="620"/>
                        </a:spcBef>
                      </a:pPr>
                      <a:r>
                        <a:rPr sz="1800" dirty="0">
                          <a:latin typeface="Calibri"/>
                          <a:cs typeface="Calibri"/>
                        </a:rPr>
                        <a:t>S3</a:t>
                      </a:r>
                      <a:r>
                        <a:rPr sz="1800" spc="-25" dirty="0">
                          <a:latin typeface="Calibri"/>
                          <a:cs typeface="Calibri"/>
                        </a:rPr>
                        <a:t> </a:t>
                      </a:r>
                      <a:r>
                        <a:rPr sz="1800" spc="-10" dirty="0">
                          <a:latin typeface="Calibri"/>
                          <a:cs typeface="Calibri"/>
                        </a:rPr>
                        <a:t>Parents</a:t>
                      </a:r>
                      <a:r>
                        <a:rPr sz="1800" spc="-20" dirty="0">
                          <a:latin typeface="Calibri"/>
                          <a:cs typeface="Calibri"/>
                        </a:rPr>
                        <a:t> </a:t>
                      </a:r>
                      <a:r>
                        <a:rPr sz="1800" spc="-10" dirty="0">
                          <a:latin typeface="Calibri"/>
                          <a:cs typeface="Calibri"/>
                        </a:rPr>
                        <a:t>Evening</a:t>
                      </a:r>
                      <a:endParaRPr sz="1800">
                        <a:latin typeface="Calibri"/>
                        <a:cs typeface="Calibri"/>
                      </a:endParaRPr>
                    </a:p>
                  </a:txBody>
                  <a:tcPr marL="0" marR="0" marT="787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extLst>
                  <a:ext uri="{0D108BD9-81ED-4DB2-BD59-A6C34878D82A}">
                    <a16:rowId xmlns:a16="http://schemas.microsoft.com/office/drawing/2014/main" val="10003"/>
                  </a:ext>
                </a:extLst>
              </a:tr>
              <a:tr h="413384">
                <a:tc>
                  <a:txBody>
                    <a:bodyPr/>
                    <a:lstStyle/>
                    <a:p>
                      <a:pPr marL="635" algn="ctr">
                        <a:lnSpc>
                          <a:spcPct val="100000"/>
                        </a:lnSpc>
                        <a:spcBef>
                          <a:spcPts val="300"/>
                        </a:spcBef>
                      </a:pPr>
                      <a:r>
                        <a:rPr lang="en-GB" sz="1800" spc="-65" dirty="0">
                          <a:latin typeface="Calibri"/>
                          <a:cs typeface="Calibri"/>
                        </a:rPr>
                        <a:t>Thurs</a:t>
                      </a:r>
                      <a:r>
                        <a:rPr sz="1800" spc="-65" dirty="0">
                          <a:latin typeface="Calibri"/>
                          <a:cs typeface="Calibri"/>
                        </a:rPr>
                        <a:t> </a:t>
                      </a:r>
                      <a:r>
                        <a:rPr sz="1800" dirty="0">
                          <a:latin typeface="Calibri"/>
                          <a:cs typeface="Calibri"/>
                        </a:rPr>
                        <a:t>5th</a:t>
                      </a:r>
                      <a:r>
                        <a:rPr sz="1800" spc="-55" dirty="0">
                          <a:latin typeface="Calibri"/>
                          <a:cs typeface="Calibri"/>
                        </a:rPr>
                        <a:t> </a:t>
                      </a:r>
                      <a:r>
                        <a:rPr sz="1800" spc="-10" dirty="0">
                          <a:latin typeface="Calibri"/>
                          <a:cs typeface="Calibri"/>
                        </a:rPr>
                        <a:t>February</a:t>
                      </a:r>
                      <a:endParaRPr sz="1800">
                        <a:latin typeface="Calibri"/>
                        <a:cs typeface="Calibri"/>
                      </a:endParaRPr>
                    </a:p>
                  </a:txBody>
                  <a:tcPr marL="0" marR="0" marT="38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300"/>
                        </a:spcBef>
                      </a:pPr>
                      <a:r>
                        <a:rPr sz="1800" dirty="0">
                          <a:latin typeface="Calibri"/>
                          <a:cs typeface="Calibri"/>
                        </a:rPr>
                        <a:t>S3</a:t>
                      </a:r>
                      <a:r>
                        <a:rPr sz="1800" spc="-50" dirty="0">
                          <a:latin typeface="Calibri"/>
                          <a:cs typeface="Calibri"/>
                        </a:rPr>
                        <a:t> </a:t>
                      </a:r>
                      <a:r>
                        <a:rPr sz="1800" dirty="0">
                          <a:latin typeface="Calibri"/>
                          <a:cs typeface="Calibri"/>
                        </a:rPr>
                        <a:t>Course</a:t>
                      </a:r>
                      <a:r>
                        <a:rPr sz="1800" spc="-35" dirty="0">
                          <a:latin typeface="Calibri"/>
                          <a:cs typeface="Calibri"/>
                        </a:rPr>
                        <a:t> </a:t>
                      </a:r>
                      <a:r>
                        <a:rPr sz="1800" dirty="0">
                          <a:latin typeface="Calibri"/>
                          <a:cs typeface="Calibri"/>
                        </a:rPr>
                        <a:t>Choice</a:t>
                      </a:r>
                      <a:r>
                        <a:rPr sz="1800" spc="-30" dirty="0">
                          <a:latin typeface="Calibri"/>
                          <a:cs typeface="Calibri"/>
                        </a:rPr>
                        <a:t> </a:t>
                      </a:r>
                      <a:r>
                        <a:rPr sz="1800" dirty="0">
                          <a:latin typeface="Calibri"/>
                          <a:cs typeface="Calibri"/>
                        </a:rPr>
                        <a:t>with</a:t>
                      </a:r>
                      <a:r>
                        <a:rPr sz="1800" spc="-40" dirty="0">
                          <a:latin typeface="Calibri"/>
                          <a:cs typeface="Calibri"/>
                        </a:rPr>
                        <a:t> </a:t>
                      </a:r>
                      <a:r>
                        <a:rPr sz="1800" spc="-10" dirty="0">
                          <a:latin typeface="Calibri"/>
                          <a:cs typeface="Calibri"/>
                        </a:rPr>
                        <a:t>Guidance</a:t>
                      </a:r>
                      <a:endParaRPr sz="1800">
                        <a:latin typeface="Calibri"/>
                        <a:cs typeface="Calibri"/>
                      </a:endParaRPr>
                    </a:p>
                  </a:txBody>
                  <a:tcPr marL="0" marR="0" marT="381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4"/>
                  </a:ext>
                </a:extLst>
              </a:tr>
              <a:tr h="413384">
                <a:tc>
                  <a:txBody>
                    <a:bodyPr/>
                    <a:lstStyle/>
                    <a:p>
                      <a:pPr algn="ctr">
                        <a:lnSpc>
                          <a:spcPct val="100000"/>
                        </a:lnSpc>
                        <a:spcBef>
                          <a:spcPts val="305"/>
                        </a:spcBef>
                      </a:pPr>
                      <a:r>
                        <a:rPr lang="en-GB" sz="1800" spc="-40" dirty="0">
                          <a:latin typeface="Calibri"/>
                          <a:cs typeface="Calibri"/>
                        </a:rPr>
                        <a:t>Fri</a:t>
                      </a:r>
                      <a:r>
                        <a:rPr sz="1800" spc="-40" dirty="0">
                          <a:latin typeface="Calibri"/>
                          <a:cs typeface="Calibri"/>
                        </a:rPr>
                        <a:t> </a:t>
                      </a:r>
                      <a:r>
                        <a:rPr sz="1800" dirty="0">
                          <a:latin typeface="Calibri"/>
                          <a:cs typeface="Calibri"/>
                        </a:rPr>
                        <a:t>6th</a:t>
                      </a:r>
                      <a:r>
                        <a:rPr sz="1800" spc="340" dirty="0">
                          <a:latin typeface="Calibri"/>
                          <a:cs typeface="Calibri"/>
                        </a:rPr>
                        <a:t> </a:t>
                      </a:r>
                      <a:r>
                        <a:rPr sz="1800" spc="-10" dirty="0">
                          <a:latin typeface="Calibri"/>
                          <a:cs typeface="Calibri"/>
                        </a:rPr>
                        <a:t>February</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305"/>
                        </a:spcBef>
                      </a:pPr>
                      <a:r>
                        <a:rPr sz="1800" dirty="0">
                          <a:latin typeface="Calibri"/>
                          <a:cs typeface="Calibri"/>
                        </a:rPr>
                        <a:t>S3</a:t>
                      </a:r>
                      <a:r>
                        <a:rPr sz="1800" spc="-50" dirty="0">
                          <a:latin typeface="Calibri"/>
                          <a:cs typeface="Calibri"/>
                        </a:rPr>
                        <a:t> </a:t>
                      </a:r>
                      <a:r>
                        <a:rPr sz="1800" dirty="0">
                          <a:latin typeface="Calibri"/>
                          <a:cs typeface="Calibri"/>
                        </a:rPr>
                        <a:t>Course</a:t>
                      </a:r>
                      <a:r>
                        <a:rPr sz="1800" spc="-35" dirty="0">
                          <a:latin typeface="Calibri"/>
                          <a:cs typeface="Calibri"/>
                        </a:rPr>
                        <a:t> </a:t>
                      </a:r>
                      <a:r>
                        <a:rPr sz="1800" dirty="0">
                          <a:latin typeface="Calibri"/>
                          <a:cs typeface="Calibri"/>
                        </a:rPr>
                        <a:t>Choice</a:t>
                      </a:r>
                      <a:r>
                        <a:rPr sz="1800" spc="-30" dirty="0">
                          <a:latin typeface="Calibri"/>
                          <a:cs typeface="Calibri"/>
                        </a:rPr>
                        <a:t> </a:t>
                      </a:r>
                      <a:r>
                        <a:rPr sz="1800" dirty="0">
                          <a:latin typeface="Calibri"/>
                          <a:cs typeface="Calibri"/>
                        </a:rPr>
                        <a:t>with</a:t>
                      </a:r>
                      <a:r>
                        <a:rPr sz="1800" spc="-40" dirty="0">
                          <a:latin typeface="Calibri"/>
                          <a:cs typeface="Calibri"/>
                        </a:rPr>
                        <a:t> </a:t>
                      </a:r>
                      <a:r>
                        <a:rPr sz="1800" spc="-10" dirty="0">
                          <a:latin typeface="Calibri"/>
                          <a:cs typeface="Calibri"/>
                        </a:rPr>
                        <a:t>Guidance</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5"/>
                  </a:ext>
                </a:extLst>
              </a:tr>
              <a:tr h="413384">
                <a:tc>
                  <a:txBody>
                    <a:bodyPr/>
                    <a:lstStyle/>
                    <a:p>
                      <a:pPr algn="ctr">
                        <a:lnSpc>
                          <a:spcPct val="100000"/>
                        </a:lnSpc>
                        <a:spcBef>
                          <a:spcPts val="305"/>
                        </a:spcBef>
                      </a:pPr>
                      <a:r>
                        <a:rPr sz="1800" dirty="0">
                          <a:latin typeface="Calibri"/>
                          <a:cs typeface="Calibri"/>
                        </a:rPr>
                        <a:t>Mon</a:t>
                      </a:r>
                      <a:r>
                        <a:rPr sz="1800" spc="-5" dirty="0">
                          <a:latin typeface="Calibri"/>
                          <a:cs typeface="Calibri"/>
                        </a:rPr>
                        <a:t> </a:t>
                      </a:r>
                      <a:r>
                        <a:rPr lang="en-GB" sz="1800" spc="-5" dirty="0">
                          <a:latin typeface="Calibri"/>
                          <a:cs typeface="Calibri"/>
                        </a:rPr>
                        <a:t>9</a:t>
                      </a:r>
                      <a:r>
                        <a:rPr lang="en-GB" sz="1800" baseline="34722" dirty="0">
                          <a:latin typeface="Calibri"/>
                          <a:cs typeface="Calibri"/>
                        </a:rPr>
                        <a:t>th</a:t>
                      </a:r>
                      <a:r>
                        <a:rPr sz="1800" spc="179" baseline="34722" dirty="0">
                          <a:latin typeface="Calibri"/>
                          <a:cs typeface="Calibri"/>
                        </a:rPr>
                        <a:t> </a:t>
                      </a:r>
                      <a:r>
                        <a:rPr sz="1800" spc="-10" dirty="0">
                          <a:latin typeface="Calibri"/>
                          <a:cs typeface="Calibri"/>
                        </a:rPr>
                        <a:t>February</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92D050"/>
                    </a:solidFill>
                  </a:tcPr>
                </a:tc>
                <a:tc>
                  <a:txBody>
                    <a:bodyPr/>
                    <a:lstStyle/>
                    <a:p>
                      <a:pPr marL="635" algn="ctr">
                        <a:lnSpc>
                          <a:spcPct val="100000"/>
                        </a:lnSpc>
                        <a:spcBef>
                          <a:spcPts val="305"/>
                        </a:spcBef>
                      </a:pPr>
                      <a:r>
                        <a:rPr sz="1800" dirty="0">
                          <a:latin typeface="Calibri"/>
                          <a:cs typeface="Calibri"/>
                        </a:rPr>
                        <a:t>S4/5/6</a:t>
                      </a:r>
                      <a:r>
                        <a:rPr sz="1800" spc="-60" dirty="0">
                          <a:latin typeface="Calibri"/>
                          <a:cs typeface="Calibri"/>
                        </a:rPr>
                        <a:t> </a:t>
                      </a:r>
                      <a:r>
                        <a:rPr lang="en-GB" sz="1800" spc="-20" dirty="0">
                          <a:latin typeface="Calibri"/>
                          <a:cs typeface="Calibri"/>
                        </a:rPr>
                        <a:t>Presentation Levels &amp; Future Recommendation Report </a:t>
                      </a:r>
                      <a:endParaRPr sz="1800" spc="-20" dirty="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92D050"/>
                    </a:solidFill>
                  </a:tcPr>
                </a:tc>
                <a:extLst>
                  <a:ext uri="{0D108BD9-81ED-4DB2-BD59-A6C34878D82A}">
                    <a16:rowId xmlns:a16="http://schemas.microsoft.com/office/drawing/2014/main" val="10006"/>
                  </a:ext>
                </a:extLst>
              </a:tr>
              <a:tr h="413384">
                <a:tc>
                  <a:txBody>
                    <a:bodyPr/>
                    <a:lstStyle/>
                    <a:p>
                      <a:pPr algn="ctr">
                        <a:lnSpc>
                          <a:spcPct val="100000"/>
                        </a:lnSpc>
                        <a:spcBef>
                          <a:spcPts val="305"/>
                        </a:spcBef>
                      </a:pPr>
                      <a:r>
                        <a:rPr lang="en-GB" sz="1800" spc="-65" dirty="0">
                          <a:latin typeface="Calibri"/>
                          <a:cs typeface="Calibri"/>
                        </a:rPr>
                        <a:t>Wed</a:t>
                      </a:r>
                      <a:r>
                        <a:rPr sz="1800" spc="-65" dirty="0">
                          <a:latin typeface="Calibri"/>
                          <a:cs typeface="Calibri"/>
                        </a:rPr>
                        <a:t> </a:t>
                      </a:r>
                      <a:r>
                        <a:rPr lang="en-GB" sz="1800" spc="-65" dirty="0">
                          <a:latin typeface="Calibri"/>
                          <a:cs typeface="Calibri"/>
                        </a:rPr>
                        <a:t>11</a:t>
                      </a:r>
                      <a:r>
                        <a:rPr lang="en-GB" sz="1800" dirty="0">
                          <a:latin typeface="Calibri"/>
                          <a:cs typeface="Calibri"/>
                        </a:rPr>
                        <a:t>th</a:t>
                      </a:r>
                      <a:r>
                        <a:rPr sz="1800" spc="-55" dirty="0">
                          <a:latin typeface="Calibri"/>
                          <a:cs typeface="Calibri"/>
                        </a:rPr>
                        <a:t> </a:t>
                      </a:r>
                      <a:r>
                        <a:rPr sz="1800" spc="-10" dirty="0">
                          <a:latin typeface="Calibri"/>
                          <a:cs typeface="Calibri"/>
                        </a:rPr>
                        <a:t>February</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marL="1270" algn="ctr">
                        <a:lnSpc>
                          <a:spcPct val="100000"/>
                        </a:lnSpc>
                        <a:spcBef>
                          <a:spcPts val="625"/>
                        </a:spcBef>
                      </a:pPr>
                      <a:r>
                        <a:rPr sz="1800" dirty="0">
                          <a:latin typeface="Calibri"/>
                          <a:cs typeface="Calibri"/>
                        </a:rPr>
                        <a:t>S4</a:t>
                      </a:r>
                      <a:r>
                        <a:rPr sz="1800" spc="-20" dirty="0">
                          <a:latin typeface="Calibri"/>
                          <a:cs typeface="Calibri"/>
                        </a:rPr>
                        <a:t> </a:t>
                      </a:r>
                      <a:r>
                        <a:rPr sz="1800" spc="-10" dirty="0">
                          <a:latin typeface="Calibri"/>
                          <a:cs typeface="Calibri"/>
                        </a:rPr>
                        <a:t>Parents</a:t>
                      </a:r>
                      <a:r>
                        <a:rPr sz="1800" spc="-25" dirty="0">
                          <a:latin typeface="Calibri"/>
                          <a:cs typeface="Calibri"/>
                        </a:rPr>
                        <a:t> </a:t>
                      </a:r>
                      <a:r>
                        <a:rPr sz="1800" spc="-10" dirty="0">
                          <a:latin typeface="Calibri"/>
                          <a:cs typeface="Calibri"/>
                        </a:rPr>
                        <a:t>Evening</a:t>
                      </a:r>
                      <a:endParaRPr sz="1800">
                        <a:latin typeface="Calibri"/>
                        <a:cs typeface="Calibri"/>
                      </a:endParaRPr>
                    </a:p>
                  </a:txBody>
                  <a:tcPr marL="0" marR="0" marT="793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extLst>
                  <a:ext uri="{0D108BD9-81ED-4DB2-BD59-A6C34878D82A}">
                    <a16:rowId xmlns:a16="http://schemas.microsoft.com/office/drawing/2014/main" val="10007"/>
                  </a:ext>
                </a:extLst>
              </a:tr>
              <a:tr h="413384">
                <a:tc>
                  <a:txBody>
                    <a:bodyPr/>
                    <a:lstStyle/>
                    <a:p>
                      <a:pPr marL="635" algn="ctr">
                        <a:lnSpc>
                          <a:spcPct val="100000"/>
                        </a:lnSpc>
                        <a:spcBef>
                          <a:spcPts val="305"/>
                        </a:spcBef>
                      </a:pPr>
                      <a:r>
                        <a:rPr lang="en-GB" sz="1800" spc="-40" dirty="0">
                          <a:latin typeface="Calibri"/>
                          <a:cs typeface="Calibri"/>
                        </a:rPr>
                        <a:t>Tue</a:t>
                      </a:r>
                      <a:r>
                        <a:rPr sz="1800" spc="-40" dirty="0">
                          <a:latin typeface="Calibri"/>
                          <a:cs typeface="Calibri"/>
                        </a:rPr>
                        <a:t> </a:t>
                      </a:r>
                      <a:r>
                        <a:rPr sz="1800" dirty="0">
                          <a:latin typeface="Calibri"/>
                          <a:cs typeface="Calibri"/>
                        </a:rPr>
                        <a:t>24th</a:t>
                      </a:r>
                      <a:r>
                        <a:rPr sz="1800" spc="-50" dirty="0">
                          <a:latin typeface="Calibri"/>
                          <a:cs typeface="Calibri"/>
                        </a:rPr>
                        <a:t> </a:t>
                      </a:r>
                      <a:r>
                        <a:rPr sz="1800" spc="-10" dirty="0">
                          <a:latin typeface="Calibri"/>
                          <a:cs typeface="Calibri"/>
                        </a:rPr>
                        <a:t>February</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305"/>
                        </a:spcBef>
                      </a:pPr>
                      <a:r>
                        <a:rPr sz="1800" dirty="0">
                          <a:latin typeface="Calibri"/>
                          <a:cs typeface="Calibri"/>
                        </a:rPr>
                        <a:t>S4</a:t>
                      </a:r>
                      <a:r>
                        <a:rPr sz="1800" spc="-50" dirty="0">
                          <a:latin typeface="Calibri"/>
                          <a:cs typeface="Calibri"/>
                        </a:rPr>
                        <a:t> </a:t>
                      </a:r>
                      <a:r>
                        <a:rPr sz="1800" dirty="0">
                          <a:latin typeface="Calibri"/>
                          <a:cs typeface="Calibri"/>
                        </a:rPr>
                        <a:t>Course</a:t>
                      </a:r>
                      <a:r>
                        <a:rPr sz="1800" spc="-35" dirty="0">
                          <a:latin typeface="Calibri"/>
                          <a:cs typeface="Calibri"/>
                        </a:rPr>
                        <a:t> </a:t>
                      </a:r>
                      <a:r>
                        <a:rPr sz="1800" dirty="0">
                          <a:latin typeface="Calibri"/>
                          <a:cs typeface="Calibri"/>
                        </a:rPr>
                        <a:t>Choice</a:t>
                      </a:r>
                      <a:r>
                        <a:rPr sz="1800" spc="-30" dirty="0">
                          <a:latin typeface="Calibri"/>
                          <a:cs typeface="Calibri"/>
                        </a:rPr>
                        <a:t> </a:t>
                      </a:r>
                      <a:r>
                        <a:rPr sz="1800" dirty="0">
                          <a:latin typeface="Calibri"/>
                          <a:cs typeface="Calibri"/>
                        </a:rPr>
                        <a:t>with</a:t>
                      </a:r>
                      <a:r>
                        <a:rPr sz="1800" spc="-40" dirty="0">
                          <a:latin typeface="Calibri"/>
                          <a:cs typeface="Calibri"/>
                        </a:rPr>
                        <a:t> </a:t>
                      </a:r>
                      <a:r>
                        <a:rPr sz="1800" spc="-10" dirty="0">
                          <a:latin typeface="Calibri"/>
                          <a:cs typeface="Calibri"/>
                        </a:rPr>
                        <a:t>Guidance</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13384">
                <a:tc>
                  <a:txBody>
                    <a:bodyPr/>
                    <a:lstStyle/>
                    <a:p>
                      <a:pPr marL="1270" algn="ctr">
                        <a:lnSpc>
                          <a:spcPct val="100000"/>
                        </a:lnSpc>
                        <a:spcBef>
                          <a:spcPts val="305"/>
                        </a:spcBef>
                      </a:pPr>
                      <a:r>
                        <a:rPr lang="en-GB" sz="1800" spc="-50" dirty="0">
                          <a:latin typeface="Calibri"/>
                          <a:cs typeface="Calibri"/>
                        </a:rPr>
                        <a:t>Wed</a:t>
                      </a:r>
                      <a:r>
                        <a:rPr sz="1800" spc="-50" dirty="0">
                          <a:latin typeface="Calibri"/>
                          <a:cs typeface="Calibri"/>
                        </a:rPr>
                        <a:t> </a:t>
                      </a:r>
                      <a:r>
                        <a:rPr sz="1800" dirty="0">
                          <a:latin typeface="Calibri"/>
                          <a:cs typeface="Calibri"/>
                        </a:rPr>
                        <a:t>25th</a:t>
                      </a:r>
                      <a:r>
                        <a:rPr sz="1800" spc="-25" dirty="0">
                          <a:latin typeface="Calibri"/>
                          <a:cs typeface="Calibri"/>
                        </a:rPr>
                        <a:t> </a:t>
                      </a:r>
                      <a:r>
                        <a:rPr sz="1800" spc="-10" dirty="0">
                          <a:latin typeface="Calibri"/>
                          <a:cs typeface="Calibri"/>
                        </a:rPr>
                        <a:t>February</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marL="3810" algn="ctr">
                        <a:lnSpc>
                          <a:spcPct val="100000"/>
                        </a:lnSpc>
                        <a:spcBef>
                          <a:spcPts val="305"/>
                        </a:spcBef>
                      </a:pPr>
                      <a:r>
                        <a:rPr sz="1800" dirty="0">
                          <a:latin typeface="Calibri"/>
                          <a:cs typeface="Calibri"/>
                        </a:rPr>
                        <a:t>S4</a:t>
                      </a:r>
                      <a:r>
                        <a:rPr sz="1800" spc="-40" dirty="0">
                          <a:latin typeface="Calibri"/>
                          <a:cs typeface="Calibri"/>
                        </a:rPr>
                        <a:t> </a:t>
                      </a:r>
                      <a:r>
                        <a:rPr sz="1800" dirty="0">
                          <a:latin typeface="Calibri"/>
                          <a:cs typeface="Calibri"/>
                        </a:rPr>
                        <a:t>Course</a:t>
                      </a:r>
                      <a:r>
                        <a:rPr sz="1800" spc="-30" dirty="0">
                          <a:latin typeface="Calibri"/>
                          <a:cs typeface="Calibri"/>
                        </a:rPr>
                        <a:t> </a:t>
                      </a:r>
                      <a:r>
                        <a:rPr sz="1800" dirty="0">
                          <a:latin typeface="Calibri"/>
                          <a:cs typeface="Calibri"/>
                        </a:rPr>
                        <a:t>Choice</a:t>
                      </a:r>
                      <a:r>
                        <a:rPr sz="1800" spc="-15" dirty="0">
                          <a:latin typeface="Calibri"/>
                          <a:cs typeface="Calibri"/>
                        </a:rPr>
                        <a:t> </a:t>
                      </a:r>
                      <a:r>
                        <a:rPr sz="1800" dirty="0">
                          <a:latin typeface="Calibri"/>
                          <a:cs typeface="Calibri"/>
                        </a:rPr>
                        <a:t>with</a:t>
                      </a:r>
                      <a:r>
                        <a:rPr sz="1800" spc="-35" dirty="0">
                          <a:latin typeface="Calibri"/>
                          <a:cs typeface="Calibri"/>
                        </a:rPr>
                        <a:t> </a:t>
                      </a:r>
                      <a:r>
                        <a:rPr sz="1800" spc="-10" dirty="0">
                          <a:latin typeface="Calibri"/>
                          <a:cs typeface="Calibri"/>
                        </a:rPr>
                        <a:t>Guidance</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9"/>
                  </a:ext>
                </a:extLst>
              </a:tr>
              <a:tr h="413384">
                <a:tc>
                  <a:txBody>
                    <a:bodyPr/>
                    <a:lstStyle/>
                    <a:p>
                      <a:pPr algn="ctr">
                        <a:lnSpc>
                          <a:spcPct val="100000"/>
                        </a:lnSpc>
                        <a:spcBef>
                          <a:spcPts val="305"/>
                        </a:spcBef>
                      </a:pPr>
                      <a:r>
                        <a:rPr lang="en-GB" sz="1800" spc="-75" dirty="0">
                          <a:latin typeface="Calibri"/>
                          <a:cs typeface="Calibri"/>
                        </a:rPr>
                        <a:t>Thurs</a:t>
                      </a:r>
                      <a:r>
                        <a:rPr sz="1800" spc="-75" dirty="0">
                          <a:latin typeface="Calibri"/>
                          <a:cs typeface="Calibri"/>
                        </a:rPr>
                        <a:t> </a:t>
                      </a:r>
                      <a:r>
                        <a:rPr sz="1800" dirty="0">
                          <a:latin typeface="Calibri"/>
                          <a:cs typeface="Calibri"/>
                        </a:rPr>
                        <a:t>26th</a:t>
                      </a:r>
                      <a:r>
                        <a:rPr sz="1800" spc="-60" dirty="0">
                          <a:latin typeface="Calibri"/>
                          <a:cs typeface="Calibri"/>
                        </a:rPr>
                        <a:t> </a:t>
                      </a:r>
                      <a:r>
                        <a:rPr sz="1800" spc="-10" dirty="0">
                          <a:latin typeface="Calibri"/>
                          <a:cs typeface="Calibri"/>
                        </a:rPr>
                        <a:t>February</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tc>
                  <a:txBody>
                    <a:bodyPr/>
                    <a:lstStyle/>
                    <a:p>
                      <a:pPr marL="1270" algn="ctr">
                        <a:lnSpc>
                          <a:spcPct val="100000"/>
                        </a:lnSpc>
                        <a:spcBef>
                          <a:spcPts val="625"/>
                        </a:spcBef>
                      </a:pPr>
                      <a:r>
                        <a:rPr sz="1800" dirty="0">
                          <a:latin typeface="Calibri"/>
                          <a:cs typeface="Calibri"/>
                        </a:rPr>
                        <a:t>S5/6</a:t>
                      </a:r>
                      <a:r>
                        <a:rPr sz="1800" spc="-30" dirty="0">
                          <a:latin typeface="Calibri"/>
                          <a:cs typeface="Calibri"/>
                        </a:rPr>
                        <a:t> </a:t>
                      </a:r>
                      <a:r>
                        <a:rPr sz="1800" spc="-10" dirty="0">
                          <a:latin typeface="Calibri"/>
                          <a:cs typeface="Calibri"/>
                        </a:rPr>
                        <a:t>Parents</a:t>
                      </a:r>
                      <a:r>
                        <a:rPr sz="1800" spc="-50" dirty="0">
                          <a:latin typeface="Calibri"/>
                          <a:cs typeface="Calibri"/>
                        </a:rPr>
                        <a:t> </a:t>
                      </a:r>
                      <a:r>
                        <a:rPr sz="1800" spc="-10" dirty="0">
                          <a:latin typeface="Calibri"/>
                          <a:cs typeface="Calibri"/>
                        </a:rPr>
                        <a:t>Evening</a:t>
                      </a:r>
                      <a:endParaRPr sz="1800">
                        <a:latin typeface="Calibri"/>
                        <a:cs typeface="Calibri"/>
                      </a:endParaRPr>
                    </a:p>
                  </a:txBody>
                  <a:tcPr marL="0" marR="0" marT="793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C000"/>
                    </a:solidFill>
                  </a:tcPr>
                </a:tc>
                <a:extLst>
                  <a:ext uri="{0D108BD9-81ED-4DB2-BD59-A6C34878D82A}">
                    <a16:rowId xmlns:a16="http://schemas.microsoft.com/office/drawing/2014/main" val="10010"/>
                  </a:ext>
                </a:extLst>
              </a:tr>
              <a:tr h="413384">
                <a:tc>
                  <a:txBody>
                    <a:bodyPr/>
                    <a:lstStyle/>
                    <a:p>
                      <a:pPr algn="ctr">
                        <a:lnSpc>
                          <a:spcPct val="100000"/>
                        </a:lnSpc>
                        <a:spcBef>
                          <a:spcPts val="305"/>
                        </a:spcBef>
                      </a:pPr>
                      <a:r>
                        <a:rPr sz="1800" dirty="0">
                          <a:latin typeface="Calibri"/>
                          <a:cs typeface="Calibri"/>
                        </a:rPr>
                        <a:t>Mon</a:t>
                      </a:r>
                      <a:r>
                        <a:rPr sz="1800" spc="-35" dirty="0">
                          <a:latin typeface="Calibri"/>
                          <a:cs typeface="Calibri"/>
                        </a:rPr>
                        <a:t> </a:t>
                      </a:r>
                      <a:r>
                        <a:rPr lang="en-GB" sz="1800" spc="-35" dirty="0">
                          <a:latin typeface="Calibri"/>
                          <a:cs typeface="Calibri"/>
                        </a:rPr>
                        <a:t>2nd</a:t>
                      </a:r>
                      <a:r>
                        <a:rPr lang="en-GB" sz="1800" dirty="0">
                          <a:latin typeface="Calibri"/>
                          <a:cs typeface="Calibri"/>
                        </a:rPr>
                        <a:t> </a:t>
                      </a:r>
                      <a:r>
                        <a:rPr sz="1800" spc="-20" dirty="0">
                          <a:latin typeface="Calibri"/>
                          <a:cs typeface="Calibri"/>
                        </a:rPr>
                        <a:t>March</a:t>
                      </a:r>
                      <a:endParaRPr sz="1800" dirty="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305"/>
                        </a:spcBef>
                      </a:pPr>
                      <a:r>
                        <a:rPr sz="1800" dirty="0">
                          <a:latin typeface="Calibri"/>
                          <a:cs typeface="Calibri"/>
                        </a:rPr>
                        <a:t>S5</a:t>
                      </a:r>
                      <a:r>
                        <a:rPr sz="1800" spc="-50" dirty="0">
                          <a:latin typeface="Calibri"/>
                          <a:cs typeface="Calibri"/>
                        </a:rPr>
                        <a:t> </a:t>
                      </a:r>
                      <a:r>
                        <a:rPr sz="1800" dirty="0">
                          <a:latin typeface="Calibri"/>
                          <a:cs typeface="Calibri"/>
                        </a:rPr>
                        <a:t>Course</a:t>
                      </a:r>
                      <a:r>
                        <a:rPr sz="1800" spc="-35" dirty="0">
                          <a:latin typeface="Calibri"/>
                          <a:cs typeface="Calibri"/>
                        </a:rPr>
                        <a:t> </a:t>
                      </a:r>
                      <a:r>
                        <a:rPr sz="1800" dirty="0">
                          <a:latin typeface="Calibri"/>
                          <a:cs typeface="Calibri"/>
                        </a:rPr>
                        <a:t>Choice</a:t>
                      </a:r>
                      <a:r>
                        <a:rPr sz="1800" spc="-30" dirty="0">
                          <a:latin typeface="Calibri"/>
                          <a:cs typeface="Calibri"/>
                        </a:rPr>
                        <a:t> </a:t>
                      </a:r>
                      <a:r>
                        <a:rPr sz="1800" dirty="0">
                          <a:latin typeface="Calibri"/>
                          <a:cs typeface="Calibri"/>
                        </a:rPr>
                        <a:t>with</a:t>
                      </a:r>
                      <a:r>
                        <a:rPr sz="1800" spc="-40" dirty="0">
                          <a:latin typeface="Calibri"/>
                          <a:cs typeface="Calibri"/>
                        </a:rPr>
                        <a:t> </a:t>
                      </a:r>
                      <a:r>
                        <a:rPr sz="1800" spc="-10" dirty="0">
                          <a:latin typeface="Calibri"/>
                          <a:cs typeface="Calibri"/>
                        </a:rPr>
                        <a:t>Guidance</a:t>
                      </a:r>
                      <a:endParaRPr sz="1800">
                        <a:latin typeface="Calibri"/>
                        <a:cs typeface="Calibri"/>
                      </a:endParaRPr>
                    </a:p>
                  </a:txBody>
                  <a:tcPr marL="0" marR="0" marT="387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11"/>
                  </a:ext>
                </a:extLst>
              </a:tr>
              <a:tr h="413384">
                <a:tc>
                  <a:txBody>
                    <a:bodyPr/>
                    <a:lstStyle/>
                    <a:p>
                      <a:pPr algn="ctr">
                        <a:lnSpc>
                          <a:spcPct val="100000"/>
                        </a:lnSpc>
                        <a:spcBef>
                          <a:spcPts val="310"/>
                        </a:spcBef>
                      </a:pPr>
                      <a:r>
                        <a:rPr sz="1800" spc="-20" dirty="0">
                          <a:latin typeface="Calibri"/>
                          <a:cs typeface="Calibri"/>
                        </a:rPr>
                        <a:t>Tue</a:t>
                      </a:r>
                      <a:r>
                        <a:rPr sz="1800" spc="-50" dirty="0">
                          <a:latin typeface="Calibri"/>
                          <a:cs typeface="Calibri"/>
                        </a:rPr>
                        <a:t> </a:t>
                      </a:r>
                      <a:r>
                        <a:rPr lang="en-GB" sz="1800" spc="-50" dirty="0">
                          <a:latin typeface="Calibri"/>
                          <a:cs typeface="Calibri"/>
                        </a:rPr>
                        <a:t>3rd</a:t>
                      </a:r>
                      <a:r>
                        <a:rPr lang="en-GB" sz="1800" dirty="0">
                          <a:latin typeface="Calibri"/>
                          <a:cs typeface="Calibri"/>
                        </a:rPr>
                        <a:t> </a:t>
                      </a:r>
                      <a:r>
                        <a:rPr sz="1800" spc="-10" dirty="0">
                          <a:latin typeface="Calibri"/>
                          <a:cs typeface="Calibri"/>
                        </a:rPr>
                        <a:t>March</a:t>
                      </a:r>
                      <a:endParaRPr sz="1800" dirty="0">
                        <a:latin typeface="Calibri"/>
                        <a:cs typeface="Calibri"/>
                      </a:endParaRPr>
                    </a:p>
                  </a:txBody>
                  <a:tcPr marL="0" marR="0" marT="393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tc>
                  <a:txBody>
                    <a:bodyPr/>
                    <a:lstStyle/>
                    <a:p>
                      <a:pPr algn="ctr">
                        <a:lnSpc>
                          <a:spcPct val="100000"/>
                        </a:lnSpc>
                        <a:spcBef>
                          <a:spcPts val="310"/>
                        </a:spcBef>
                      </a:pPr>
                      <a:r>
                        <a:rPr sz="1800" dirty="0">
                          <a:latin typeface="Calibri"/>
                          <a:cs typeface="Calibri"/>
                        </a:rPr>
                        <a:t>S5</a:t>
                      </a:r>
                      <a:r>
                        <a:rPr sz="1800" spc="-50" dirty="0">
                          <a:latin typeface="Calibri"/>
                          <a:cs typeface="Calibri"/>
                        </a:rPr>
                        <a:t> </a:t>
                      </a:r>
                      <a:r>
                        <a:rPr sz="1800" dirty="0">
                          <a:latin typeface="Calibri"/>
                          <a:cs typeface="Calibri"/>
                        </a:rPr>
                        <a:t>Course</a:t>
                      </a:r>
                      <a:r>
                        <a:rPr sz="1800" spc="-35" dirty="0">
                          <a:latin typeface="Calibri"/>
                          <a:cs typeface="Calibri"/>
                        </a:rPr>
                        <a:t> </a:t>
                      </a:r>
                      <a:r>
                        <a:rPr sz="1800" dirty="0">
                          <a:latin typeface="Calibri"/>
                          <a:cs typeface="Calibri"/>
                        </a:rPr>
                        <a:t>Choice</a:t>
                      </a:r>
                      <a:r>
                        <a:rPr sz="1800" spc="-30" dirty="0">
                          <a:latin typeface="Calibri"/>
                          <a:cs typeface="Calibri"/>
                        </a:rPr>
                        <a:t> </a:t>
                      </a:r>
                      <a:r>
                        <a:rPr sz="1800" dirty="0">
                          <a:latin typeface="Calibri"/>
                          <a:cs typeface="Calibri"/>
                        </a:rPr>
                        <a:t>with</a:t>
                      </a:r>
                      <a:r>
                        <a:rPr sz="1800" spc="-40" dirty="0">
                          <a:latin typeface="Calibri"/>
                          <a:cs typeface="Calibri"/>
                        </a:rPr>
                        <a:t> </a:t>
                      </a:r>
                      <a:r>
                        <a:rPr sz="1800" spc="-10" dirty="0">
                          <a:latin typeface="Calibri"/>
                          <a:cs typeface="Calibri"/>
                        </a:rPr>
                        <a:t>Guidance</a:t>
                      </a:r>
                      <a:endParaRPr sz="1800">
                        <a:latin typeface="Calibri"/>
                        <a:cs typeface="Calibri"/>
                      </a:endParaRPr>
                    </a:p>
                  </a:txBody>
                  <a:tcPr marL="0" marR="0" marT="393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12"/>
                  </a:ext>
                </a:extLst>
              </a:tr>
              <a:tr h="413384">
                <a:tc>
                  <a:txBody>
                    <a:bodyPr/>
                    <a:lstStyle/>
                    <a:p>
                      <a:pPr marL="1270" algn="ctr">
                        <a:lnSpc>
                          <a:spcPct val="100000"/>
                        </a:lnSpc>
                        <a:spcBef>
                          <a:spcPts val="309"/>
                        </a:spcBef>
                      </a:pPr>
                      <a:r>
                        <a:rPr lang="en-GB" sz="1800" spc="-10" dirty="0">
                          <a:latin typeface="Calibri"/>
                          <a:cs typeface="Calibri"/>
                        </a:rPr>
                        <a:t>Thurs</a:t>
                      </a:r>
                      <a:r>
                        <a:rPr sz="1800" spc="-40" dirty="0">
                          <a:latin typeface="Calibri"/>
                          <a:cs typeface="Calibri"/>
                        </a:rPr>
                        <a:t> </a:t>
                      </a:r>
                      <a:r>
                        <a:rPr sz="1800" dirty="0">
                          <a:latin typeface="Calibri"/>
                          <a:cs typeface="Calibri"/>
                        </a:rPr>
                        <a:t>20</a:t>
                      </a:r>
                      <a:r>
                        <a:rPr sz="1800" baseline="34722" dirty="0">
                          <a:latin typeface="Calibri"/>
                          <a:cs typeface="Calibri"/>
                        </a:rPr>
                        <a:t>th</a:t>
                      </a:r>
                      <a:r>
                        <a:rPr sz="1800" spc="135" baseline="34722" dirty="0">
                          <a:latin typeface="Calibri"/>
                          <a:cs typeface="Calibri"/>
                        </a:rPr>
                        <a:t> </a:t>
                      </a:r>
                      <a:r>
                        <a:rPr sz="1800" spc="-10" dirty="0">
                          <a:latin typeface="Calibri"/>
                          <a:cs typeface="Calibri"/>
                        </a:rPr>
                        <a:t>March</a:t>
                      </a:r>
                      <a:endParaRPr sz="1800">
                        <a:latin typeface="Calibri"/>
                        <a:cs typeface="Calibri"/>
                      </a:endParaRPr>
                    </a:p>
                  </a:txBody>
                  <a:tcPr marL="0" marR="0" marT="393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92D050"/>
                    </a:solidFill>
                  </a:tcPr>
                </a:tc>
                <a:tc>
                  <a:txBody>
                    <a:bodyPr/>
                    <a:lstStyle/>
                    <a:p>
                      <a:pPr marL="1905" algn="ctr">
                        <a:lnSpc>
                          <a:spcPct val="100000"/>
                        </a:lnSpc>
                        <a:spcBef>
                          <a:spcPts val="309"/>
                        </a:spcBef>
                      </a:pPr>
                      <a:r>
                        <a:rPr sz="1800" spc="-10" dirty="0">
                          <a:latin typeface="Calibri"/>
                          <a:cs typeface="Calibri"/>
                        </a:rPr>
                        <a:t>S4-</a:t>
                      </a:r>
                      <a:r>
                        <a:rPr sz="1800" dirty="0">
                          <a:latin typeface="Calibri"/>
                          <a:cs typeface="Calibri"/>
                        </a:rPr>
                        <a:t>6</a:t>
                      </a:r>
                      <a:r>
                        <a:rPr sz="1800" spc="-35" dirty="0">
                          <a:latin typeface="Calibri"/>
                          <a:cs typeface="Calibri"/>
                        </a:rPr>
                        <a:t> </a:t>
                      </a:r>
                      <a:r>
                        <a:rPr sz="1800" dirty="0">
                          <a:latin typeface="Calibri"/>
                          <a:cs typeface="Calibri"/>
                        </a:rPr>
                        <a:t>Final</a:t>
                      </a:r>
                      <a:r>
                        <a:rPr sz="1800" spc="-30" dirty="0">
                          <a:latin typeface="Calibri"/>
                          <a:cs typeface="Calibri"/>
                        </a:rPr>
                        <a:t> </a:t>
                      </a:r>
                      <a:r>
                        <a:rPr sz="1800" spc="-20" dirty="0">
                          <a:latin typeface="Calibri"/>
                          <a:cs typeface="Calibri"/>
                        </a:rPr>
                        <a:t>Tracking</a:t>
                      </a:r>
                      <a:r>
                        <a:rPr sz="1800" spc="-30" dirty="0">
                          <a:latin typeface="Calibri"/>
                          <a:cs typeface="Calibri"/>
                        </a:rPr>
                        <a:t> </a:t>
                      </a:r>
                      <a:r>
                        <a:rPr sz="1800" dirty="0">
                          <a:latin typeface="Calibri"/>
                          <a:cs typeface="Calibri"/>
                        </a:rPr>
                        <a:t>Report</a:t>
                      </a:r>
                      <a:r>
                        <a:rPr sz="1800" spc="-20" dirty="0">
                          <a:latin typeface="Calibri"/>
                          <a:cs typeface="Calibri"/>
                        </a:rPr>
                        <a:t> </a:t>
                      </a:r>
                      <a:r>
                        <a:rPr sz="1800" dirty="0">
                          <a:latin typeface="Calibri"/>
                          <a:cs typeface="Calibri"/>
                        </a:rPr>
                        <a:t>issued</a:t>
                      </a:r>
                      <a:r>
                        <a:rPr sz="1800" spc="-40" dirty="0">
                          <a:latin typeface="Calibri"/>
                          <a:cs typeface="Calibri"/>
                        </a:rPr>
                        <a:t> </a:t>
                      </a:r>
                      <a:r>
                        <a:rPr sz="1800" dirty="0">
                          <a:latin typeface="Calibri"/>
                          <a:cs typeface="Calibri"/>
                        </a:rPr>
                        <a:t>(WG/SQA</a:t>
                      </a:r>
                      <a:r>
                        <a:rPr sz="1800" spc="-20" dirty="0">
                          <a:latin typeface="Calibri"/>
                          <a:cs typeface="Calibri"/>
                        </a:rPr>
                        <a:t> </a:t>
                      </a:r>
                      <a:r>
                        <a:rPr sz="1800" spc="-10" dirty="0">
                          <a:latin typeface="Calibri"/>
                          <a:cs typeface="Calibri"/>
                        </a:rPr>
                        <a:t>Estimate)</a:t>
                      </a:r>
                      <a:endParaRPr sz="1800" dirty="0">
                        <a:latin typeface="Calibri"/>
                        <a:cs typeface="Calibri"/>
                      </a:endParaRPr>
                    </a:p>
                  </a:txBody>
                  <a:tcPr marL="0" marR="0" marT="393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92D050"/>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75DC9-FEDC-5DF6-24B5-12931287AC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AF40BC-3289-BE99-4F26-0CBDB0737143}"/>
              </a:ext>
            </a:extLst>
          </p:cNvPr>
          <p:cNvPicPr>
            <a:picLocks noChangeAspect="1"/>
          </p:cNvPicPr>
          <p:nvPr/>
        </p:nvPicPr>
        <p:blipFill>
          <a:blip r:embed="rId2"/>
          <a:stretch>
            <a:fillRect/>
          </a:stretch>
        </p:blipFill>
        <p:spPr>
          <a:xfrm>
            <a:off x="0" y="165"/>
            <a:ext cx="3619734" cy="6857835"/>
          </a:xfrm>
          <a:prstGeom prst="rect">
            <a:avLst/>
          </a:prstGeom>
        </p:spPr>
      </p:pic>
      <p:sp>
        <p:nvSpPr>
          <p:cNvPr id="4" name="Title 3">
            <a:extLst>
              <a:ext uri="{FF2B5EF4-FFF2-40B4-BE49-F238E27FC236}">
                <a16:creationId xmlns:a16="http://schemas.microsoft.com/office/drawing/2014/main" id="{86A861CE-DF06-8A0E-9797-AC7659F072FF}"/>
              </a:ext>
            </a:extLst>
          </p:cNvPr>
          <p:cNvSpPr>
            <a:spLocks noGrp="1"/>
          </p:cNvSpPr>
          <p:nvPr>
            <p:ph type="ctrTitle"/>
          </p:nvPr>
        </p:nvSpPr>
        <p:spPr>
          <a:xfrm>
            <a:off x="3975652" y="2080591"/>
            <a:ext cx="7580244" cy="1482381"/>
          </a:xfrm>
        </p:spPr>
        <p:txBody>
          <a:bodyPr>
            <a:normAutofit fontScale="90000"/>
          </a:bodyPr>
          <a:lstStyle/>
          <a:p>
            <a:br>
              <a:rPr lang="en-GB" dirty="0">
                <a:latin typeface="+mn-lt"/>
              </a:rPr>
            </a:br>
            <a:br>
              <a:rPr lang="en-GB" dirty="0">
                <a:latin typeface="+mn-lt"/>
              </a:rPr>
            </a:br>
            <a:r>
              <a:rPr lang="en-GB" dirty="0">
                <a:latin typeface="+mn-lt"/>
              </a:rPr>
              <a:t> </a:t>
            </a:r>
          </a:p>
        </p:txBody>
      </p:sp>
      <p:sp>
        <p:nvSpPr>
          <p:cNvPr id="3" name="TextBox 2">
            <a:extLst>
              <a:ext uri="{FF2B5EF4-FFF2-40B4-BE49-F238E27FC236}">
                <a16:creationId xmlns:a16="http://schemas.microsoft.com/office/drawing/2014/main" id="{4C2EDC7B-DCF8-23A9-3864-0F6816760459}"/>
              </a:ext>
            </a:extLst>
          </p:cNvPr>
          <p:cNvSpPr txBox="1"/>
          <p:nvPr/>
        </p:nvSpPr>
        <p:spPr>
          <a:xfrm>
            <a:off x="3735408" y="682139"/>
            <a:ext cx="8060731" cy="5262979"/>
          </a:xfrm>
          <a:prstGeom prst="rect">
            <a:avLst/>
          </a:prstGeom>
          <a:noFill/>
        </p:spPr>
        <p:txBody>
          <a:bodyPr wrap="square">
            <a:spAutoFit/>
          </a:bodyPr>
          <a:lstStyle/>
          <a:p>
            <a:pPr>
              <a:buNone/>
            </a:pPr>
            <a:r>
              <a:rPr lang="en-GB" sz="1600" b="1" dirty="0">
                <a:effectLst/>
                <a:latin typeface="Aptos" panose="020F0502020204030204"/>
                <a:ea typeface="Aptos" panose="020F0502020204030204"/>
                <a:cs typeface="Aptos" panose="020F0502020204030204"/>
              </a:rPr>
              <a:t>Depute Headteachers</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Angles &amp; Picts: Jennifer Menzies </a:t>
            </a:r>
            <a:r>
              <a:rPr lang="en-GB" sz="1600" u="sng" dirty="0">
                <a:solidFill>
                  <a:srgbClr val="467886"/>
                </a:solidFill>
                <a:effectLst/>
                <a:latin typeface="Aptos" panose="020F0502020204030204"/>
                <a:ea typeface="Aptos" panose="020F0502020204030204"/>
                <a:cs typeface="Aptos" panose="020F0502020204030204"/>
                <a:hlinkClick r:id="rId3"/>
              </a:rPr>
              <a:t>Jennifer.Menzies@royalhigh.edin.sch.uk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Brits &amp; Gaels: Nicola Casey </a:t>
            </a:r>
            <a:r>
              <a:rPr lang="en-GB" sz="1600" u="sng" dirty="0">
                <a:solidFill>
                  <a:srgbClr val="467886"/>
                </a:solidFill>
                <a:effectLst/>
                <a:latin typeface="Aptos" panose="020F0502020204030204"/>
                <a:ea typeface="Aptos" panose="020F0502020204030204"/>
                <a:cs typeface="Aptos" panose="020F0502020204030204"/>
                <a:hlinkClick r:id="rId4"/>
              </a:rPr>
              <a:t>Nicola.Casey@royalhigh.edin.sch.uk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Celts &amp; Scots: Maxine Hughes </a:t>
            </a:r>
            <a:r>
              <a:rPr lang="en-GB" sz="1600" u="sng" dirty="0">
                <a:solidFill>
                  <a:srgbClr val="467886"/>
                </a:solidFill>
                <a:effectLst/>
                <a:latin typeface="Aptos" panose="020F0502020204030204"/>
                <a:ea typeface="Aptos" panose="020F0502020204030204"/>
                <a:cs typeface="Aptos" panose="020F0502020204030204"/>
                <a:hlinkClick r:id="rId5"/>
              </a:rPr>
              <a:t>Maxine.Hughes@royalhigh.edin.sch.uk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Pupil Support Depute: Lewis Whale </a:t>
            </a:r>
            <a:r>
              <a:rPr lang="en-GB" sz="1600" u="sng" dirty="0">
                <a:solidFill>
                  <a:srgbClr val="467886"/>
                </a:solidFill>
                <a:effectLst/>
                <a:latin typeface="Aptos" panose="020F0502020204030204"/>
                <a:ea typeface="Aptos" panose="020F0502020204030204"/>
                <a:cs typeface="Aptos" panose="020F0502020204030204"/>
                <a:hlinkClick r:id="rId6"/>
              </a:rPr>
              <a:t>Lewis.Whale@royalhigh.edin.sch.uk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 </a:t>
            </a:r>
          </a:p>
          <a:p>
            <a:pPr>
              <a:buNone/>
            </a:pPr>
            <a:r>
              <a:rPr lang="en-GB" sz="1600" b="1" dirty="0">
                <a:effectLst/>
                <a:latin typeface="Aptos" panose="020F0502020204030204"/>
                <a:ea typeface="Aptos" panose="020F0502020204030204"/>
                <a:cs typeface="Aptos" panose="020F0502020204030204"/>
              </a:rPr>
              <a:t>Curricular Leader Support for Pupils (Guidance teacher)</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Angles: Claire Devlin (Monday-Wed) </a:t>
            </a:r>
            <a:r>
              <a:rPr lang="en-GB" sz="1600" u="sng" dirty="0">
                <a:solidFill>
                  <a:srgbClr val="467886"/>
                </a:solidFill>
                <a:effectLst/>
                <a:latin typeface="Aptos" panose="020F0502020204030204"/>
                <a:ea typeface="Aptos" panose="020F0502020204030204"/>
                <a:cs typeface="Aptos" panose="020F0502020204030204"/>
                <a:hlinkClick r:id="rId7"/>
              </a:rPr>
              <a:t>Claire.Devlin@royalhigh.edin.sch.uk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Angles: Kerry Janetta (Thursday-Fri) </a:t>
            </a:r>
            <a:r>
              <a:rPr lang="en-GB" sz="1600" u="sng" dirty="0">
                <a:solidFill>
                  <a:srgbClr val="467886"/>
                </a:solidFill>
                <a:effectLst/>
                <a:latin typeface="Aptos" panose="020F0502020204030204"/>
                <a:ea typeface="Aptos" panose="020F0502020204030204"/>
                <a:cs typeface="Aptos" panose="020F0502020204030204"/>
                <a:hlinkClick r:id="rId8"/>
              </a:rPr>
              <a:t>kerry.jannetta@currie.edin.sch.uk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Brits: Scott Rodger </a:t>
            </a:r>
            <a:r>
              <a:rPr lang="en-GB" sz="1600" u="sng" dirty="0">
                <a:solidFill>
                  <a:srgbClr val="467886"/>
                </a:solidFill>
                <a:effectLst/>
                <a:latin typeface="Aptos" panose="020F0502020204030204"/>
                <a:ea typeface="Aptos" panose="020F0502020204030204"/>
                <a:cs typeface="Aptos" panose="020F0502020204030204"/>
                <a:hlinkClick r:id="rId9"/>
              </a:rPr>
              <a:t>Scott.Rodger@royalhigh.edin.sch.uk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Celts: Alexander Hagart </a:t>
            </a:r>
            <a:r>
              <a:rPr lang="en-GB" sz="1600" u="sng" dirty="0">
                <a:solidFill>
                  <a:srgbClr val="467886"/>
                </a:solidFill>
                <a:effectLst/>
                <a:latin typeface="Aptos" panose="020F0502020204030204"/>
                <a:ea typeface="Aptos" panose="020F0502020204030204"/>
                <a:cs typeface="Aptos" panose="020F0502020204030204"/>
                <a:hlinkClick r:id="rId10"/>
              </a:rPr>
              <a:t>alexander.3.hagart@royalhigh.edin.sch.uk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Gaels: Shauna McCallion </a:t>
            </a:r>
            <a:r>
              <a:rPr lang="en-GB" sz="1600" u="sng" dirty="0">
                <a:solidFill>
                  <a:srgbClr val="467886"/>
                </a:solidFill>
                <a:effectLst/>
                <a:latin typeface="Aptos" panose="020F0502020204030204"/>
                <a:ea typeface="Aptos" panose="020F0502020204030204"/>
                <a:cs typeface="Aptos" panose="020F0502020204030204"/>
                <a:hlinkClick r:id="rId11"/>
              </a:rPr>
              <a:t>shauna.mccallion@royalhigh.edin.sch.uk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Picts: Robert Watson </a:t>
            </a:r>
            <a:r>
              <a:rPr lang="en-GB" sz="1600" u="sng" dirty="0">
                <a:solidFill>
                  <a:srgbClr val="467886"/>
                </a:solidFill>
                <a:effectLst/>
                <a:latin typeface="Aptos" panose="020F0502020204030204"/>
                <a:ea typeface="Aptos" panose="020F0502020204030204"/>
                <a:cs typeface="Aptos" panose="020F0502020204030204"/>
                <a:hlinkClick r:id="rId12"/>
              </a:rPr>
              <a:t>robert.watson@royalhigh.edin.sch.uk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Scots: Hannah Sim (Mon -Wed) </a:t>
            </a:r>
            <a:r>
              <a:rPr lang="en-GB" sz="1600" u="sng" dirty="0">
                <a:solidFill>
                  <a:srgbClr val="467886"/>
                </a:solidFill>
                <a:effectLst/>
                <a:latin typeface="Aptos" panose="020F0502020204030204"/>
                <a:ea typeface="Aptos" panose="020F0502020204030204"/>
                <a:cs typeface="Aptos" panose="020F0502020204030204"/>
                <a:hlinkClick r:id="rId13"/>
              </a:rPr>
              <a:t>Hannah.Sim@royalhigh.edin.sch.uk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Scots: Amy Hogg (Thurs-Fri) </a:t>
            </a:r>
            <a:r>
              <a:rPr lang="en-GB" sz="1600" u="sng" dirty="0">
                <a:solidFill>
                  <a:srgbClr val="467886"/>
                </a:solidFill>
                <a:effectLst/>
                <a:latin typeface="Aptos" panose="020F0502020204030204"/>
                <a:ea typeface="Aptos" panose="020F0502020204030204"/>
                <a:cs typeface="Aptos" panose="020F0502020204030204"/>
                <a:hlinkClick r:id="rId14"/>
              </a:rPr>
              <a:t>amy.hogg@royalhigh.edin.sch.uk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 </a:t>
            </a:r>
          </a:p>
          <a:p>
            <a:pPr>
              <a:buNone/>
            </a:pPr>
            <a:r>
              <a:rPr lang="en-GB" sz="1600" b="1" dirty="0">
                <a:effectLst/>
                <a:latin typeface="Aptos" panose="020F0502020204030204"/>
                <a:ea typeface="Aptos" panose="020F0502020204030204"/>
                <a:cs typeface="Aptos" panose="020F0502020204030204"/>
              </a:rPr>
              <a:t>Curricular Leader Support for Learning</a:t>
            </a:r>
            <a:endParaRPr lang="en-GB" sz="1600" dirty="0">
              <a:effectLst/>
              <a:latin typeface="Aptos" panose="020F0502020204030204"/>
              <a:ea typeface="Aptos" panose="020F0502020204030204"/>
              <a:cs typeface="Aptos" panose="020F0502020204030204"/>
            </a:endParaRPr>
          </a:p>
          <a:p>
            <a:pPr>
              <a:buNone/>
            </a:pPr>
            <a:r>
              <a:rPr lang="en-GB" sz="1600" u="sng" dirty="0">
                <a:solidFill>
                  <a:srgbClr val="467886"/>
                </a:solidFill>
                <a:effectLst/>
                <a:latin typeface="Aptos" panose="020F0502020204030204"/>
                <a:ea typeface="Aptos" panose="020F0502020204030204"/>
                <a:cs typeface="Aptos" panose="020F0502020204030204"/>
                <a:hlinkClick r:id="rId15"/>
              </a:rPr>
              <a:t>Deborah.Hislop@royalhigh.edin.sch.uk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  </a:t>
            </a:r>
          </a:p>
          <a:p>
            <a:pPr>
              <a:buNone/>
            </a:pPr>
            <a:r>
              <a:rPr lang="en-GB" sz="1600" b="1" dirty="0">
                <a:effectLst/>
                <a:latin typeface="Aptos" panose="020F0502020204030204"/>
                <a:ea typeface="Aptos" panose="020F0502020204030204"/>
                <a:cs typeface="Aptos" panose="020F0502020204030204"/>
              </a:rPr>
              <a:t>Skills Development Scotland (SDS) Careers Advisor</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Louise Winser </a:t>
            </a:r>
            <a:r>
              <a:rPr lang="en-GB" sz="1600" u="sng" dirty="0">
                <a:solidFill>
                  <a:srgbClr val="467886"/>
                </a:solidFill>
                <a:effectLst/>
                <a:latin typeface="Aptos" panose="020F0502020204030204"/>
                <a:ea typeface="Aptos" panose="020F0502020204030204"/>
                <a:cs typeface="Aptos" panose="020F0502020204030204"/>
                <a:hlinkClick r:id="rId16"/>
              </a:rPr>
              <a:t>Louise.Winser@sds.co.uk</a:t>
            </a:r>
            <a:endParaRPr lang="en-GB" sz="1600" dirty="0">
              <a:effectLst/>
              <a:latin typeface="Aptos" panose="020F0502020204030204"/>
              <a:ea typeface="Aptos" panose="020F0502020204030204"/>
              <a:cs typeface="Aptos" panose="020F0502020204030204"/>
            </a:endParaRPr>
          </a:p>
        </p:txBody>
      </p:sp>
    </p:spTree>
    <p:extLst>
      <p:ext uri="{BB962C8B-B14F-4D97-AF65-F5344CB8AC3E}">
        <p14:creationId xmlns:p14="http://schemas.microsoft.com/office/powerpoint/2010/main" val="3433194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8B423-1959-4588-A266-5186C1E2D768}"/>
              </a:ext>
            </a:extLst>
          </p:cNvPr>
          <p:cNvPicPr>
            <a:picLocks noChangeAspect="1"/>
          </p:cNvPicPr>
          <p:nvPr/>
        </p:nvPicPr>
        <p:blipFill>
          <a:blip r:embed="rId2"/>
          <a:stretch>
            <a:fillRect/>
          </a:stretch>
        </p:blipFill>
        <p:spPr>
          <a:xfrm>
            <a:off x="0" y="165"/>
            <a:ext cx="3619734" cy="6857835"/>
          </a:xfrm>
          <a:prstGeom prst="rect">
            <a:avLst/>
          </a:prstGeom>
        </p:spPr>
      </p:pic>
      <p:sp>
        <p:nvSpPr>
          <p:cNvPr id="4" name="Title 3">
            <a:extLst>
              <a:ext uri="{FF2B5EF4-FFF2-40B4-BE49-F238E27FC236}">
                <a16:creationId xmlns:a16="http://schemas.microsoft.com/office/drawing/2014/main" id="{14C96516-1D19-4699-8527-279B63089657}"/>
              </a:ext>
            </a:extLst>
          </p:cNvPr>
          <p:cNvSpPr>
            <a:spLocks noGrp="1"/>
          </p:cNvSpPr>
          <p:nvPr>
            <p:ph type="ctrTitle"/>
          </p:nvPr>
        </p:nvSpPr>
        <p:spPr>
          <a:xfrm>
            <a:off x="3975652" y="2080591"/>
            <a:ext cx="7580244" cy="1482381"/>
          </a:xfrm>
        </p:spPr>
        <p:txBody>
          <a:bodyPr>
            <a:normAutofit fontScale="90000"/>
          </a:bodyPr>
          <a:lstStyle/>
          <a:p>
            <a:br>
              <a:rPr lang="en-GB" dirty="0">
                <a:latin typeface="+mn-lt"/>
              </a:rPr>
            </a:br>
            <a:br>
              <a:rPr lang="en-GB" dirty="0">
                <a:latin typeface="+mn-lt"/>
              </a:rPr>
            </a:br>
            <a:r>
              <a:rPr lang="en-GB" dirty="0">
                <a:latin typeface="+mn-lt"/>
              </a:rPr>
              <a:t> </a:t>
            </a:r>
          </a:p>
        </p:txBody>
      </p:sp>
      <p:graphicFrame>
        <p:nvGraphicFramePr>
          <p:cNvPr id="2" name="Table 1">
            <a:extLst>
              <a:ext uri="{FF2B5EF4-FFF2-40B4-BE49-F238E27FC236}">
                <a16:creationId xmlns:a16="http://schemas.microsoft.com/office/drawing/2014/main" id="{1FEEC987-311A-E559-E9FE-C34FF0560872}"/>
              </a:ext>
            </a:extLst>
          </p:cNvPr>
          <p:cNvGraphicFramePr>
            <a:graphicFrameLocks noGrp="1"/>
          </p:cNvGraphicFramePr>
          <p:nvPr/>
        </p:nvGraphicFramePr>
        <p:xfrm>
          <a:off x="3619734" y="65457"/>
          <a:ext cx="8616127" cy="6724945"/>
        </p:xfrm>
        <a:graphic>
          <a:graphicData uri="http://schemas.openxmlformats.org/drawingml/2006/table">
            <a:tbl>
              <a:tblPr/>
              <a:tblGrid>
                <a:gridCol w="4329994">
                  <a:extLst>
                    <a:ext uri="{9D8B030D-6E8A-4147-A177-3AD203B41FA5}">
                      <a16:colId xmlns:a16="http://schemas.microsoft.com/office/drawing/2014/main" val="174639883"/>
                    </a:ext>
                  </a:extLst>
                </a:gridCol>
                <a:gridCol w="4286133">
                  <a:extLst>
                    <a:ext uri="{9D8B030D-6E8A-4147-A177-3AD203B41FA5}">
                      <a16:colId xmlns:a16="http://schemas.microsoft.com/office/drawing/2014/main" val="1728785215"/>
                    </a:ext>
                  </a:extLst>
                </a:gridCol>
              </a:tblGrid>
              <a:tr h="441551">
                <a:tc>
                  <a:txBody>
                    <a:bodyPr/>
                    <a:lstStyle/>
                    <a:p>
                      <a:pPr fontAlgn="base"/>
                      <a:r>
                        <a:rPr lang="en-GB" sz="1800" b="1">
                          <a:effectLst/>
                        </a:rPr>
                        <a:t>Useful Website Links</a:t>
                      </a:r>
                      <a:endParaRPr lang="en-GB" sz="1800">
                        <a:effectLst/>
                      </a:endParaRPr>
                    </a:p>
                  </a:txBody>
                  <a:tcPr marL="3330" marR="3330" marT="49946" marB="49946" anchor="ctr">
                    <a:lnL>
                      <a:noFill/>
                    </a:lnL>
                    <a:lnR>
                      <a:noFill/>
                    </a:lnR>
                    <a:lnT>
                      <a:noFill/>
                    </a:lnT>
                    <a:lnB>
                      <a:noFill/>
                    </a:lnB>
                    <a:solidFill>
                      <a:srgbClr val="F9F9F9"/>
                    </a:solidFill>
                  </a:tcPr>
                </a:tc>
                <a:tc>
                  <a:txBody>
                    <a:bodyPr/>
                    <a:lstStyle/>
                    <a:p>
                      <a:pPr algn="ctr" fontAlgn="base"/>
                      <a:r>
                        <a:rPr lang="en-GB" sz="1800" b="1">
                          <a:effectLst/>
                        </a:rPr>
                        <a:t>Description</a:t>
                      </a:r>
                      <a:endParaRPr lang="en-GB" sz="1800">
                        <a:effectLst/>
                      </a:endParaRP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1440572766"/>
                  </a:ext>
                </a:extLst>
              </a:tr>
              <a:tr h="441551">
                <a:tc>
                  <a:txBody>
                    <a:bodyPr/>
                    <a:lstStyle/>
                    <a:p>
                      <a:pPr algn="l" fontAlgn="base"/>
                      <a:r>
                        <a:rPr lang="en-GB" sz="1800" u="none" strike="noStrike">
                          <a:solidFill>
                            <a:srgbClr val="E20000"/>
                          </a:solidFill>
                          <a:effectLst/>
                          <a:hlinkClick r:id="rId3"/>
                        </a:rPr>
                        <a:t>My World of Work</a:t>
                      </a:r>
                      <a:endParaRPr lang="en-GB" sz="180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dirty="0">
                          <a:effectLst/>
                        </a:rPr>
                        <a:t>Career suggestions tailored to you</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457091718"/>
                  </a:ext>
                </a:extLst>
              </a:tr>
              <a:tr h="1106673">
                <a:tc>
                  <a:txBody>
                    <a:bodyPr/>
                    <a:lstStyle/>
                    <a:p>
                      <a:pPr algn="l" fontAlgn="base"/>
                      <a:r>
                        <a:rPr lang="en-GB" sz="1800" u="sng" kern="1200" dirty="0">
                          <a:solidFill>
                            <a:schemeClr val="tx1"/>
                          </a:solidFill>
                          <a:effectLst/>
                          <a:latin typeface="+mn-lt"/>
                          <a:ea typeface="+mn-ea"/>
                          <a:cs typeface="+mn-cs"/>
                          <a:hlinkClick r:id="rId4"/>
                        </a:rPr>
                        <a:t>https://daydreambelievers.co.uk/qualification</a:t>
                      </a:r>
                      <a:endParaRPr lang="en-GB" sz="1800" dirty="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kern="1200" dirty="0">
                          <a:solidFill>
                            <a:schemeClr val="tx1"/>
                          </a:solidFill>
                          <a:effectLst/>
                          <a:latin typeface="+mn-lt"/>
                          <a:ea typeface="+mn-ea"/>
                          <a:cs typeface="+mn-cs"/>
                        </a:rPr>
                        <a:t>The course is centred around pupil creativity, problem solving and critical thinking: </a:t>
                      </a:r>
                      <a:r>
                        <a:rPr lang="en-GB" sz="1800" kern="1200" dirty="0" err="1">
                          <a:solidFill>
                            <a:schemeClr val="tx1"/>
                          </a:solidFill>
                          <a:effectLst/>
                          <a:latin typeface="+mn-lt"/>
                          <a:ea typeface="+mn-ea"/>
                          <a:cs typeface="+mn-cs"/>
                        </a:rPr>
                        <a:t>metaskills</a:t>
                      </a:r>
                      <a:r>
                        <a:rPr lang="en-GB" sz="1800" kern="1200" dirty="0">
                          <a:solidFill>
                            <a:schemeClr val="tx1"/>
                          </a:solidFill>
                          <a:effectLst/>
                          <a:latin typeface="+mn-lt"/>
                          <a:ea typeface="+mn-ea"/>
                          <a:cs typeface="+mn-cs"/>
                        </a:rPr>
                        <a:t> that will be required of a future workforce. </a:t>
                      </a:r>
                      <a:endParaRPr lang="en-GB" sz="1800" dirty="0">
                        <a:effectLst/>
                      </a:endParaRP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2365014133"/>
                  </a:ext>
                </a:extLst>
              </a:tr>
              <a:tr h="774112">
                <a:tc>
                  <a:txBody>
                    <a:bodyPr/>
                    <a:lstStyle/>
                    <a:p>
                      <a:pPr algn="l" fontAlgn="base"/>
                      <a:r>
                        <a:rPr lang="en-GB" sz="1800" u="none" strike="noStrike">
                          <a:solidFill>
                            <a:srgbClr val="E20000"/>
                          </a:solidFill>
                          <a:effectLst/>
                          <a:hlinkClick r:id="rId5"/>
                        </a:rPr>
                        <a:t>The Complete University Guide</a:t>
                      </a:r>
                      <a:endParaRPr lang="en-GB" sz="180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a:effectLst/>
                        </a:rPr>
                        <a:t>Everything you need to know about all universities in the UK</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1564319421"/>
                  </a:ext>
                </a:extLst>
              </a:tr>
              <a:tr h="441551">
                <a:tc>
                  <a:txBody>
                    <a:bodyPr/>
                    <a:lstStyle/>
                    <a:p>
                      <a:pPr algn="l" fontAlgn="base"/>
                      <a:r>
                        <a:rPr lang="en-GB" sz="1800" u="none" strike="noStrike">
                          <a:solidFill>
                            <a:srgbClr val="E20000"/>
                          </a:solidFill>
                          <a:effectLst/>
                          <a:hlinkClick r:id="rId6"/>
                        </a:rPr>
                        <a:t>UCAS</a:t>
                      </a:r>
                      <a:endParaRPr lang="en-GB" sz="180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a:effectLst/>
                        </a:rPr>
                        <a:t>University applications</a:t>
                      </a: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157164713"/>
                  </a:ext>
                </a:extLst>
              </a:tr>
              <a:tr h="774112">
                <a:tc>
                  <a:txBody>
                    <a:bodyPr/>
                    <a:lstStyle/>
                    <a:p>
                      <a:pPr algn="l" fontAlgn="base"/>
                      <a:r>
                        <a:rPr lang="en-GB" sz="1800" u="none" strike="noStrike">
                          <a:solidFill>
                            <a:srgbClr val="E20000"/>
                          </a:solidFill>
                          <a:effectLst/>
                          <a:hlinkClick r:id="rId7"/>
                        </a:rPr>
                        <a:t>Leaps</a:t>
                      </a:r>
                      <a:endParaRPr lang="en-GB" sz="180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a:effectLst/>
                        </a:rPr>
                        <a:t>Advice, encouragement and support for applying for higher education</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1151493076"/>
                  </a:ext>
                </a:extLst>
              </a:tr>
              <a:tr h="441551">
                <a:tc>
                  <a:txBody>
                    <a:bodyPr/>
                    <a:lstStyle/>
                    <a:p>
                      <a:pPr algn="l" fontAlgn="base"/>
                      <a:r>
                        <a:rPr lang="en-GB" sz="1800" u="none" strike="noStrike">
                          <a:solidFill>
                            <a:srgbClr val="E20000"/>
                          </a:solidFill>
                          <a:effectLst/>
                          <a:hlinkClick r:id="rId8"/>
                        </a:rPr>
                        <a:t>Edinburgh College</a:t>
                      </a:r>
                      <a:endParaRPr lang="en-GB" sz="180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a:effectLst/>
                        </a:rPr>
                        <a:t>Edinburgh College</a:t>
                      </a: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3875818237"/>
                  </a:ext>
                </a:extLst>
              </a:tr>
              <a:tr h="774112">
                <a:tc>
                  <a:txBody>
                    <a:bodyPr/>
                    <a:lstStyle/>
                    <a:p>
                      <a:pPr algn="l" fontAlgn="base"/>
                      <a:r>
                        <a:rPr lang="en-GB" sz="1800" dirty="0">
                          <a:effectLst/>
                          <a:hlinkClick r:id="rId9"/>
                        </a:rPr>
                        <a:t>https://www.sqa.org.uk/sqa/45625</a:t>
                      </a:r>
                      <a:r>
                        <a:rPr lang="en-GB" sz="1800">
                          <a:effectLst/>
                          <a:hlinkClick r:id="rId9"/>
                        </a:rPr>
                        <a:t>.html</a:t>
                      </a:r>
                      <a:endParaRPr lang="en-GB" sz="1800">
                        <a:effectLst/>
                      </a:endParaRPr>
                    </a:p>
                    <a:p>
                      <a:pPr algn="l" fontAlgn="base"/>
                      <a:endParaRPr lang="en-GB" sz="1800" dirty="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dirty="0">
                          <a:effectLst/>
                        </a:rPr>
                        <a:t>The Scottish Qualifications Authority</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1277553641"/>
                  </a:ext>
                </a:extLst>
              </a:tr>
              <a:tr h="1439233">
                <a:tc>
                  <a:txBody>
                    <a:bodyPr/>
                    <a:lstStyle/>
                    <a:p>
                      <a:pPr algn="l" fontAlgn="base"/>
                      <a:r>
                        <a:rPr lang="en-GB" sz="1800" dirty="0">
                          <a:effectLst/>
                          <a:hlinkClick r:id="rId10"/>
                        </a:rPr>
                        <a:t>https://www.npfs.org.uk/downloads/</a:t>
                      </a:r>
                      <a:endParaRPr lang="en-GB" sz="1800" dirty="0">
                        <a:effectLst/>
                      </a:endParaRPr>
                    </a:p>
                    <a:p>
                      <a:pPr algn="l" fontAlgn="base"/>
                      <a:endParaRPr lang="en-GB" sz="1800" dirty="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dirty="0">
                          <a:effectLst/>
                        </a:rPr>
                        <a:t>Helpful resource for parents which explains the National qualifications.</a:t>
                      </a:r>
                      <a:br>
                        <a:rPr lang="en-GB" sz="1800" dirty="0">
                          <a:effectLst/>
                        </a:rPr>
                      </a:br>
                      <a:endParaRPr lang="en-GB" sz="1800" dirty="0">
                        <a:effectLst/>
                      </a:endParaRP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3200603351"/>
                  </a:ext>
                </a:extLst>
              </a:tr>
            </a:tbl>
          </a:graphicData>
        </a:graphic>
      </p:graphicFrame>
    </p:spTree>
    <p:extLst>
      <p:ext uri="{BB962C8B-B14F-4D97-AF65-F5344CB8AC3E}">
        <p14:creationId xmlns:p14="http://schemas.microsoft.com/office/powerpoint/2010/main" val="76277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8B423-1959-4588-A266-5186C1E2D768}"/>
              </a:ext>
            </a:extLst>
          </p:cNvPr>
          <p:cNvPicPr>
            <a:picLocks noChangeAspect="1"/>
          </p:cNvPicPr>
          <p:nvPr/>
        </p:nvPicPr>
        <p:blipFill>
          <a:blip r:embed="rId2"/>
          <a:stretch>
            <a:fillRect/>
          </a:stretch>
        </p:blipFill>
        <p:spPr>
          <a:xfrm>
            <a:off x="0" y="165"/>
            <a:ext cx="3619734" cy="6857835"/>
          </a:xfrm>
          <a:prstGeom prst="rect">
            <a:avLst/>
          </a:prstGeom>
        </p:spPr>
      </p:pic>
      <p:sp>
        <p:nvSpPr>
          <p:cNvPr id="4" name="Title 3">
            <a:extLst>
              <a:ext uri="{FF2B5EF4-FFF2-40B4-BE49-F238E27FC236}">
                <a16:creationId xmlns:a16="http://schemas.microsoft.com/office/drawing/2014/main" id="{14C96516-1D19-4699-8527-279B63089657}"/>
              </a:ext>
            </a:extLst>
          </p:cNvPr>
          <p:cNvSpPr>
            <a:spLocks noGrp="1"/>
          </p:cNvSpPr>
          <p:nvPr>
            <p:ph type="ctrTitle"/>
          </p:nvPr>
        </p:nvSpPr>
        <p:spPr>
          <a:xfrm>
            <a:off x="3975652" y="2080591"/>
            <a:ext cx="7580244" cy="1482381"/>
          </a:xfrm>
        </p:spPr>
        <p:txBody>
          <a:bodyPr>
            <a:normAutofit fontScale="90000"/>
          </a:bodyPr>
          <a:lstStyle/>
          <a:p>
            <a:br>
              <a:rPr lang="en-GB" dirty="0">
                <a:latin typeface="+mn-lt"/>
              </a:rPr>
            </a:br>
            <a:br>
              <a:rPr lang="en-GB" dirty="0">
                <a:latin typeface="+mn-lt"/>
              </a:rPr>
            </a:br>
            <a:r>
              <a:rPr lang="en-GB" dirty="0">
                <a:latin typeface="+mn-lt"/>
              </a:rPr>
              <a:t> </a:t>
            </a:r>
          </a:p>
        </p:txBody>
      </p:sp>
      <p:sp>
        <p:nvSpPr>
          <p:cNvPr id="3" name="TextBox 2">
            <a:extLst>
              <a:ext uri="{FF2B5EF4-FFF2-40B4-BE49-F238E27FC236}">
                <a16:creationId xmlns:a16="http://schemas.microsoft.com/office/drawing/2014/main" id="{165FFF15-C49C-4F11-BDFE-220FEF7EF29F}"/>
              </a:ext>
            </a:extLst>
          </p:cNvPr>
          <p:cNvSpPr txBox="1"/>
          <p:nvPr/>
        </p:nvSpPr>
        <p:spPr>
          <a:xfrm>
            <a:off x="4585252" y="543339"/>
            <a:ext cx="6243808" cy="923330"/>
          </a:xfrm>
          <a:prstGeom prst="rect">
            <a:avLst/>
          </a:prstGeom>
          <a:noFill/>
        </p:spPr>
        <p:txBody>
          <a:bodyPr wrap="square" rtlCol="0">
            <a:spAutoFit/>
          </a:bodyPr>
          <a:lstStyle/>
          <a:p>
            <a:pPr algn="ctr"/>
            <a:r>
              <a:rPr lang="en-GB" sz="5400" dirty="0"/>
              <a:t>Questions?</a:t>
            </a:r>
          </a:p>
        </p:txBody>
      </p:sp>
      <p:pic>
        <p:nvPicPr>
          <p:cNvPr id="1026" name="Picture 2" descr="28 Questions to Ask Your Boss in Your One-on-Ones">
            <a:extLst>
              <a:ext uri="{FF2B5EF4-FFF2-40B4-BE49-F238E27FC236}">
                <a16:creationId xmlns:a16="http://schemas.microsoft.com/office/drawing/2014/main" id="{28B2F2E0-9A29-E36C-27B7-528BC061D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52" y="1751888"/>
            <a:ext cx="7830560" cy="440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9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07ACB-C75F-2943-82F1-3F3231559A9F}"/>
              </a:ext>
            </a:extLst>
          </p:cNvPr>
          <p:cNvSpPr/>
          <p:nvPr/>
        </p:nvSpPr>
        <p:spPr>
          <a:xfrm>
            <a:off x="0" y="0"/>
            <a:ext cx="12192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B3AC6F82-0BD4-6B4B-9EC3-13DEF314244B}"/>
              </a:ext>
            </a:extLst>
          </p:cNvPr>
          <p:cNvSpPr txBox="1"/>
          <p:nvPr/>
        </p:nvSpPr>
        <p:spPr>
          <a:xfrm>
            <a:off x="384520" y="116519"/>
            <a:ext cx="1141851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and conversations we may have in school </a:t>
            </a:r>
          </a:p>
        </p:txBody>
      </p:sp>
      <p:sp>
        <p:nvSpPr>
          <p:cNvPr id="3" name="TextBox 2">
            <a:extLst>
              <a:ext uri="{FF2B5EF4-FFF2-40B4-BE49-F238E27FC236}">
                <a16:creationId xmlns:a16="http://schemas.microsoft.com/office/drawing/2014/main" id="{97C6C9DB-DBCC-4A73-AC8B-D4EE75B2DAD3}"/>
              </a:ext>
            </a:extLst>
          </p:cNvPr>
          <p:cNvSpPr txBox="1"/>
          <p:nvPr/>
        </p:nvSpPr>
        <p:spPr>
          <a:xfrm>
            <a:off x="493403" y="1090869"/>
            <a:ext cx="1090073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SDS careers advisers might speak to your young person about:</a:t>
            </a:r>
          </a:p>
        </p:txBody>
      </p:sp>
      <p:sp>
        <p:nvSpPr>
          <p:cNvPr id="32" name="Rectangle 31">
            <a:extLst>
              <a:ext uri="{FF2B5EF4-FFF2-40B4-BE49-F238E27FC236}">
                <a16:creationId xmlns:a16="http://schemas.microsoft.com/office/drawing/2014/main" id="{E3151BED-F823-CD37-3D82-23E306574C30}"/>
              </a:ext>
            </a:extLst>
          </p:cNvPr>
          <p:cNvSpPr/>
          <p:nvPr/>
        </p:nvSpPr>
        <p:spPr>
          <a:xfrm>
            <a:off x="493403" y="1668583"/>
            <a:ext cx="10900737" cy="482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00767D7-D285-4D33-912A-218F79E26136}"/>
              </a:ext>
            </a:extLst>
          </p:cNvPr>
          <p:cNvSpPr txBox="1"/>
          <p:nvPr/>
        </p:nvSpPr>
        <p:spPr>
          <a:xfrm>
            <a:off x="2021304" y="1872009"/>
            <a:ext cx="27744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Finding out about their self, strengths and skills</a:t>
            </a:r>
          </a:p>
        </p:txBody>
      </p:sp>
      <p:sp>
        <p:nvSpPr>
          <p:cNvPr id="24" name="TextBox 23">
            <a:extLst>
              <a:ext uri="{FF2B5EF4-FFF2-40B4-BE49-F238E27FC236}">
                <a16:creationId xmlns:a16="http://schemas.microsoft.com/office/drawing/2014/main" id="{63E23DAB-282C-45E7-A296-6496A89AD3C5}"/>
              </a:ext>
            </a:extLst>
          </p:cNvPr>
          <p:cNvSpPr txBox="1"/>
          <p:nvPr/>
        </p:nvSpPr>
        <p:spPr>
          <a:xfrm>
            <a:off x="2021303" y="3178920"/>
            <a:ext cx="2774455" cy="64633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Arial"/>
              </a:rPr>
              <a:t>Making decisions such as option choices</a:t>
            </a:r>
          </a:p>
        </p:txBody>
      </p:sp>
      <p:sp>
        <p:nvSpPr>
          <p:cNvPr id="25" name="TextBox 24">
            <a:extLst>
              <a:ext uri="{FF2B5EF4-FFF2-40B4-BE49-F238E27FC236}">
                <a16:creationId xmlns:a16="http://schemas.microsoft.com/office/drawing/2014/main" id="{DA9BAA49-6072-44E4-A95A-A5544BE4A96F}"/>
              </a:ext>
            </a:extLst>
          </p:cNvPr>
          <p:cNvSpPr txBox="1"/>
          <p:nvPr/>
        </p:nvSpPr>
        <p:spPr>
          <a:xfrm>
            <a:off x="2021304" y="4208831"/>
            <a:ext cx="29178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Different types of careers and how to research them</a:t>
            </a:r>
          </a:p>
        </p:txBody>
      </p:sp>
      <p:sp>
        <p:nvSpPr>
          <p:cNvPr id="26" name="TextBox 25">
            <a:extLst>
              <a:ext uri="{FF2B5EF4-FFF2-40B4-BE49-F238E27FC236}">
                <a16:creationId xmlns:a16="http://schemas.microsoft.com/office/drawing/2014/main" id="{86326D71-D8A4-4035-AE7E-128FC6318EDA}"/>
              </a:ext>
            </a:extLst>
          </p:cNvPr>
          <p:cNvSpPr txBox="1"/>
          <p:nvPr/>
        </p:nvSpPr>
        <p:spPr>
          <a:xfrm>
            <a:off x="2021302" y="5370321"/>
            <a:ext cx="303443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Developing the types of skills that are useful in a job</a:t>
            </a:r>
          </a:p>
        </p:txBody>
      </p:sp>
      <p:sp>
        <p:nvSpPr>
          <p:cNvPr id="27" name="TextBox 26">
            <a:extLst>
              <a:ext uri="{FF2B5EF4-FFF2-40B4-BE49-F238E27FC236}">
                <a16:creationId xmlns:a16="http://schemas.microsoft.com/office/drawing/2014/main" id="{72914D20-020F-4E7E-95B6-F913F24E0D0E}"/>
              </a:ext>
            </a:extLst>
          </p:cNvPr>
          <p:cNvSpPr txBox="1"/>
          <p:nvPr/>
        </p:nvSpPr>
        <p:spPr>
          <a:xfrm>
            <a:off x="7597351" y="1872009"/>
            <a:ext cx="27744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Routes into careers including apprenticeships</a:t>
            </a:r>
          </a:p>
        </p:txBody>
      </p:sp>
      <p:sp>
        <p:nvSpPr>
          <p:cNvPr id="28" name="TextBox 27">
            <a:extLst>
              <a:ext uri="{FF2B5EF4-FFF2-40B4-BE49-F238E27FC236}">
                <a16:creationId xmlns:a16="http://schemas.microsoft.com/office/drawing/2014/main" id="{186B668D-DA1E-46CE-B126-03AE7DFE01DD}"/>
              </a:ext>
            </a:extLst>
          </p:cNvPr>
          <p:cNvSpPr txBox="1"/>
          <p:nvPr/>
        </p:nvSpPr>
        <p:spPr>
          <a:xfrm>
            <a:off x="7597350" y="3125777"/>
            <a:ext cx="39688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Building and developing networks</a:t>
            </a:r>
          </a:p>
        </p:txBody>
      </p:sp>
      <p:sp>
        <p:nvSpPr>
          <p:cNvPr id="29" name="TextBox 28">
            <a:extLst>
              <a:ext uri="{FF2B5EF4-FFF2-40B4-BE49-F238E27FC236}">
                <a16:creationId xmlns:a16="http://schemas.microsoft.com/office/drawing/2014/main" id="{1609AA77-6473-4CCB-A99A-3198822BDD01}"/>
              </a:ext>
            </a:extLst>
          </p:cNvPr>
          <p:cNvSpPr txBox="1"/>
          <p:nvPr/>
        </p:nvSpPr>
        <p:spPr>
          <a:xfrm>
            <a:off x="7597349" y="4347330"/>
            <a:ext cx="2774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Help with creating CVs</a:t>
            </a:r>
          </a:p>
        </p:txBody>
      </p:sp>
      <p:sp>
        <p:nvSpPr>
          <p:cNvPr id="30" name="TextBox 29">
            <a:extLst>
              <a:ext uri="{FF2B5EF4-FFF2-40B4-BE49-F238E27FC236}">
                <a16:creationId xmlns:a16="http://schemas.microsoft.com/office/drawing/2014/main" id="{3B288A87-9580-4DA4-AEB2-A0FC3CAF9AD9}"/>
              </a:ext>
            </a:extLst>
          </p:cNvPr>
          <p:cNvSpPr txBox="1"/>
          <p:nvPr/>
        </p:nvSpPr>
        <p:spPr>
          <a:xfrm>
            <a:off x="7597348" y="5520292"/>
            <a:ext cx="30344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Making applications and applying for courses</a:t>
            </a:r>
          </a:p>
        </p:txBody>
      </p:sp>
      <p:grpSp>
        <p:nvGrpSpPr>
          <p:cNvPr id="21" name="Group 20">
            <a:extLst>
              <a:ext uri="{FF2B5EF4-FFF2-40B4-BE49-F238E27FC236}">
                <a16:creationId xmlns:a16="http://schemas.microsoft.com/office/drawing/2014/main" id="{6A8257B0-6DCE-AEA1-2819-BEBA6EF6EB60}"/>
              </a:ext>
            </a:extLst>
          </p:cNvPr>
          <p:cNvGrpSpPr/>
          <p:nvPr/>
        </p:nvGrpSpPr>
        <p:grpSpPr>
          <a:xfrm>
            <a:off x="6290788" y="1886139"/>
            <a:ext cx="870034" cy="4303885"/>
            <a:chOff x="5851876" y="2158737"/>
            <a:chExt cx="870034" cy="4303885"/>
          </a:xfrm>
        </p:grpSpPr>
        <p:pic>
          <p:nvPicPr>
            <p:cNvPr id="13" name="Picture 12">
              <a:extLst>
                <a:ext uri="{FF2B5EF4-FFF2-40B4-BE49-F238E27FC236}">
                  <a16:creationId xmlns:a16="http://schemas.microsoft.com/office/drawing/2014/main" id="{F311BD8D-8157-8CAF-8C6C-468EDB5718CB}"/>
                </a:ext>
              </a:extLst>
            </p:cNvPr>
            <p:cNvPicPr>
              <a:picLocks noChangeAspect="1"/>
            </p:cNvPicPr>
            <p:nvPr/>
          </p:nvPicPr>
          <p:blipFill>
            <a:blip r:embed="rId3"/>
            <a:stretch>
              <a:fillRect/>
            </a:stretch>
          </p:blipFill>
          <p:spPr>
            <a:xfrm>
              <a:off x="5851876" y="2158737"/>
              <a:ext cx="870034" cy="511785"/>
            </a:xfrm>
            <a:prstGeom prst="rect">
              <a:avLst/>
            </a:prstGeom>
          </p:spPr>
        </p:pic>
        <p:pic>
          <p:nvPicPr>
            <p:cNvPr id="15" name="Picture 14">
              <a:extLst>
                <a:ext uri="{FF2B5EF4-FFF2-40B4-BE49-F238E27FC236}">
                  <a16:creationId xmlns:a16="http://schemas.microsoft.com/office/drawing/2014/main" id="{5EA738E1-18A1-9E2A-F5E5-9879B4552485}"/>
                </a:ext>
              </a:extLst>
            </p:cNvPr>
            <p:cNvPicPr>
              <a:picLocks noChangeAspect="1"/>
            </p:cNvPicPr>
            <p:nvPr/>
          </p:nvPicPr>
          <p:blipFill>
            <a:blip r:embed="rId4"/>
            <a:stretch>
              <a:fillRect/>
            </a:stretch>
          </p:blipFill>
          <p:spPr>
            <a:xfrm>
              <a:off x="5875550" y="3171698"/>
              <a:ext cx="822687" cy="822687"/>
            </a:xfrm>
            <a:prstGeom prst="rect">
              <a:avLst/>
            </a:prstGeom>
          </p:spPr>
        </p:pic>
        <p:pic>
          <p:nvPicPr>
            <p:cNvPr id="16" name="Picture 15">
              <a:extLst>
                <a:ext uri="{FF2B5EF4-FFF2-40B4-BE49-F238E27FC236}">
                  <a16:creationId xmlns:a16="http://schemas.microsoft.com/office/drawing/2014/main" id="{D055D3D9-81FC-59DC-22E4-B152511DC565}"/>
                </a:ext>
              </a:extLst>
            </p:cNvPr>
            <p:cNvPicPr>
              <a:picLocks noChangeAspect="1"/>
            </p:cNvPicPr>
            <p:nvPr/>
          </p:nvPicPr>
          <p:blipFill>
            <a:blip r:embed="rId5"/>
            <a:stretch>
              <a:fillRect/>
            </a:stretch>
          </p:blipFill>
          <p:spPr>
            <a:xfrm>
              <a:off x="5979084" y="4438836"/>
              <a:ext cx="615618" cy="803723"/>
            </a:xfrm>
            <a:prstGeom prst="rect">
              <a:avLst/>
            </a:prstGeom>
          </p:spPr>
        </p:pic>
        <p:pic>
          <p:nvPicPr>
            <p:cNvPr id="17" name="Picture 16">
              <a:extLst>
                <a:ext uri="{FF2B5EF4-FFF2-40B4-BE49-F238E27FC236}">
                  <a16:creationId xmlns:a16="http://schemas.microsoft.com/office/drawing/2014/main" id="{EB153CA1-61D6-C087-705E-6668644FF3BD}"/>
                </a:ext>
              </a:extLst>
            </p:cNvPr>
            <p:cNvPicPr>
              <a:picLocks noChangeAspect="1"/>
            </p:cNvPicPr>
            <p:nvPr/>
          </p:nvPicPr>
          <p:blipFill>
            <a:blip r:embed="rId6"/>
            <a:stretch>
              <a:fillRect/>
            </a:stretch>
          </p:blipFill>
          <p:spPr>
            <a:xfrm>
              <a:off x="6022037" y="5658919"/>
              <a:ext cx="529713" cy="803703"/>
            </a:xfrm>
            <a:prstGeom prst="rect">
              <a:avLst/>
            </a:prstGeom>
          </p:spPr>
        </p:pic>
      </p:grpSp>
      <p:grpSp>
        <p:nvGrpSpPr>
          <p:cNvPr id="31" name="Group 30">
            <a:extLst>
              <a:ext uri="{FF2B5EF4-FFF2-40B4-BE49-F238E27FC236}">
                <a16:creationId xmlns:a16="http://schemas.microsoft.com/office/drawing/2014/main" id="{6F18F37E-E634-4E0F-94C8-632DE5A0B3B6}"/>
              </a:ext>
            </a:extLst>
          </p:cNvPr>
          <p:cNvGrpSpPr/>
          <p:nvPr/>
        </p:nvGrpSpPr>
        <p:grpSpPr>
          <a:xfrm>
            <a:off x="1100562" y="1886139"/>
            <a:ext cx="723521" cy="4357028"/>
            <a:chOff x="661650" y="2105595"/>
            <a:chExt cx="723521" cy="4357028"/>
          </a:xfrm>
        </p:grpSpPr>
        <p:pic>
          <p:nvPicPr>
            <p:cNvPr id="2" name="Picture 1">
              <a:extLst>
                <a:ext uri="{FF2B5EF4-FFF2-40B4-BE49-F238E27FC236}">
                  <a16:creationId xmlns:a16="http://schemas.microsoft.com/office/drawing/2014/main" id="{11703812-AA2D-6527-063E-4BD2B851E864}"/>
                </a:ext>
              </a:extLst>
            </p:cNvPr>
            <p:cNvPicPr>
              <a:picLocks noChangeAspect="1"/>
            </p:cNvPicPr>
            <p:nvPr/>
          </p:nvPicPr>
          <p:blipFill>
            <a:blip r:embed="rId7"/>
            <a:stretch>
              <a:fillRect/>
            </a:stretch>
          </p:blipFill>
          <p:spPr>
            <a:xfrm>
              <a:off x="703780" y="2105595"/>
              <a:ext cx="639261" cy="639261"/>
            </a:xfrm>
            <a:prstGeom prst="rect">
              <a:avLst/>
            </a:prstGeom>
          </p:spPr>
        </p:pic>
        <p:pic>
          <p:nvPicPr>
            <p:cNvPr id="7" name="Picture 6">
              <a:extLst>
                <a:ext uri="{FF2B5EF4-FFF2-40B4-BE49-F238E27FC236}">
                  <a16:creationId xmlns:a16="http://schemas.microsoft.com/office/drawing/2014/main" id="{3942ED95-EEA8-6C26-CB71-AA43CFEDA81C}"/>
                </a:ext>
              </a:extLst>
            </p:cNvPr>
            <p:cNvPicPr>
              <a:picLocks noChangeAspect="1"/>
            </p:cNvPicPr>
            <p:nvPr/>
          </p:nvPicPr>
          <p:blipFill>
            <a:blip r:embed="rId8"/>
            <a:stretch>
              <a:fillRect/>
            </a:stretch>
          </p:blipFill>
          <p:spPr>
            <a:xfrm>
              <a:off x="663924" y="4421228"/>
              <a:ext cx="718973" cy="718973"/>
            </a:xfrm>
            <a:prstGeom prst="rect">
              <a:avLst/>
            </a:prstGeom>
          </p:spPr>
        </p:pic>
        <p:pic>
          <p:nvPicPr>
            <p:cNvPr id="9" name="Picture 8">
              <a:extLst>
                <a:ext uri="{FF2B5EF4-FFF2-40B4-BE49-F238E27FC236}">
                  <a16:creationId xmlns:a16="http://schemas.microsoft.com/office/drawing/2014/main" id="{DDBC6E12-90C1-8ECD-CAE3-144EE6E464A5}"/>
                </a:ext>
              </a:extLst>
            </p:cNvPr>
            <p:cNvPicPr>
              <a:picLocks noChangeAspect="1"/>
            </p:cNvPicPr>
            <p:nvPr/>
          </p:nvPicPr>
          <p:blipFill>
            <a:blip r:embed="rId9"/>
            <a:stretch>
              <a:fillRect/>
            </a:stretch>
          </p:blipFill>
          <p:spPr>
            <a:xfrm>
              <a:off x="691076" y="5631788"/>
              <a:ext cx="664668" cy="830835"/>
            </a:xfrm>
            <a:prstGeom prst="rect">
              <a:avLst/>
            </a:prstGeom>
          </p:spPr>
        </p:pic>
        <p:pic>
          <p:nvPicPr>
            <p:cNvPr id="19" name="Picture 18">
              <a:extLst>
                <a:ext uri="{FF2B5EF4-FFF2-40B4-BE49-F238E27FC236}">
                  <a16:creationId xmlns:a16="http://schemas.microsoft.com/office/drawing/2014/main" id="{B526EE09-4E46-DA53-DA7F-B42011531FFC}"/>
                </a:ext>
              </a:extLst>
            </p:cNvPr>
            <p:cNvPicPr>
              <a:picLocks noChangeAspect="1"/>
            </p:cNvPicPr>
            <p:nvPr/>
          </p:nvPicPr>
          <p:blipFill>
            <a:blip r:embed="rId10"/>
            <a:stretch>
              <a:fillRect/>
            </a:stretch>
          </p:blipFill>
          <p:spPr>
            <a:xfrm>
              <a:off x="661650" y="3316155"/>
              <a:ext cx="723521" cy="547348"/>
            </a:xfrm>
            <a:prstGeom prst="rect">
              <a:avLst/>
            </a:prstGeom>
          </p:spPr>
        </p:pic>
      </p:grpSp>
    </p:spTree>
    <p:extLst>
      <p:ext uri="{BB962C8B-B14F-4D97-AF65-F5344CB8AC3E}">
        <p14:creationId xmlns:p14="http://schemas.microsoft.com/office/powerpoint/2010/main" val="300745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D285F9A6-ABE6-0D5A-0D4B-A772721E7749}"/>
              </a:ext>
            </a:extLst>
          </p:cNvPr>
          <p:cNvSpPr/>
          <p:nvPr/>
        </p:nvSpPr>
        <p:spPr>
          <a:xfrm>
            <a:off x="4392162" y="1325091"/>
            <a:ext cx="2979780" cy="856406"/>
          </a:xfrm>
          <a:prstGeom prst="round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33B47915-9F97-C111-87B3-4AEF198A0064}"/>
              </a:ext>
            </a:extLst>
          </p:cNvPr>
          <p:cNvSpPr/>
          <p:nvPr/>
        </p:nvSpPr>
        <p:spPr>
          <a:xfrm>
            <a:off x="4392162" y="2343993"/>
            <a:ext cx="2979780" cy="856406"/>
          </a:xfrm>
          <a:prstGeom prst="roundRect">
            <a:avLst/>
          </a:prstGeom>
          <a:solidFill>
            <a:srgbClr val="B51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87A0ECEE-DDC5-1E09-CF92-13387F1170DF}"/>
              </a:ext>
            </a:extLst>
          </p:cNvPr>
          <p:cNvSpPr/>
          <p:nvPr/>
        </p:nvSpPr>
        <p:spPr>
          <a:xfrm>
            <a:off x="4392162" y="3375958"/>
            <a:ext cx="2979780" cy="856406"/>
          </a:xfrm>
          <a:prstGeom prst="roundRect">
            <a:avLst/>
          </a:prstGeom>
          <a:solidFill>
            <a:srgbClr val="AA7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784D50A4-26C2-3328-17BC-8360381995A3}"/>
              </a:ext>
            </a:extLst>
          </p:cNvPr>
          <p:cNvSpPr/>
          <p:nvPr/>
        </p:nvSpPr>
        <p:spPr>
          <a:xfrm>
            <a:off x="4392162" y="4420987"/>
            <a:ext cx="2979780" cy="856406"/>
          </a:xfrm>
          <a:prstGeom prst="roundRect">
            <a:avLst/>
          </a:prstGeom>
          <a:solidFill>
            <a:srgbClr val="253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a:extLst>
              <a:ext uri="{FF2B5EF4-FFF2-40B4-BE49-F238E27FC236}">
                <a16:creationId xmlns:a16="http://schemas.microsoft.com/office/drawing/2014/main" id="{0D707355-25EF-047B-6CD2-BFAEEE9D212B}"/>
              </a:ext>
            </a:extLst>
          </p:cNvPr>
          <p:cNvSpPr/>
          <p:nvPr/>
        </p:nvSpPr>
        <p:spPr>
          <a:xfrm>
            <a:off x="7579499" y="1325091"/>
            <a:ext cx="2979780" cy="856406"/>
          </a:xfrm>
          <a:prstGeom prst="roundRect">
            <a:avLst/>
          </a:prstGeom>
          <a:solidFill>
            <a:srgbClr val="5841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F179EEA0-A5F4-0DB7-1A23-C41B748EACC4}"/>
              </a:ext>
            </a:extLst>
          </p:cNvPr>
          <p:cNvSpPr/>
          <p:nvPr/>
        </p:nvSpPr>
        <p:spPr>
          <a:xfrm>
            <a:off x="7579499" y="2343993"/>
            <a:ext cx="2979780" cy="856406"/>
          </a:xfrm>
          <a:prstGeom prst="roundRect">
            <a:avLst/>
          </a:prstGeom>
          <a:solidFill>
            <a:srgbClr val="8D9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216509BB-23D0-9DDD-4B5A-9D995355FA09}"/>
              </a:ext>
            </a:extLst>
          </p:cNvPr>
          <p:cNvSpPr/>
          <p:nvPr/>
        </p:nvSpPr>
        <p:spPr>
          <a:xfrm>
            <a:off x="7579499" y="3375958"/>
            <a:ext cx="2979780" cy="856406"/>
          </a:xfrm>
          <a:prstGeom prst="roundRect">
            <a:avLst/>
          </a:prstGeom>
          <a:solidFill>
            <a:srgbClr val="F5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21EA77E6-4B7B-5757-CCC6-E68EF72E8289}"/>
              </a:ext>
            </a:extLst>
          </p:cNvPr>
          <p:cNvSpPr/>
          <p:nvPr/>
        </p:nvSpPr>
        <p:spPr>
          <a:xfrm>
            <a:off x="7579499" y="4420987"/>
            <a:ext cx="2979780" cy="856406"/>
          </a:xfrm>
          <a:prstGeom prst="round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807ACB-C75F-2943-82F1-3F3231559A9F}"/>
              </a:ext>
            </a:extLst>
          </p:cNvPr>
          <p:cNvSpPr/>
          <p:nvPr/>
        </p:nvSpPr>
        <p:spPr>
          <a:xfrm>
            <a:off x="0" y="-8767"/>
            <a:ext cx="12192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C413D02D-E849-704D-EBA0-784986EA851F}"/>
              </a:ext>
            </a:extLst>
          </p:cNvPr>
          <p:cNvSpPr txBox="1"/>
          <p:nvPr/>
        </p:nvSpPr>
        <p:spPr>
          <a:xfrm>
            <a:off x="2398646" y="86808"/>
            <a:ext cx="70070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Options available after school</a:t>
            </a:r>
          </a:p>
        </p:txBody>
      </p:sp>
      <p:sp>
        <p:nvSpPr>
          <p:cNvPr id="2" name="TextBox 1">
            <a:extLst>
              <a:ext uri="{FF2B5EF4-FFF2-40B4-BE49-F238E27FC236}">
                <a16:creationId xmlns:a16="http://schemas.microsoft.com/office/drawing/2014/main" id="{F3F045DB-3FF6-442C-BB86-781CA6E299A3}"/>
              </a:ext>
            </a:extLst>
          </p:cNvPr>
          <p:cNvSpPr txBox="1"/>
          <p:nvPr/>
        </p:nvSpPr>
        <p:spPr>
          <a:xfrm>
            <a:off x="5050250" y="1575854"/>
            <a:ext cx="17038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Employment</a:t>
            </a:r>
          </a:p>
        </p:txBody>
      </p:sp>
      <p:sp>
        <p:nvSpPr>
          <p:cNvPr id="13" name="TextBox 12">
            <a:extLst>
              <a:ext uri="{FF2B5EF4-FFF2-40B4-BE49-F238E27FC236}">
                <a16:creationId xmlns:a16="http://schemas.microsoft.com/office/drawing/2014/main" id="{EF8F2672-C1F5-1BA8-559F-ED7F160D971F}"/>
              </a:ext>
            </a:extLst>
          </p:cNvPr>
          <p:cNvSpPr txBox="1"/>
          <p:nvPr/>
        </p:nvSpPr>
        <p:spPr>
          <a:xfrm>
            <a:off x="4805882" y="2614285"/>
            <a:ext cx="212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Apprenticeships </a:t>
            </a:r>
            <a:b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CE307A6-5F6C-F287-B645-1CB36E21D063}"/>
              </a:ext>
            </a:extLst>
          </p:cNvPr>
          <p:cNvSpPr txBox="1"/>
          <p:nvPr/>
        </p:nvSpPr>
        <p:spPr>
          <a:xfrm>
            <a:off x="5321870" y="3606641"/>
            <a:ext cx="1120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College</a:t>
            </a:r>
          </a:p>
        </p:txBody>
      </p:sp>
      <p:sp>
        <p:nvSpPr>
          <p:cNvPr id="15" name="TextBox 14">
            <a:extLst>
              <a:ext uri="{FF2B5EF4-FFF2-40B4-BE49-F238E27FC236}">
                <a16:creationId xmlns:a16="http://schemas.microsoft.com/office/drawing/2014/main" id="{AEA852BF-1AFF-463D-A5BC-2873F3CA27E1}"/>
              </a:ext>
            </a:extLst>
          </p:cNvPr>
          <p:cNvSpPr txBox="1"/>
          <p:nvPr/>
        </p:nvSpPr>
        <p:spPr>
          <a:xfrm>
            <a:off x="7469619" y="2587530"/>
            <a:ext cx="29728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Volunteering</a:t>
            </a:r>
          </a:p>
        </p:txBody>
      </p:sp>
      <p:sp>
        <p:nvSpPr>
          <p:cNvPr id="16" name="TextBox 15">
            <a:extLst>
              <a:ext uri="{FF2B5EF4-FFF2-40B4-BE49-F238E27FC236}">
                <a16:creationId xmlns:a16="http://schemas.microsoft.com/office/drawing/2014/main" id="{E453E9C5-7805-25C3-CA8B-62412975A784}"/>
              </a:ext>
            </a:extLst>
          </p:cNvPr>
          <p:cNvSpPr txBox="1"/>
          <p:nvPr/>
        </p:nvSpPr>
        <p:spPr>
          <a:xfrm>
            <a:off x="5184668" y="4699316"/>
            <a:ext cx="16288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University</a:t>
            </a:r>
          </a:p>
        </p:txBody>
      </p:sp>
      <p:sp>
        <p:nvSpPr>
          <p:cNvPr id="17" name="TextBox 16">
            <a:extLst>
              <a:ext uri="{FF2B5EF4-FFF2-40B4-BE49-F238E27FC236}">
                <a16:creationId xmlns:a16="http://schemas.microsoft.com/office/drawing/2014/main" id="{B39E7A9B-847D-96B7-CBE7-5825EFB19E47}"/>
              </a:ext>
            </a:extLst>
          </p:cNvPr>
          <p:cNvSpPr txBox="1"/>
          <p:nvPr/>
        </p:nvSpPr>
        <p:spPr>
          <a:xfrm>
            <a:off x="7973405" y="1558825"/>
            <a:ext cx="38987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Self-employment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F7C6A992-25ED-F935-9953-F9266EB183B0}"/>
              </a:ext>
            </a:extLst>
          </p:cNvPr>
          <p:cNvSpPr txBox="1"/>
          <p:nvPr/>
        </p:nvSpPr>
        <p:spPr>
          <a:xfrm>
            <a:off x="7794030" y="3599463"/>
            <a:ext cx="3079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training options</a:t>
            </a:r>
          </a:p>
        </p:txBody>
      </p:sp>
      <p:sp>
        <p:nvSpPr>
          <p:cNvPr id="19" name="TextBox 18">
            <a:extLst>
              <a:ext uri="{FF2B5EF4-FFF2-40B4-BE49-F238E27FC236}">
                <a16:creationId xmlns:a16="http://schemas.microsoft.com/office/drawing/2014/main" id="{A205BED5-14F9-305C-685D-F279C95051AC}"/>
              </a:ext>
            </a:extLst>
          </p:cNvPr>
          <p:cNvSpPr txBox="1"/>
          <p:nvPr/>
        </p:nvSpPr>
        <p:spPr>
          <a:xfrm>
            <a:off x="7667131" y="4657814"/>
            <a:ext cx="33336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Arial" panose="020B0604020202020204" pitchFamily="34" charset="0"/>
                <a:cs typeface="Arial" panose="020B0604020202020204" pitchFamily="34" charset="0"/>
              </a:rPr>
              <a:t>Gap Year /Travel </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2" name="Picture 21" descr="A picture containing text&#10;&#10;Description automatically generated">
            <a:extLst>
              <a:ext uri="{FF2B5EF4-FFF2-40B4-BE49-F238E27FC236}">
                <a16:creationId xmlns:a16="http://schemas.microsoft.com/office/drawing/2014/main" id="{488CEA3E-E15D-C03C-AFF3-AAF220B6F4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755" y="1186688"/>
            <a:ext cx="2040211" cy="5564213"/>
          </a:xfrm>
          <a:prstGeom prst="rect">
            <a:avLst/>
          </a:prstGeom>
        </p:spPr>
      </p:pic>
      <p:sp>
        <p:nvSpPr>
          <p:cNvPr id="32" name="TextBox 31">
            <a:extLst>
              <a:ext uri="{FF2B5EF4-FFF2-40B4-BE49-F238E27FC236}">
                <a16:creationId xmlns:a16="http://schemas.microsoft.com/office/drawing/2014/main" id="{8E778BF3-93D4-494D-88E7-4BCEC38F2548}"/>
              </a:ext>
            </a:extLst>
          </p:cNvPr>
          <p:cNvSpPr txBox="1"/>
          <p:nvPr/>
        </p:nvSpPr>
        <p:spPr>
          <a:xfrm>
            <a:off x="453373" y="1031568"/>
            <a:ext cx="3527090" cy="57861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There are lots of routes available after school.</a:t>
            </a:r>
            <a:endParaRPr lang="en-GB" sz="3200" b="0" i="0" u="none" strike="noStrike" kern="1200" cap="none" spc="0" normalizeH="0" baseline="0" noProof="0" dirty="0">
              <a:ln>
                <a:noFill/>
              </a:ln>
              <a:effectLst/>
              <a:uLnTx/>
              <a:uFillTx/>
              <a:latin typeface="Arial"/>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i="0" u="none" strike="noStrike" kern="1200" cap="none" spc="0" normalizeH="0" baseline="0" noProof="0" dirty="0">
              <a:ln>
                <a:noFill/>
              </a:ln>
              <a:effectLst/>
              <a:uLnTx/>
              <a:uFillTx/>
              <a:latin typeface="Arial"/>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Arial"/>
                <a:ea typeface="Times New Roman" panose="02020603050405020304" pitchFamily="18" charset="0"/>
                <a:cs typeface="Arial"/>
              </a:rPr>
              <a:t>Making learning and career choices isn't just one step - it is many steps but remember there is no wrong path</a:t>
            </a:r>
            <a:r>
              <a:rPr kumimoji="0" lang="en-GB" sz="2400" b="0" i="0" u="none" strike="noStrike" kern="1200" cap="none" spc="0" normalizeH="0" baseline="0" noProof="0" dirty="0">
                <a:ln>
                  <a:noFill/>
                </a:ln>
                <a:effectLst/>
                <a:uLnTx/>
                <a:uFillTx/>
                <a:latin typeface="Arial"/>
                <a:ea typeface="Times New Roman" panose="02020603050405020304" pitchFamily="18" charset="0"/>
                <a:cs typeface="Arial"/>
              </a:rPr>
              <a:t>.  </a:t>
            </a:r>
            <a:endParaRPr lang="en-GB" sz="2400" b="0" i="0" u="none" strike="noStrike" kern="1200" cap="none" spc="0" normalizeH="0" baseline="0" noProof="0" dirty="0">
              <a:ln>
                <a:noFill/>
              </a:ln>
              <a:effectLst/>
              <a:uLnTx/>
              <a:uFillTx/>
              <a:latin typeface="Arial"/>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47890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3F9FE0F-A388-4B4D-A859-9BA57C412EFA}"/>
              </a:ext>
            </a:extLst>
          </p:cNvPr>
          <p:cNvCxnSpPr>
            <a:cxnSpLocks noChangeShapeType="1"/>
            <a:stCxn id="12" idx="1"/>
          </p:cNvCxnSpPr>
          <p:nvPr/>
        </p:nvCxnSpPr>
        <p:spPr bwMode="auto">
          <a:xfrm flipH="1">
            <a:off x="672727" y="3258947"/>
            <a:ext cx="6151429" cy="96000"/>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5" name="Oval 4">
            <a:extLst>
              <a:ext uri="{FF2B5EF4-FFF2-40B4-BE49-F238E27FC236}">
                <a16:creationId xmlns:a16="http://schemas.microsoft.com/office/drawing/2014/main" id="{BA0B82E7-7212-43BD-990D-D363B4F5CB4F}"/>
              </a:ext>
            </a:extLst>
          </p:cNvPr>
          <p:cNvSpPr/>
          <p:nvPr/>
        </p:nvSpPr>
        <p:spPr>
          <a:xfrm>
            <a:off x="6847440" y="2659831"/>
            <a:ext cx="1267883" cy="1267883"/>
          </a:xfrm>
          <a:prstGeom prst="ellipse">
            <a:avLst/>
          </a:prstGeom>
          <a:noFill/>
          <a:ln w="38100" cap="flat" cmpd="sng" algn="ctr">
            <a:solidFill>
              <a:srgbClr val="A6C953"/>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Arial"/>
              <a:sym typeface="Arial"/>
            </a:endParaRPr>
          </a:p>
        </p:txBody>
      </p:sp>
      <p:cxnSp>
        <p:nvCxnSpPr>
          <p:cNvPr id="6" name="Straight Connector 5">
            <a:extLst>
              <a:ext uri="{FF2B5EF4-FFF2-40B4-BE49-F238E27FC236}">
                <a16:creationId xmlns:a16="http://schemas.microsoft.com/office/drawing/2014/main" id="{CF7C2809-9A37-454A-B38F-9C3114E43462}"/>
              </a:ext>
            </a:extLst>
          </p:cNvPr>
          <p:cNvCxnSpPr>
            <a:cxnSpLocks noChangeShapeType="1"/>
          </p:cNvCxnSpPr>
          <p:nvPr/>
        </p:nvCxnSpPr>
        <p:spPr bwMode="auto">
          <a:xfrm>
            <a:off x="1777052" y="2893424"/>
            <a:ext cx="0" cy="438149"/>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9235B6B4-2F03-47A8-AADB-4C51892A19E0}"/>
              </a:ext>
            </a:extLst>
          </p:cNvPr>
          <p:cNvCxnSpPr>
            <a:cxnSpLocks noChangeShapeType="1"/>
          </p:cNvCxnSpPr>
          <p:nvPr/>
        </p:nvCxnSpPr>
        <p:spPr bwMode="auto">
          <a:xfrm>
            <a:off x="5017668" y="2893426"/>
            <a:ext cx="0" cy="476249"/>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625AD2A8-4E5A-4629-B4C5-254C5C50DFA7}"/>
              </a:ext>
            </a:extLst>
          </p:cNvPr>
          <p:cNvCxnSpPr>
            <a:cxnSpLocks noChangeShapeType="1"/>
          </p:cNvCxnSpPr>
          <p:nvPr/>
        </p:nvCxnSpPr>
        <p:spPr bwMode="auto">
          <a:xfrm>
            <a:off x="3432285" y="2893424"/>
            <a:ext cx="0" cy="438149"/>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12" name="TextBox 19">
            <a:extLst>
              <a:ext uri="{FF2B5EF4-FFF2-40B4-BE49-F238E27FC236}">
                <a16:creationId xmlns:a16="http://schemas.microsoft.com/office/drawing/2014/main" id="{9B5F320B-D6F1-43C4-AD5C-CC568528AC2F}"/>
              </a:ext>
            </a:extLst>
          </p:cNvPr>
          <p:cNvSpPr txBox="1">
            <a:spLocks noChangeArrowheads="1"/>
          </p:cNvSpPr>
          <p:nvPr/>
        </p:nvSpPr>
        <p:spPr bwMode="auto">
          <a:xfrm>
            <a:off x="6824156" y="3089670"/>
            <a:ext cx="1314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GB" altLang="en-US" sz="1600" b="1" i="0" u="none" strike="noStrike" kern="0" cap="none" spc="0" normalizeH="0" baseline="0" noProof="0">
                <a:ln>
                  <a:noFill/>
                </a:ln>
                <a:solidFill>
                  <a:srgbClr val="000000"/>
                </a:solidFill>
                <a:effectLst/>
                <a:uLnTx/>
                <a:uFillTx/>
                <a:latin typeface="Lato Black" panose="020F0502020204030203" pitchFamily="34" charset="0"/>
                <a:ea typeface="MS PGothic" panose="020B0600070205080204" pitchFamily="34" charset="-128"/>
                <a:cs typeface="Arial"/>
                <a:sym typeface="Arial"/>
              </a:rPr>
              <a:t>University</a:t>
            </a:r>
          </a:p>
        </p:txBody>
      </p:sp>
      <p:sp>
        <p:nvSpPr>
          <p:cNvPr id="13" name="Oval 12">
            <a:extLst>
              <a:ext uri="{FF2B5EF4-FFF2-40B4-BE49-F238E27FC236}">
                <a16:creationId xmlns:a16="http://schemas.microsoft.com/office/drawing/2014/main" id="{665E08BB-DAF2-4A00-A720-0228CD0C92D2}"/>
              </a:ext>
            </a:extLst>
          </p:cNvPr>
          <p:cNvSpPr/>
          <p:nvPr/>
        </p:nvSpPr>
        <p:spPr>
          <a:xfrm>
            <a:off x="9947010" y="1177928"/>
            <a:ext cx="1246717" cy="1248833"/>
          </a:xfrm>
          <a:prstGeom prst="ellipse">
            <a:avLst/>
          </a:prstGeom>
          <a:noFill/>
          <a:ln w="38100" cap="flat" cmpd="sng" algn="ctr">
            <a:solidFill>
              <a:srgbClr val="10A9EA"/>
            </a:solidFill>
            <a:prstDash val="solid"/>
          </a:ln>
          <a:effectLst/>
        </p:spPr>
        <p:txBody>
          <a:bodyPr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Arial"/>
              <a:sym typeface="Arial"/>
            </a:endParaRPr>
          </a:p>
        </p:txBody>
      </p:sp>
      <p:sp>
        <p:nvSpPr>
          <p:cNvPr id="14" name="TextBox 35">
            <a:extLst>
              <a:ext uri="{FF2B5EF4-FFF2-40B4-BE49-F238E27FC236}">
                <a16:creationId xmlns:a16="http://schemas.microsoft.com/office/drawing/2014/main" id="{8968C534-BA7F-454B-8988-058967C94C59}"/>
              </a:ext>
            </a:extLst>
          </p:cNvPr>
          <p:cNvSpPr txBox="1">
            <a:spLocks noChangeArrowheads="1"/>
          </p:cNvSpPr>
          <p:nvPr/>
        </p:nvSpPr>
        <p:spPr bwMode="auto">
          <a:xfrm>
            <a:off x="9923729" y="1652060"/>
            <a:ext cx="1299633"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GB" altLang="en-US" sz="1333" b="1" i="0" u="none" strike="noStrike" kern="0" cap="none" spc="0" normalizeH="0" baseline="0" noProof="0">
                <a:ln>
                  <a:noFill/>
                </a:ln>
                <a:solidFill>
                  <a:srgbClr val="000000"/>
                </a:solidFill>
                <a:effectLst/>
                <a:uLnTx/>
                <a:uFillTx/>
                <a:latin typeface="Lato Black" panose="020F0502020204030203" pitchFamily="34" charset="0"/>
                <a:ea typeface="MS PGothic" panose="020B0600070205080204" pitchFamily="34" charset="-128"/>
                <a:cs typeface="Arial"/>
                <a:sym typeface="Arial"/>
              </a:rPr>
              <a:t>Employment</a:t>
            </a:r>
          </a:p>
        </p:txBody>
      </p:sp>
      <p:sp>
        <p:nvSpPr>
          <p:cNvPr id="16" name="TextBox 15">
            <a:extLst>
              <a:ext uri="{FF2B5EF4-FFF2-40B4-BE49-F238E27FC236}">
                <a16:creationId xmlns:a16="http://schemas.microsoft.com/office/drawing/2014/main" id="{054FAD79-EF1A-4538-8AD5-D8BA865EC9F6}"/>
              </a:ext>
            </a:extLst>
          </p:cNvPr>
          <p:cNvSpPr txBox="1"/>
          <p:nvPr/>
        </p:nvSpPr>
        <p:spPr>
          <a:xfrm>
            <a:off x="1200260" y="2555862"/>
            <a:ext cx="1153584" cy="297454"/>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National 4</a:t>
            </a:r>
          </a:p>
        </p:txBody>
      </p:sp>
      <p:sp>
        <p:nvSpPr>
          <p:cNvPr id="17" name="TextBox 16">
            <a:extLst>
              <a:ext uri="{FF2B5EF4-FFF2-40B4-BE49-F238E27FC236}">
                <a16:creationId xmlns:a16="http://schemas.microsoft.com/office/drawing/2014/main" id="{AD2BA574-A84A-4A9C-A34B-E00C4D19DBC3}"/>
              </a:ext>
            </a:extLst>
          </p:cNvPr>
          <p:cNvSpPr txBox="1"/>
          <p:nvPr/>
        </p:nvSpPr>
        <p:spPr>
          <a:xfrm>
            <a:off x="2855493" y="2599506"/>
            <a:ext cx="1153584" cy="297454"/>
          </a:xfrm>
          <a:prstGeom prst="rect">
            <a:avLst/>
          </a:prstGeom>
          <a:noFill/>
        </p:spPr>
        <p:txBody>
          <a:bodyP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National 5</a:t>
            </a:r>
          </a:p>
        </p:txBody>
      </p:sp>
      <p:sp>
        <p:nvSpPr>
          <p:cNvPr id="18" name="TextBox 17">
            <a:extLst>
              <a:ext uri="{FF2B5EF4-FFF2-40B4-BE49-F238E27FC236}">
                <a16:creationId xmlns:a16="http://schemas.microsoft.com/office/drawing/2014/main" id="{BA89B550-E3E9-481E-A494-2E09F925CB43}"/>
              </a:ext>
            </a:extLst>
          </p:cNvPr>
          <p:cNvSpPr txBox="1"/>
          <p:nvPr/>
        </p:nvSpPr>
        <p:spPr>
          <a:xfrm>
            <a:off x="4085277" y="2392073"/>
            <a:ext cx="1864783" cy="50257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Higher/Advanced Higher</a:t>
            </a:r>
          </a:p>
        </p:txBody>
      </p:sp>
      <p:sp>
        <p:nvSpPr>
          <p:cNvPr id="19" name="Subtitle 21">
            <a:extLst>
              <a:ext uri="{FF2B5EF4-FFF2-40B4-BE49-F238E27FC236}">
                <a16:creationId xmlns:a16="http://schemas.microsoft.com/office/drawing/2014/main" id="{C8CF4ED0-E669-4DE4-8F47-1E0731EE5927}"/>
              </a:ext>
            </a:extLst>
          </p:cNvPr>
          <p:cNvSpPr txBox="1">
            <a:spLocks/>
          </p:cNvSpPr>
          <p:nvPr/>
        </p:nvSpPr>
        <p:spPr>
          <a:xfrm>
            <a:off x="5053815" y="4888554"/>
            <a:ext cx="1359775" cy="1333501"/>
          </a:xfrm>
          <a:prstGeom prst="ellipse">
            <a:avLst/>
          </a:prstGeom>
          <a:noFill/>
          <a:ln w="38100" cap="flat" cmpd="sng" algn="ctr">
            <a:solidFill>
              <a:srgbClr val="F0815B"/>
            </a:solidFill>
            <a:prstDash val="solid"/>
          </a:ln>
          <a:effectLst/>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2800" b="0" i="0" u="none" strike="noStrike" cap="none"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000000"/>
                </a:solidFill>
                <a:effectLst/>
                <a:uLnTx/>
                <a:uFillTx/>
                <a:latin typeface="Lato Black" panose="020F0502020204030203" pitchFamily="34" charset="0"/>
                <a:ea typeface="Lato Black" panose="020F0502020204030203" pitchFamily="34" charset="0"/>
                <a:cs typeface="Lato Black" panose="020F0502020204030203" pitchFamily="34" charset="0"/>
                <a:sym typeface="Arial"/>
              </a:rPr>
              <a:t>College</a:t>
            </a:r>
          </a:p>
        </p:txBody>
      </p:sp>
      <p:sp>
        <p:nvSpPr>
          <p:cNvPr id="40" name="TextBox 39">
            <a:extLst>
              <a:ext uri="{FF2B5EF4-FFF2-40B4-BE49-F238E27FC236}">
                <a16:creationId xmlns:a16="http://schemas.microsoft.com/office/drawing/2014/main" id="{FE6A94E0-6373-45FC-999C-E00F797B4D39}"/>
              </a:ext>
            </a:extLst>
          </p:cNvPr>
          <p:cNvSpPr txBox="1"/>
          <p:nvPr/>
        </p:nvSpPr>
        <p:spPr>
          <a:xfrm>
            <a:off x="1475319" y="2153664"/>
            <a:ext cx="1153584"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NPA</a:t>
            </a:r>
          </a:p>
        </p:txBody>
      </p:sp>
      <p:sp>
        <p:nvSpPr>
          <p:cNvPr id="41" name="TextBox 40">
            <a:extLst>
              <a:ext uri="{FF2B5EF4-FFF2-40B4-BE49-F238E27FC236}">
                <a16:creationId xmlns:a16="http://schemas.microsoft.com/office/drawing/2014/main" id="{0296D45A-A99A-4D53-9788-17981E5D49D0}"/>
              </a:ext>
            </a:extLst>
          </p:cNvPr>
          <p:cNvSpPr txBox="1"/>
          <p:nvPr/>
        </p:nvSpPr>
        <p:spPr>
          <a:xfrm>
            <a:off x="3117651" y="2258408"/>
            <a:ext cx="1153584"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NPA</a:t>
            </a:r>
          </a:p>
        </p:txBody>
      </p:sp>
      <p:sp>
        <p:nvSpPr>
          <p:cNvPr id="42" name="TextBox 41">
            <a:extLst>
              <a:ext uri="{FF2B5EF4-FFF2-40B4-BE49-F238E27FC236}">
                <a16:creationId xmlns:a16="http://schemas.microsoft.com/office/drawing/2014/main" id="{D50BF28B-6854-417E-B5AB-8FAD1AE27BB8}"/>
              </a:ext>
            </a:extLst>
          </p:cNvPr>
          <p:cNvSpPr txBox="1"/>
          <p:nvPr/>
        </p:nvSpPr>
        <p:spPr>
          <a:xfrm>
            <a:off x="4203701" y="1582545"/>
            <a:ext cx="1598283" cy="7076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NPA</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Foundation Apprenticeship</a:t>
            </a:r>
          </a:p>
        </p:txBody>
      </p:sp>
      <p:sp>
        <p:nvSpPr>
          <p:cNvPr id="43" name="TextBox 42">
            <a:extLst>
              <a:ext uri="{FF2B5EF4-FFF2-40B4-BE49-F238E27FC236}">
                <a16:creationId xmlns:a16="http://schemas.microsoft.com/office/drawing/2014/main" id="{1E00CB39-8583-4609-A3B3-D793D494B28C}"/>
              </a:ext>
            </a:extLst>
          </p:cNvPr>
          <p:cNvSpPr txBox="1"/>
          <p:nvPr/>
        </p:nvSpPr>
        <p:spPr>
          <a:xfrm>
            <a:off x="2263931" y="544150"/>
            <a:ext cx="1675456" cy="5025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Modern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Apprenticeship</a:t>
            </a:r>
          </a:p>
        </p:txBody>
      </p:sp>
      <p:sp>
        <p:nvSpPr>
          <p:cNvPr id="44" name="TextBox 43">
            <a:extLst>
              <a:ext uri="{FF2B5EF4-FFF2-40B4-BE49-F238E27FC236}">
                <a16:creationId xmlns:a16="http://schemas.microsoft.com/office/drawing/2014/main" id="{5D7544BE-B101-4EC5-8E4E-FA19C3340976}"/>
              </a:ext>
            </a:extLst>
          </p:cNvPr>
          <p:cNvSpPr txBox="1"/>
          <p:nvPr/>
        </p:nvSpPr>
        <p:spPr>
          <a:xfrm>
            <a:off x="7316375" y="421209"/>
            <a:ext cx="1675456" cy="5025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Graduate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dirty="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Apprenticeship</a:t>
            </a:r>
          </a:p>
        </p:txBody>
      </p:sp>
      <p:sp>
        <p:nvSpPr>
          <p:cNvPr id="45" name="TextBox 44">
            <a:extLst>
              <a:ext uri="{FF2B5EF4-FFF2-40B4-BE49-F238E27FC236}">
                <a16:creationId xmlns:a16="http://schemas.microsoft.com/office/drawing/2014/main" id="{3C37E264-B2B8-4490-AABD-31895E3CF0C9}"/>
              </a:ext>
            </a:extLst>
          </p:cNvPr>
          <p:cNvSpPr txBox="1"/>
          <p:nvPr/>
        </p:nvSpPr>
        <p:spPr>
          <a:xfrm>
            <a:off x="6096000" y="4144352"/>
            <a:ext cx="1153584"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HNC</a:t>
            </a:r>
          </a:p>
        </p:txBody>
      </p:sp>
      <p:sp>
        <p:nvSpPr>
          <p:cNvPr id="47" name="TextBox 46">
            <a:extLst>
              <a:ext uri="{FF2B5EF4-FFF2-40B4-BE49-F238E27FC236}">
                <a16:creationId xmlns:a16="http://schemas.microsoft.com/office/drawing/2014/main" id="{F01764EE-E194-4A90-A8C3-13A2C253B4BC}"/>
              </a:ext>
            </a:extLst>
          </p:cNvPr>
          <p:cNvSpPr txBox="1"/>
          <p:nvPr/>
        </p:nvSpPr>
        <p:spPr>
          <a:xfrm>
            <a:off x="5875863" y="4517316"/>
            <a:ext cx="1153584"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NC</a:t>
            </a:r>
          </a:p>
        </p:txBody>
      </p:sp>
      <p:sp>
        <p:nvSpPr>
          <p:cNvPr id="48" name="TextBox 47">
            <a:extLst>
              <a:ext uri="{FF2B5EF4-FFF2-40B4-BE49-F238E27FC236}">
                <a16:creationId xmlns:a16="http://schemas.microsoft.com/office/drawing/2014/main" id="{D3B62B8A-8907-4D31-8D2F-20D598E08CCE}"/>
              </a:ext>
            </a:extLst>
          </p:cNvPr>
          <p:cNvSpPr txBox="1"/>
          <p:nvPr/>
        </p:nvSpPr>
        <p:spPr>
          <a:xfrm>
            <a:off x="6413589" y="3729519"/>
            <a:ext cx="1153584"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333" b="1" i="0" u="none" strike="noStrike" kern="0" cap="none" spc="0" normalizeH="0" baseline="0" noProof="0">
                <a:ln>
                  <a:noFill/>
                </a:ln>
                <a:solidFill>
                  <a:srgbClr val="000000"/>
                </a:solidFill>
                <a:effectLst/>
                <a:uLnTx/>
                <a:uFillTx/>
                <a:latin typeface="Lato Black" panose="020F0502020204030203" pitchFamily="34" charset="77"/>
                <a:ea typeface="ＭＳ Ｐゴシック" panose="020B0600070205080204" pitchFamily="34" charset="-128"/>
                <a:cs typeface="Arial"/>
                <a:sym typeface="Arial"/>
              </a:rPr>
              <a:t>HND</a:t>
            </a:r>
          </a:p>
        </p:txBody>
      </p:sp>
      <p:cxnSp>
        <p:nvCxnSpPr>
          <p:cNvPr id="69" name="Straight Arrow Connector 68">
            <a:extLst>
              <a:ext uri="{FF2B5EF4-FFF2-40B4-BE49-F238E27FC236}">
                <a16:creationId xmlns:a16="http://schemas.microsoft.com/office/drawing/2014/main" id="{3941875C-2F5F-4A8E-9301-FB4674589538}"/>
              </a:ext>
            </a:extLst>
          </p:cNvPr>
          <p:cNvCxnSpPr>
            <a:cxnSpLocks/>
            <a:endCxn id="19" idx="1"/>
          </p:cNvCxnSpPr>
          <p:nvPr/>
        </p:nvCxnSpPr>
        <p:spPr>
          <a:xfrm>
            <a:off x="1756672" y="3369675"/>
            <a:ext cx="3496277" cy="1714165"/>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4" name="Straight Arrow Connector 73">
            <a:extLst>
              <a:ext uri="{FF2B5EF4-FFF2-40B4-BE49-F238E27FC236}">
                <a16:creationId xmlns:a16="http://schemas.microsoft.com/office/drawing/2014/main" id="{036C007D-E3BD-4C00-869B-F4CE1529FC8B}"/>
              </a:ext>
            </a:extLst>
          </p:cNvPr>
          <p:cNvCxnSpPr>
            <a:cxnSpLocks/>
            <a:endCxn id="19" idx="1"/>
          </p:cNvCxnSpPr>
          <p:nvPr/>
        </p:nvCxnSpPr>
        <p:spPr>
          <a:xfrm>
            <a:off x="3432285" y="3347320"/>
            <a:ext cx="1820664" cy="173652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8" name="Straight Arrow Connector 77">
            <a:extLst>
              <a:ext uri="{FF2B5EF4-FFF2-40B4-BE49-F238E27FC236}">
                <a16:creationId xmlns:a16="http://schemas.microsoft.com/office/drawing/2014/main" id="{B5CB8764-32A7-4962-B93D-38B42AF608CD}"/>
              </a:ext>
            </a:extLst>
          </p:cNvPr>
          <p:cNvCxnSpPr>
            <a:cxnSpLocks/>
            <a:endCxn id="19" idx="1"/>
          </p:cNvCxnSpPr>
          <p:nvPr/>
        </p:nvCxnSpPr>
        <p:spPr>
          <a:xfrm>
            <a:off x="5017669" y="3385421"/>
            <a:ext cx="235281" cy="169841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1" name="Straight Arrow Connector 80">
            <a:extLst>
              <a:ext uri="{FF2B5EF4-FFF2-40B4-BE49-F238E27FC236}">
                <a16:creationId xmlns:a16="http://schemas.microsoft.com/office/drawing/2014/main" id="{5D29E3D8-C428-4B7D-883F-92B044ED5C65}"/>
              </a:ext>
            </a:extLst>
          </p:cNvPr>
          <p:cNvCxnSpPr>
            <a:cxnSpLocks/>
          </p:cNvCxnSpPr>
          <p:nvPr/>
        </p:nvCxnSpPr>
        <p:spPr>
          <a:xfrm flipV="1">
            <a:off x="6072716" y="3856886"/>
            <a:ext cx="1065472" cy="11013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8" name="Straight Arrow Connector 87">
            <a:extLst>
              <a:ext uri="{FF2B5EF4-FFF2-40B4-BE49-F238E27FC236}">
                <a16:creationId xmlns:a16="http://schemas.microsoft.com/office/drawing/2014/main" id="{FDAB6CCE-0D88-4F56-A4E8-B90E07ABD2F2}"/>
              </a:ext>
            </a:extLst>
          </p:cNvPr>
          <p:cNvCxnSpPr>
            <a:cxnSpLocks/>
            <a:endCxn id="13" idx="3"/>
          </p:cNvCxnSpPr>
          <p:nvPr/>
        </p:nvCxnSpPr>
        <p:spPr>
          <a:xfrm flipV="1">
            <a:off x="8154103" y="2243872"/>
            <a:ext cx="1975484" cy="845797"/>
          </a:xfrm>
          <a:prstGeom prst="straightConnector1">
            <a:avLst/>
          </a:prstGeom>
          <a:ln>
            <a:solidFill>
              <a:srgbClr val="00B0F0"/>
            </a:solidFill>
            <a:tailEnd type="triangle"/>
          </a:ln>
        </p:spPr>
        <p:style>
          <a:lnRef idx="2">
            <a:schemeClr val="accent4"/>
          </a:lnRef>
          <a:fillRef idx="0">
            <a:schemeClr val="accent4"/>
          </a:fillRef>
          <a:effectRef idx="1">
            <a:schemeClr val="accent4"/>
          </a:effectRef>
          <a:fontRef idx="minor">
            <a:schemeClr val="tx1"/>
          </a:fontRef>
        </p:style>
      </p:cxnSp>
      <p:cxnSp>
        <p:nvCxnSpPr>
          <p:cNvPr id="94" name="Straight Arrow Connector 93">
            <a:extLst>
              <a:ext uri="{FF2B5EF4-FFF2-40B4-BE49-F238E27FC236}">
                <a16:creationId xmlns:a16="http://schemas.microsoft.com/office/drawing/2014/main" id="{23DB352A-9432-4E24-8D17-85857A168D71}"/>
              </a:ext>
            </a:extLst>
          </p:cNvPr>
          <p:cNvCxnSpPr>
            <a:cxnSpLocks/>
          </p:cNvCxnSpPr>
          <p:nvPr/>
        </p:nvCxnSpPr>
        <p:spPr>
          <a:xfrm>
            <a:off x="1777052" y="1508842"/>
            <a:ext cx="8169957" cy="56679"/>
          </a:xfrm>
          <a:prstGeom prst="straightConnector1">
            <a:avLst/>
          </a:prstGeom>
          <a:ln>
            <a:solidFill>
              <a:srgbClr val="00B0F0"/>
            </a:solidFill>
            <a:tailEnd type="triangle"/>
          </a:ln>
        </p:spPr>
        <p:style>
          <a:lnRef idx="2">
            <a:schemeClr val="accent4"/>
          </a:lnRef>
          <a:fillRef idx="0">
            <a:schemeClr val="accent4"/>
          </a:fillRef>
          <a:effectRef idx="1">
            <a:schemeClr val="accent4"/>
          </a:effectRef>
          <a:fontRef idx="minor">
            <a:schemeClr val="tx1"/>
          </a:fontRef>
        </p:style>
      </p:cxnSp>
      <p:cxnSp>
        <p:nvCxnSpPr>
          <p:cNvPr id="103" name="Straight Connector 102">
            <a:extLst>
              <a:ext uri="{FF2B5EF4-FFF2-40B4-BE49-F238E27FC236}">
                <a16:creationId xmlns:a16="http://schemas.microsoft.com/office/drawing/2014/main" id="{080F4FDE-9C1F-4940-96FC-2A1E409076BA}"/>
              </a:ext>
            </a:extLst>
          </p:cNvPr>
          <p:cNvCxnSpPr/>
          <p:nvPr/>
        </p:nvCxnSpPr>
        <p:spPr>
          <a:xfrm>
            <a:off x="1777052" y="1508841"/>
            <a:ext cx="0" cy="545627"/>
          </a:xfrm>
          <a:prstGeom prst="line">
            <a:avLst/>
          </a:prstGeom>
          <a:ln>
            <a:solidFill>
              <a:srgbClr val="00B0F0"/>
            </a:solidFill>
          </a:ln>
        </p:spPr>
        <p:style>
          <a:lnRef idx="2">
            <a:schemeClr val="accent3"/>
          </a:lnRef>
          <a:fillRef idx="0">
            <a:schemeClr val="accent3"/>
          </a:fillRef>
          <a:effectRef idx="1">
            <a:schemeClr val="accent3"/>
          </a:effectRef>
          <a:fontRef idx="minor">
            <a:schemeClr val="tx1"/>
          </a:fontRef>
        </p:style>
      </p:cxnSp>
      <p:cxnSp>
        <p:nvCxnSpPr>
          <p:cNvPr id="104" name="Straight Connector 103">
            <a:extLst>
              <a:ext uri="{FF2B5EF4-FFF2-40B4-BE49-F238E27FC236}">
                <a16:creationId xmlns:a16="http://schemas.microsoft.com/office/drawing/2014/main" id="{7DEB6CC0-47FD-4987-9BFA-443A52203AFE}"/>
              </a:ext>
            </a:extLst>
          </p:cNvPr>
          <p:cNvCxnSpPr/>
          <p:nvPr/>
        </p:nvCxnSpPr>
        <p:spPr>
          <a:xfrm>
            <a:off x="3450232" y="1508841"/>
            <a:ext cx="0" cy="545627"/>
          </a:xfrm>
          <a:prstGeom prst="line">
            <a:avLst/>
          </a:prstGeom>
          <a:ln>
            <a:solidFill>
              <a:srgbClr val="00B0F0"/>
            </a:solidFill>
          </a:ln>
        </p:spPr>
        <p:style>
          <a:lnRef idx="2">
            <a:schemeClr val="accent3"/>
          </a:lnRef>
          <a:fillRef idx="0">
            <a:schemeClr val="accent3"/>
          </a:fillRef>
          <a:effectRef idx="1">
            <a:schemeClr val="accent3"/>
          </a:effectRef>
          <a:fontRef idx="minor">
            <a:schemeClr val="tx1"/>
          </a:fontRef>
        </p:style>
      </p:cxnSp>
      <p:cxnSp>
        <p:nvCxnSpPr>
          <p:cNvPr id="105" name="Straight Connector 104">
            <a:extLst>
              <a:ext uri="{FF2B5EF4-FFF2-40B4-BE49-F238E27FC236}">
                <a16:creationId xmlns:a16="http://schemas.microsoft.com/office/drawing/2014/main" id="{3D0F3168-1AE2-4A8C-A139-5E972DB8490A}"/>
              </a:ext>
            </a:extLst>
          </p:cNvPr>
          <p:cNvCxnSpPr>
            <a:cxnSpLocks/>
            <a:stCxn id="42" idx="0"/>
          </p:cNvCxnSpPr>
          <p:nvPr/>
        </p:nvCxnSpPr>
        <p:spPr>
          <a:xfrm flipH="1">
            <a:off x="4981651" y="1582545"/>
            <a:ext cx="21192" cy="70020"/>
          </a:xfrm>
          <a:prstGeom prst="line">
            <a:avLst/>
          </a:prstGeom>
          <a:ln>
            <a:solidFill>
              <a:srgbClr val="00B0F0"/>
            </a:solidFill>
          </a:ln>
        </p:spPr>
        <p:style>
          <a:lnRef idx="2">
            <a:schemeClr val="accent3"/>
          </a:lnRef>
          <a:fillRef idx="0">
            <a:schemeClr val="accent3"/>
          </a:fillRef>
          <a:effectRef idx="1">
            <a:schemeClr val="accent3"/>
          </a:effectRef>
          <a:fontRef idx="minor">
            <a:schemeClr val="tx1"/>
          </a:fontRef>
        </p:style>
      </p:cxnSp>
      <p:cxnSp>
        <p:nvCxnSpPr>
          <p:cNvPr id="109" name="Straight Arrow Connector 108">
            <a:extLst>
              <a:ext uri="{FF2B5EF4-FFF2-40B4-BE49-F238E27FC236}">
                <a16:creationId xmlns:a16="http://schemas.microsoft.com/office/drawing/2014/main" id="{5A5FEEB6-82FD-4812-8D58-3B5E75C62475}"/>
              </a:ext>
            </a:extLst>
          </p:cNvPr>
          <p:cNvCxnSpPr>
            <a:cxnSpLocks/>
          </p:cNvCxnSpPr>
          <p:nvPr/>
        </p:nvCxnSpPr>
        <p:spPr>
          <a:xfrm flipH="1" flipV="1">
            <a:off x="2816713" y="1243802"/>
            <a:ext cx="486896" cy="1984671"/>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111" name="Straight Arrow Connector 110">
            <a:extLst>
              <a:ext uri="{FF2B5EF4-FFF2-40B4-BE49-F238E27FC236}">
                <a16:creationId xmlns:a16="http://schemas.microsoft.com/office/drawing/2014/main" id="{892D134C-37FB-4DA5-B2C7-23EDB6D1A18D}"/>
              </a:ext>
            </a:extLst>
          </p:cNvPr>
          <p:cNvCxnSpPr>
            <a:cxnSpLocks/>
          </p:cNvCxnSpPr>
          <p:nvPr/>
        </p:nvCxnSpPr>
        <p:spPr>
          <a:xfrm flipV="1">
            <a:off x="5072038" y="995704"/>
            <a:ext cx="2522853" cy="2263243"/>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115" name="Straight Arrow Connector 114">
            <a:extLst>
              <a:ext uri="{FF2B5EF4-FFF2-40B4-BE49-F238E27FC236}">
                <a16:creationId xmlns:a16="http://schemas.microsoft.com/office/drawing/2014/main" id="{19556436-86E4-4446-A92A-055F5A0695A6}"/>
              </a:ext>
            </a:extLst>
          </p:cNvPr>
          <p:cNvCxnSpPr>
            <a:cxnSpLocks/>
            <a:endCxn id="13" idx="1"/>
          </p:cNvCxnSpPr>
          <p:nvPr/>
        </p:nvCxnSpPr>
        <p:spPr>
          <a:xfrm>
            <a:off x="8567928" y="920699"/>
            <a:ext cx="1561659" cy="440116"/>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a:extLst>
              <a:ext uri="{FF2B5EF4-FFF2-40B4-BE49-F238E27FC236}">
                <a16:creationId xmlns:a16="http://schemas.microsoft.com/office/drawing/2014/main" id="{3CBA0045-0D5D-7E96-B11C-89A64C546FFB}"/>
              </a:ext>
            </a:extLst>
          </p:cNvPr>
          <p:cNvCxnSpPr>
            <a:cxnSpLocks/>
          </p:cNvCxnSpPr>
          <p:nvPr/>
        </p:nvCxnSpPr>
        <p:spPr>
          <a:xfrm flipV="1">
            <a:off x="1846903" y="1243802"/>
            <a:ext cx="834056" cy="2015145"/>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27" name="Straight Arrow Connector 26">
            <a:extLst>
              <a:ext uri="{FF2B5EF4-FFF2-40B4-BE49-F238E27FC236}">
                <a16:creationId xmlns:a16="http://schemas.microsoft.com/office/drawing/2014/main" id="{09B838D0-126A-B0C4-ADCB-6483CA3E4AA8}"/>
              </a:ext>
            </a:extLst>
          </p:cNvPr>
          <p:cNvCxnSpPr>
            <a:cxnSpLocks/>
          </p:cNvCxnSpPr>
          <p:nvPr/>
        </p:nvCxnSpPr>
        <p:spPr>
          <a:xfrm>
            <a:off x="3596856" y="915457"/>
            <a:ext cx="6386359" cy="609993"/>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29203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EFF50B-E784-739E-D2DF-6E0D7D1240E3}"/>
              </a:ext>
            </a:extLst>
          </p:cNvPr>
          <p:cNvPicPr>
            <a:picLocks noChangeAspect="1"/>
          </p:cNvPicPr>
          <p:nvPr/>
        </p:nvPicPr>
        <p:blipFill>
          <a:blip r:embed="rId3"/>
          <a:stretch>
            <a:fillRect/>
          </a:stretch>
        </p:blipFill>
        <p:spPr>
          <a:xfrm>
            <a:off x="3587638" y="50603"/>
            <a:ext cx="4845162" cy="6654997"/>
          </a:xfrm>
          <a:prstGeom prst="rect">
            <a:avLst/>
          </a:prstGeom>
        </p:spPr>
      </p:pic>
    </p:spTree>
    <p:extLst>
      <p:ext uri="{BB962C8B-B14F-4D97-AF65-F5344CB8AC3E}">
        <p14:creationId xmlns:p14="http://schemas.microsoft.com/office/powerpoint/2010/main" val="4052875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1F576-0796-E9DC-2A15-A554658ADA20}"/>
              </a:ext>
            </a:extLst>
          </p:cNvPr>
          <p:cNvPicPr>
            <a:picLocks noChangeAspect="1"/>
          </p:cNvPicPr>
          <p:nvPr/>
        </p:nvPicPr>
        <p:blipFill>
          <a:blip r:embed="rId3"/>
          <a:stretch>
            <a:fillRect/>
          </a:stretch>
        </p:blipFill>
        <p:spPr>
          <a:xfrm>
            <a:off x="1104047" y="0"/>
            <a:ext cx="9573599" cy="6711741"/>
          </a:xfrm>
          <a:prstGeom prst="rect">
            <a:avLst/>
          </a:prstGeom>
        </p:spPr>
      </p:pic>
    </p:spTree>
    <p:extLst>
      <p:ext uri="{BB962C8B-B14F-4D97-AF65-F5344CB8AC3E}">
        <p14:creationId xmlns:p14="http://schemas.microsoft.com/office/powerpoint/2010/main" val="477192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6788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76</TotalTime>
  <Words>2545</Words>
  <Application>Microsoft Office PowerPoint</Application>
  <PresentationFormat>Widescreen</PresentationFormat>
  <Paragraphs>663</Paragraphs>
  <Slides>43</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Aptos</vt:lpstr>
      <vt:lpstr>Aptos Narrow</vt:lpstr>
      <vt:lpstr>Arial</vt:lpstr>
      <vt:lpstr>Arial,Sans-Serif</vt:lpstr>
      <vt:lpstr>Calibri</vt:lpstr>
      <vt:lpstr>FS Lola</vt:lpstr>
      <vt:lpstr>Lato Black</vt:lpstr>
      <vt:lpstr>proxima-nova</vt:lpstr>
      <vt:lpstr>Times New Roman</vt:lpstr>
      <vt:lpstr>Office Theme</vt:lpstr>
      <vt:lpstr>PowerPoint Presentation</vt:lpstr>
      <vt:lpstr>PowerPoint Presentation</vt:lpstr>
      <vt:lpstr>Louise Winser – Careers Adviser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Qualification Pathways</vt:lpstr>
      <vt:lpstr>Variety of Options</vt:lpstr>
      <vt:lpstr>PowerPoint Presentation</vt:lpstr>
      <vt:lpstr>PowerPoint Presentation</vt:lpstr>
      <vt:lpstr>PowerPoint Presentation</vt:lpstr>
      <vt:lpstr>PowerPoint Presentation</vt:lpstr>
      <vt:lpstr>NW Consortia- Offer</vt:lpstr>
      <vt:lpstr>Senior Phase Curriculum Structure</vt:lpstr>
      <vt:lpstr>Senior Phase Curriculum Structure</vt:lpstr>
      <vt:lpstr>PowerPoint Presentation</vt:lpstr>
      <vt:lpstr>Senior Phase Reports &amp; Course Choice</vt:lpstr>
      <vt:lpstr>Report Overview – Future Rec Level</vt:lpstr>
      <vt:lpstr>Course Choice Considerations: S3 into S4</vt:lpstr>
      <vt:lpstr>Course Choice Considerations: S4 into S5</vt:lpstr>
      <vt:lpstr>Course Choice Considerations: S5 into S6</vt:lpstr>
      <vt:lpstr>S6 Experience</vt:lpstr>
      <vt:lpstr>Confirmation of Course Choice- S4 Example</vt:lpstr>
      <vt:lpstr>Confirmation of Course Choice- S5 Example</vt:lpstr>
      <vt:lpstr>What we do with the subject choices</vt:lpstr>
      <vt:lpstr>Considerations</vt:lpstr>
      <vt:lpstr>Senior Course Choice Timelines</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Storie</dc:creator>
  <cp:lastModifiedBy>Jennifer Menzies</cp:lastModifiedBy>
  <cp:revision>88</cp:revision>
  <dcterms:created xsi:type="dcterms:W3CDTF">2025-12-15T15:33:31Z</dcterms:created>
  <dcterms:modified xsi:type="dcterms:W3CDTF">2026-01-12T09:40:50Z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2025-01-17T00:00:00Z</vt:filetime>
  </property>
  <property fmtid="{D5CDD505-2E9C-101B-9397-08002B2CF9AE}" pid="3" name="Creator">
    <vt:lpwstr>Microsoft® PowerPoint® for Microsoft 365</vt:lpwstr>
  </property>
  <property fmtid="{D5CDD505-2E9C-101B-9397-08002B2CF9AE}" pid="4" name="LastSaved">
    <vt:filetime>2025-12-15T00:00:00Z</vt:filetime>
  </property>
  <property fmtid="{D5CDD505-2E9C-101B-9397-08002B2CF9AE}" pid="5" name="Producer">
    <vt:lpwstr>Microsoft® PowerPoint® for Microsoft 365</vt:lpwstr>
  </property>
</Properties>
</file>