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256" r:id="rId5"/>
    <p:sldId id="276" r:id="rId6"/>
    <p:sldId id="282" r:id="rId7"/>
    <p:sldId id="277" r:id="rId8"/>
    <p:sldId id="284" r:id="rId9"/>
    <p:sldId id="285" r:id="rId10"/>
    <p:sldId id="286" r:id="rId11"/>
    <p:sldId id="287" r:id="rId12"/>
    <p:sldId id="265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718"/>
  </p:normalViewPr>
  <p:slideViewPr>
    <p:cSldViewPr snapToGrid="0">
      <p:cViewPr varScale="1">
        <p:scale>
          <a:sx n="59" d="100"/>
          <a:sy n="59" d="100"/>
        </p:scale>
        <p:origin x="79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9T12:59:45.6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723 703,'0'-1,"0"-1,1 1,-1 0,1 0,-1-1,1 1,0 0,-1 0,1 0,0 0,0 0,0 0,0 0,0 0,0 0,0 0,0 0,0 0,0 1,0-1,0 1,1-1,-1 1,0-1,1 1,-1-1,2 1,43-7,-41 6,341-5,-218 8,757 13,-611-5,348 17,450-5,-1012-21,0 3,107 21,-225-21,-995-5,286-39,571 24,61 6,-329-21,-1 20,383 13,95-1,1-1,-1 0,24-4,2-1,118-14,67-9,69 0,77 4,71 7,1919-4,-2032 23,-89 6,-94 6,-138-13,0 0,0 0,0 1,0 0,9 4,-16-6,0 0,0 0,0 0,1 0,-1 0,0 0,0 1,0-1,0 0,0 0,1 0,-1 0,0 0,0 1,0-1,0 0,0 0,0 0,0 0,0 1,0-1,1 0,-1 0,0 0,0 1,0-1,0 0,0 0,0 0,0 0,0 1,0-1,-1 0,1 0,0 0,0 1,0-1,0 0,0 0,0 0,0 0,0 0,0 1,-1-1,1 0,0 0,0 0,0 0,0 0,0 0,-1 1,1-1,0 0,0 0,-27 9,-61 7,-1-4,-112 1,146-11,-1014 13,4-49,822 23,-779-39,991 48,-6 0,-70-13,102 14,1 0,0 0,-1-1,1 1,0-1,0 0,0 0,0-1,0 1,0-1,1 0,-1 0,1 0,0 0,0-1,0 1,-3-6,3 3,0 0,1 0,0 0,0-1,0 1,1 0,0-1,0 1,1-1,0 1,1-10,0 7,0 0,1-1,0 1,1 0,0 0,1 0,0 0,0 1,1 0,0-1,0 2,1-1,0 0,0 1,0 1,1-1,11-7,2-1,0 1,2 1,-1 1,2 1,33-12,-1 4,1 3,1 3,83-10,-38 14,114 5,-162 6,1 2,-1 3,71 18,-91-16,0 2,-1 1,0 2,-1 0,-1 3,34 23,-38-22,-1 2,-1 1,-1 1,-1 2,23 28,-39-43,0 0,-1 0,0 1,-1-1,0 1,-1 1,0-1,0 1,-1-1,-1 1,0 0,0 0,-1 0,0 0,-1 0,0 1,-1-1,-4 19,3-22,0 0,-1-1,0 1,0 0,-1-1,0 0,-1 0,1 0,-1 0,-1-1,-9 10,6-8,-2 0,1-1,-1 0,0 0,0-1,-22 8,-8-1,1-3,-2-1,-66 6,-94 1,-423 0,349-13,-26 4,-717-2,635-32,355 24,1-2,0 0,-41-15,63 18,0 0,0-1,0 1,0-1,1-1,-1 1,1-1,0 0,0 0,0 0,1-1,-1 0,1 0,0 0,1 0,-1-1,1 1,0-1,0 0,-3-12,5 13,0 0,1 0,-1 0,1-1,0 1,1 0,-1-1,1 1,0 0,0 0,1 0,0 0,0 0,0 0,0 0,1 1,0-1,3-4,4-3,1-1,0 2,0-1,2 1,15-11,5 0,1 0,41-17,153-54,104 0,105 12,91 17,70 18,629 12,2 124,-747-1,-87 13,-100-3,-96-14,-191-80,90 46,-86-44,0 1,-1 0,0 1,19 20,-28-27,0 0,0 0,-1 0,1 0,-1 0,1 0,-1 1,0-1,0 1,0-1,0 1,0-1,-1 1,1-1,-1 5,0-5,0 0,-1 0,1 0,-1 0,1 0,-1 0,0 0,0 0,0-1,0 1,0 0,0-1,0 1,-1 0,1-1,-2 2,-7 4,0 0,-1-1,1 0,-1 0,-19 6,8-3,-261 91,-22-21,37-20,-72-4,-62-13,-891 16,0-58,1210-1,-195-2,-50-1,298 4,16 1,1-2,-1 1,1-2,-1 1,-14-5,27 5,-1 1,1-1,-1 1,0-1,1 0,-1 0,1 1,0-1,-1 0,1-1,0 1,0 0,-1 0,1 0,0-1,0 1,0-1,1 1,-1-1,0 1,0-1,1 1,-1-1,1 0,-1 1,1-1,0 0,0 1,0-1,0 0,0 1,0-4,1 0,0 0,1 0,-1 0,1 0,0 1,0-1,1 1,-1-1,1 1,5-6,1 0,0 0,1 1,0 1,0 0,15-9,70-34,77-25,62-2,53 2,-6 22,2 12,1 12,2 13,288 20,-309 17,-180-10,-1 3,99 28,-163-35,0 0,-1 2,0 0,-1 1,22 14,-35-20,0 1,0 0,0 0,-1 0,1 1,-1 0,0 0,0 0,-1 0,1 0,-1 1,-1 0,1 0,-1-1,0 1,0 1,0-1,-1 0,1 12,-2-7,-1-1,0 0,-1 1,0-1,-1 0,0 0,0 0,-1-1,0 1,-1-1,0 0,0 0,-12 13,1-1,-2-2,0 0,-1-1,-30 22,17-18,-2-1,0-2,-1-1,-1-2,0-1,-58 14,-243 36,-332-4,-3-45,-819-22,1224-9,230 12,-56-2,0-4,-131-31,215 38,0-1,0 1,0-2,0 1,1-1,0-1,-1 1,-7-7,14 8,-1 1,1-1,-1 1,1-1,0 0,0 0,0 0,1 0,-1 0,1 0,-1 0,1-1,0 1,0-1,1 1,-1-1,1 1,0-1,0 1,0-1,0 1,0-1,2-4,1-5,1 1,0 0,0-1,2 2,-1-1,2 1,-1-1,12-12,5-6,43-41,-50 56,0 1,0 0,1 1,1 1,0 0,36-16,-14 14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201D91-622B-4555-A79F-42A5290E1523}" type="datetimeFigureOut">
              <a:t>9/29/2026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91772-6D19-4275-9105-FF0630B6BD2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42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BFD9F-3E63-2AD0-919D-7D2E57869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1F626-A952-551C-2E9D-80162C44A1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A35150-2D18-38CA-3AA0-E19B859C4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5B42E-1369-A7CE-F0BB-6EB5EEC7E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91772-6D19-4275-9105-FF0630B6BD21}" type="slidenum"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107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52F35-47F7-82BE-CABB-2CFFE9DB7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A0E38D-2FA1-FF68-B718-22E719B08C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3FBD77-FC31-4F71-79C4-3C102A067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FD63E-5151-80D8-F42F-344B3DDF7B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91772-6D19-4275-9105-FF0630B6BD21}" type="slidenum"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324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1AF9A-24E6-1D69-7DF5-3AAB61476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F29622-363B-8CC4-B68C-A4B35F760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E4F7B2-D081-EABC-CCD8-D0EE8F5D4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5E703-C81C-0525-B259-F9A8FEF737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91772-6D19-4275-9105-FF0630B6BD21}" type="slidenum"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334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0E38F-D567-6607-03C3-871B15921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C0E491-BB72-230B-63BB-2E658A132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8BD6EE-5A8A-A0CE-F9D1-B318A051C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01C59-4FD1-2870-5F48-C2FF75E85F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91772-6D19-4275-9105-FF0630B6BD21}" type="slidenum"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185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17E1F-3E6B-80EA-B923-CA7BC384A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9BAC0-5100-A6EA-6483-5346222D7B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AD2465-C81B-B4DD-208D-BAD39984CB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3EC83-D1E4-B99C-89C9-E4699A848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91772-6D19-4275-9105-FF0630B6BD21}" type="slidenum"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225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A0A2F-863F-DEA6-4B34-2697F6A08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EE0E1D-37A5-8C73-A7B8-A5CD1249EF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7C8146-47E7-455E-F046-4D1E1185E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E3938-5AA2-1F06-84FA-E485D4403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391772-6D19-4275-9105-FF0630B6BD21}" type="slidenum"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942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378" y="1305260"/>
            <a:ext cx="4895308" cy="1390814"/>
          </a:xfrm>
        </p:spPr>
        <p:txBody>
          <a:bodyPr>
            <a:normAutofit/>
          </a:bodyPr>
          <a:lstStyle/>
          <a:p>
            <a:pPr algn="l"/>
            <a:r>
              <a:rPr lang="en-GB" sz="4400" b="1" dirty="0"/>
              <a:t>How to Pass …</a:t>
            </a:r>
          </a:p>
        </p:txBody>
      </p:sp>
      <p:pic>
        <p:nvPicPr>
          <p:cNvPr id="3" name="Picture 2" descr="A white circle with black text and a black and white logo&#10;&#10;Description automatically generated">
            <a:extLst>
              <a:ext uri="{FF2B5EF4-FFF2-40B4-BE49-F238E27FC236}">
                <a16:creationId xmlns:a16="http://schemas.microsoft.com/office/drawing/2014/main" id="{DB14970F-26CD-6416-E9E0-B676A1ED3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4570" y="257564"/>
            <a:ext cx="3252302" cy="319562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048E317-6D00-E01B-C7A0-0BDF952B6391}"/>
              </a:ext>
            </a:extLst>
          </p:cNvPr>
          <p:cNvSpPr txBox="1">
            <a:spLocks/>
          </p:cNvSpPr>
          <p:nvPr/>
        </p:nvSpPr>
        <p:spPr>
          <a:xfrm>
            <a:off x="6621468" y="5409282"/>
            <a:ext cx="4624516" cy="11013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b="1" dirty="0"/>
              <a:t>Kamran Sikander</a:t>
            </a:r>
          </a:p>
          <a:p>
            <a:pPr algn="l"/>
            <a:r>
              <a:rPr lang="en-GB" sz="4400" b="1" dirty="0"/>
              <a:t>CL Maths &amp; Numeracy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B6A50D-B449-97E7-10EA-C269FECC0923}"/>
              </a:ext>
            </a:extLst>
          </p:cNvPr>
          <p:cNvSpPr txBox="1">
            <a:spLocks/>
          </p:cNvSpPr>
          <p:nvPr/>
        </p:nvSpPr>
        <p:spPr>
          <a:xfrm>
            <a:off x="258166" y="3032041"/>
            <a:ext cx="5285754" cy="1290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400" i="1" dirty="0"/>
              <a:t>Mathematics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B97D95-9794-D94A-AFD2-9FF8EE307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40FB19-B0CE-1B0A-2B8C-1967C2F58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07" y="636092"/>
            <a:ext cx="4429964" cy="188525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1. What am </a:t>
            </a:r>
            <a:r>
              <a:rPr lang="en-US" sz="6000" b="1" dirty="0"/>
              <a:t>I learning?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773320-BAC2-B7B9-E2C3-E111613D35DA}"/>
              </a:ext>
            </a:extLst>
          </p:cNvPr>
          <p:cNvSpPr txBox="1">
            <a:spLocks/>
          </p:cNvSpPr>
          <p:nvPr/>
        </p:nvSpPr>
        <p:spPr>
          <a:xfrm>
            <a:off x="996287" y="4121253"/>
            <a:ext cx="3125337" cy="113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  <a:spcAft>
                <a:spcPts val="600"/>
              </a:spcAft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Graphic 5" descr="Arrow Down with solid fill">
            <a:extLst>
              <a:ext uri="{FF2B5EF4-FFF2-40B4-BE49-F238E27FC236}">
                <a16:creationId xmlns:a16="http://schemas.microsoft.com/office/drawing/2014/main" id="{4892FBDB-0D50-4F46-6929-9B2657925A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1755" y="2736747"/>
            <a:ext cx="914400" cy="914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D98027-774F-B09B-3225-C2F7815C53BA}"/>
              </a:ext>
            </a:extLst>
          </p:cNvPr>
          <p:cNvSpPr txBox="1">
            <a:spLocks/>
          </p:cNvSpPr>
          <p:nvPr/>
        </p:nvSpPr>
        <p:spPr>
          <a:xfrm>
            <a:off x="933449" y="3993344"/>
            <a:ext cx="3125337" cy="13395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500" b="1" dirty="0"/>
              <a:t>Padlet</a:t>
            </a:r>
            <a:endParaRPr lang="en-US" sz="45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CDC00A-B76F-E7E5-1AD4-2165D67840BA}"/>
              </a:ext>
            </a:extLst>
          </p:cNvPr>
          <p:cNvSpPr txBox="1">
            <a:spLocks/>
          </p:cNvSpPr>
          <p:nvPr/>
        </p:nvSpPr>
        <p:spPr>
          <a:xfrm>
            <a:off x="5672363" y="462959"/>
            <a:ext cx="6203430" cy="810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Topic list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71EEE9-B4A0-4149-01D3-CE86F98A2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313" y="1273938"/>
            <a:ext cx="4180116" cy="35469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A5B017B-A586-0159-7262-0ECD9E553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889" y="2736747"/>
            <a:ext cx="3594100" cy="2565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EAF508F-514E-907B-12BB-0AED398AD0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41889" y="4559356"/>
            <a:ext cx="47244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9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D1DC6B-8C39-89FB-9226-0BE449F9C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F884D82-603A-C77A-56C8-711648374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434F361-F934-453C-B166-65327F35B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3A69A5-E9AB-7B7E-A664-331ABF37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07" y="636092"/>
            <a:ext cx="4429964" cy="188525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2. Reviewing Core Skills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5C8CF90-FBE6-9FAC-BC58-765C56BBF586}"/>
              </a:ext>
            </a:extLst>
          </p:cNvPr>
          <p:cNvSpPr txBox="1">
            <a:spLocks/>
          </p:cNvSpPr>
          <p:nvPr/>
        </p:nvSpPr>
        <p:spPr>
          <a:xfrm>
            <a:off x="996287" y="4121253"/>
            <a:ext cx="3125337" cy="113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  <a:spcAft>
                <a:spcPts val="600"/>
              </a:spcAft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Graphic 5" descr="Arrow Down with solid fill">
            <a:extLst>
              <a:ext uri="{FF2B5EF4-FFF2-40B4-BE49-F238E27FC236}">
                <a16:creationId xmlns:a16="http://schemas.microsoft.com/office/drawing/2014/main" id="{50998C81-F468-3223-E983-086459E65F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01755" y="2736747"/>
            <a:ext cx="914400" cy="914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E5D0041-2EC8-7B03-8F5E-A2E99F7DA859}"/>
              </a:ext>
            </a:extLst>
          </p:cNvPr>
          <p:cNvSpPr txBox="1">
            <a:spLocks/>
          </p:cNvSpPr>
          <p:nvPr/>
        </p:nvSpPr>
        <p:spPr>
          <a:xfrm>
            <a:off x="933449" y="3993344"/>
            <a:ext cx="3125337" cy="13395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500" b="1" dirty="0"/>
              <a:t>Zeta </a:t>
            </a:r>
            <a:r>
              <a:rPr lang="en-US" sz="4500" b="1" dirty="0" err="1"/>
              <a:t>Maths</a:t>
            </a:r>
            <a:endParaRPr lang="en-US" sz="45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9E8E4EF-053C-0B93-3736-72432C83505E}"/>
              </a:ext>
            </a:extLst>
          </p:cNvPr>
          <p:cNvSpPr txBox="1">
            <a:spLocks/>
          </p:cNvSpPr>
          <p:nvPr/>
        </p:nvSpPr>
        <p:spPr>
          <a:xfrm>
            <a:off x="5672363" y="462959"/>
            <a:ext cx="6203430" cy="810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Textbooks for all level</a:t>
            </a:r>
            <a:endParaRPr lang="en-US" sz="40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754C5FA-2036-FF4D-6834-34D89B18E956}"/>
              </a:ext>
            </a:extLst>
          </p:cNvPr>
          <p:cNvGrpSpPr/>
          <p:nvPr/>
        </p:nvGrpSpPr>
        <p:grpSpPr>
          <a:xfrm>
            <a:off x="5355773" y="1429506"/>
            <a:ext cx="5590468" cy="533327"/>
            <a:chOff x="5355773" y="1429506"/>
            <a:chExt cx="5590468" cy="5333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E0F0BE6-D9E5-C3EC-0FED-159619879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55773" y="1444496"/>
              <a:ext cx="2843847" cy="518337"/>
            </a:xfrm>
            <a:prstGeom prst="rect">
              <a:avLst/>
            </a:prstGeom>
          </p:spPr>
        </p:pic>
        <p:pic>
          <p:nvPicPr>
            <p:cNvPr id="13" name="Picture 12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51E2B678-E066-A16E-A940-2E1112AA0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3924" y="1429506"/>
              <a:ext cx="2772317" cy="518337"/>
            </a:xfrm>
            <a:prstGeom prst="rect">
              <a:avLst/>
            </a:prstGeom>
          </p:spPr>
        </p:pic>
      </p:grpSp>
      <p:pic>
        <p:nvPicPr>
          <p:cNvPr id="15" name="Picture 14" descr="A book cover with text&#10;&#10;AI-generated content may be incorrect.">
            <a:extLst>
              <a:ext uri="{FF2B5EF4-FFF2-40B4-BE49-F238E27FC236}">
                <a16:creationId xmlns:a16="http://schemas.microsoft.com/office/drawing/2014/main" id="{7FE37507-F8E7-2E46-2C5D-CFC797699D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103" y="2290271"/>
            <a:ext cx="4377544" cy="2277458"/>
          </a:xfrm>
          <a:prstGeom prst="rect">
            <a:avLst/>
          </a:prstGeom>
        </p:spPr>
      </p:pic>
      <p:pic>
        <p:nvPicPr>
          <p:cNvPr id="18" name="Picture 17" descr="A close-up of a book&#10;&#10;AI-generated content may be incorrect.">
            <a:extLst>
              <a:ext uri="{FF2B5EF4-FFF2-40B4-BE49-F238E27FC236}">
                <a16:creationId xmlns:a16="http://schemas.microsoft.com/office/drawing/2014/main" id="{964AC4A3-0018-8608-84F2-191A098202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676" y="3272717"/>
            <a:ext cx="5057915" cy="254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0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FA842F-C910-6CD5-C17A-9E8341AF8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1827068-3856-427E-B1E2-15F845F56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5CBE2F-D67A-F445-915F-36A03BC3EF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353637-5656-B9B6-F2BD-3E0D3687B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07" y="636092"/>
            <a:ext cx="4429964" cy="10429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3. Exam prep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2E3CD-A578-B9FC-92C0-862878C8002D}"/>
              </a:ext>
            </a:extLst>
          </p:cNvPr>
          <p:cNvSpPr txBox="1">
            <a:spLocks/>
          </p:cNvSpPr>
          <p:nvPr/>
        </p:nvSpPr>
        <p:spPr>
          <a:xfrm>
            <a:off x="996287" y="4121253"/>
            <a:ext cx="3125337" cy="113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  <a:spcAft>
                <a:spcPts val="600"/>
              </a:spcAft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C597D82-2950-E3DE-5DC4-B7B157A1697F}"/>
              </a:ext>
            </a:extLst>
          </p:cNvPr>
          <p:cNvSpPr txBox="1">
            <a:spLocks/>
          </p:cNvSpPr>
          <p:nvPr/>
        </p:nvSpPr>
        <p:spPr>
          <a:xfrm>
            <a:off x="5233093" y="230602"/>
            <a:ext cx="6203430" cy="810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YouTube – </a:t>
            </a:r>
            <a:r>
              <a:rPr lang="en-US" sz="4000" b="1" dirty="0" err="1"/>
              <a:t>DLBMaths</a:t>
            </a:r>
            <a:endParaRPr lang="en-US" sz="40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451109B-5BCC-5645-FE6A-5F782D3B5887}"/>
              </a:ext>
            </a:extLst>
          </p:cNvPr>
          <p:cNvGrpSpPr/>
          <p:nvPr/>
        </p:nvGrpSpPr>
        <p:grpSpPr>
          <a:xfrm>
            <a:off x="745959" y="1841189"/>
            <a:ext cx="4000211" cy="4735881"/>
            <a:chOff x="6096000" y="1943478"/>
            <a:chExt cx="3570458" cy="437738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EE093A0-E4C3-A05C-0FAE-9801D9C70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0" y="1984210"/>
              <a:ext cx="3570458" cy="4336651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8EE7941-E392-265A-CAF6-2022D1292AA0}"/>
                </a:ext>
              </a:extLst>
            </p:cNvPr>
            <p:cNvSpPr/>
            <p:nvPr/>
          </p:nvSpPr>
          <p:spPr>
            <a:xfrm>
              <a:off x="6096000" y="1943478"/>
              <a:ext cx="3570458" cy="1807071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</a:rPr>
                <a:t>Past Papers</a:t>
              </a:r>
            </a:p>
            <a:p>
              <a:pPr algn="ctr"/>
              <a:r>
                <a:rPr lang="en-US" sz="4000" dirty="0">
                  <a:solidFill>
                    <a:schemeClr val="bg1"/>
                  </a:solidFill>
                </a:rPr>
                <a:t>Past Papers </a:t>
              </a:r>
            </a:p>
            <a:p>
              <a:pPr algn="ctr"/>
              <a:r>
                <a:rPr lang="en-US" sz="4000" dirty="0">
                  <a:solidFill>
                    <a:schemeClr val="bg1"/>
                  </a:solidFill>
                </a:rPr>
                <a:t>Past Papers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7FDF9C98-CBF7-C8E6-08B1-AE8B3CBB2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517" y="1138456"/>
            <a:ext cx="3051236" cy="18742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456AA3C-2C93-B4FC-9826-C7ED76DCAE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2086" y="1652871"/>
            <a:ext cx="3617886" cy="196986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8DEFF06-A8F4-9A08-8381-A2559C1DA9D6}"/>
              </a:ext>
            </a:extLst>
          </p:cNvPr>
          <p:cNvSpPr txBox="1">
            <a:spLocks/>
          </p:cNvSpPr>
          <p:nvPr/>
        </p:nvSpPr>
        <p:spPr>
          <a:xfrm>
            <a:off x="5704074" y="3731663"/>
            <a:ext cx="6203430" cy="8109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Revision Resources</a:t>
            </a: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E3A3B5-EF0F-9B07-B24C-69719FCEB4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4729" y="4542642"/>
            <a:ext cx="231457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0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649C3C-40E5-E694-C217-47F1B1EEA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5C48BB3-6F0D-4841-9BD9-FFD4B2614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9264432-9970-0E5C-29D4-2F1FA1E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438AC5-3E5B-44A4-26C7-1BF3F957F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06" y="636092"/>
            <a:ext cx="9373893" cy="10429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4. Dr Frost - Homework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A59FBEE-D6CB-0E40-8DBD-D56EC87D2C73}"/>
              </a:ext>
            </a:extLst>
          </p:cNvPr>
          <p:cNvSpPr txBox="1">
            <a:spLocks/>
          </p:cNvSpPr>
          <p:nvPr/>
        </p:nvSpPr>
        <p:spPr>
          <a:xfrm>
            <a:off x="996287" y="4121253"/>
            <a:ext cx="3125337" cy="113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  <a:spcAft>
                <a:spcPts val="600"/>
              </a:spcAft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D1B4F0-D1B2-E925-0CAB-3F10049D1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07" y="1599904"/>
            <a:ext cx="11542930" cy="424209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DA722FA-A067-8AEE-DABC-D20CA9539F45}"/>
                  </a:ext>
                </a:extLst>
              </p14:cNvPr>
              <p14:cNvContentPartPr/>
              <p14:nvPr/>
            </p14:nvContentPartPr>
            <p14:xfrm>
              <a:off x="1098180" y="4255300"/>
              <a:ext cx="2305440" cy="470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DA722FA-A067-8AEE-DABC-D20CA9539F4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4180" y="4147300"/>
                <a:ext cx="2413080" cy="68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7528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6A3F1C-F680-4309-00A4-187B5271F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573F7A-97BD-9FDB-0D2B-CAF017840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7F84ABB-7510-D247-5D40-0664643EB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C583DD-B33D-6FF0-21A9-205231D0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07" y="636092"/>
            <a:ext cx="4429964" cy="10429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Dr Frost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035A58A-E068-C25C-4A33-B42DE21C4C29}"/>
              </a:ext>
            </a:extLst>
          </p:cNvPr>
          <p:cNvSpPr txBox="1">
            <a:spLocks/>
          </p:cNvSpPr>
          <p:nvPr/>
        </p:nvSpPr>
        <p:spPr>
          <a:xfrm>
            <a:off x="996287" y="4121253"/>
            <a:ext cx="3125337" cy="113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  <a:spcAft>
                <a:spcPts val="600"/>
              </a:spcAft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89C30D-A480-3134-DD97-682939D28C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084" y="1679085"/>
            <a:ext cx="6017515" cy="435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9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00C3B4-CCCC-B514-EDC1-CA7B89BB4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A8907234-3892-FDE1-3A37-9184855E6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1CEDEB6-24A8-B305-5008-1B7A79604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0B568-9CE0-8678-70A4-60C982426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07" y="636092"/>
            <a:ext cx="4429964" cy="10429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Dr Frost</a:t>
            </a: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E867D7-8416-8B03-7C84-595BEBF8473E}"/>
              </a:ext>
            </a:extLst>
          </p:cNvPr>
          <p:cNvSpPr txBox="1">
            <a:spLocks/>
          </p:cNvSpPr>
          <p:nvPr/>
        </p:nvSpPr>
        <p:spPr>
          <a:xfrm>
            <a:off x="996287" y="4121253"/>
            <a:ext cx="3125337" cy="1136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1000"/>
              </a:spcBef>
              <a:spcAft>
                <a:spcPts val="600"/>
              </a:spcAft>
            </a:pP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108B0E-BD95-7572-81E3-266EDB15E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113" y="1998662"/>
            <a:ext cx="9785124" cy="444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9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ECC4A-00B0-2C09-07F7-A5B79605D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548A8-0AD8-1A08-ACDD-638344432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5. Higher Applications of Maths</a:t>
            </a:r>
            <a:endParaRPr lang="en-US" b="1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D736344-DD12-8F14-438B-BD2D51D73405}"/>
              </a:ext>
            </a:extLst>
          </p:cNvPr>
          <p:cNvSpPr txBox="1">
            <a:spLocks/>
          </p:cNvSpPr>
          <p:nvPr/>
        </p:nvSpPr>
        <p:spPr>
          <a:xfrm>
            <a:off x="862393" y="1439887"/>
            <a:ext cx="10963275" cy="2020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dirty="0"/>
              <a:t>Statistics focussed course</a:t>
            </a:r>
          </a:p>
          <a:p>
            <a:endParaRPr lang="en-GB" sz="3800" dirty="0"/>
          </a:p>
          <a:p>
            <a:r>
              <a:rPr lang="en-GB" sz="3800" dirty="0"/>
              <a:t>Alternative to Higher Maths for many university courses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E4739B-7D1B-F00E-C186-921B14E68AA6}"/>
              </a:ext>
            </a:extLst>
          </p:cNvPr>
          <p:cNvSpPr txBox="1">
            <a:spLocks/>
          </p:cNvSpPr>
          <p:nvPr/>
        </p:nvSpPr>
        <p:spPr>
          <a:xfrm>
            <a:off x="752856" y="3438493"/>
            <a:ext cx="10963275" cy="775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dirty="0"/>
              <a:t>University of Edinburgh accepts as alternative to Higher Maths for:</a:t>
            </a:r>
          </a:p>
        </p:txBody>
      </p:sp>
      <p:pic>
        <p:nvPicPr>
          <p:cNvPr id="9" name="Picture 8" descr="A close-up of a sign&#10;&#10;AI-generated content may be incorrect.">
            <a:extLst>
              <a:ext uri="{FF2B5EF4-FFF2-40B4-BE49-F238E27FC236}">
                <a16:creationId xmlns:a16="http://schemas.microsoft.com/office/drawing/2014/main" id="{EB2F71E3-5319-27A9-B48E-601CA3FDA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393" y="4191274"/>
            <a:ext cx="7614285" cy="688526"/>
          </a:xfrm>
          <a:prstGeom prst="rect">
            <a:avLst/>
          </a:prstGeom>
        </p:spPr>
      </p:pic>
      <p:pic>
        <p:nvPicPr>
          <p:cNvPr id="11" name="Picture 10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438B98F3-C32C-DD8B-265C-D2520B11C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944962"/>
            <a:ext cx="3947541" cy="7182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9AB1829-B068-6694-1271-20B5962B3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1" y="5760631"/>
            <a:ext cx="7638478" cy="83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71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C24C92-EA0D-CBBF-0C20-B7B3E9B86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04E322F-0E4E-5459-E61C-27625AC0A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7993EB-DCCB-10FB-E6DB-D3DDAACE7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D9E155-BB56-4613-7CD6-B53393EBB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4281192" cy="4976906"/>
          </a:xfrm>
        </p:spPr>
        <p:txBody>
          <a:bodyPr>
            <a:normAutofit fontScale="90000"/>
          </a:bodyPr>
          <a:lstStyle/>
          <a:p>
            <a:pPr algn="l"/>
            <a:r>
              <a:rPr lang="en-GB" sz="3000" b="1" dirty="0"/>
              <a:t>Summary</a:t>
            </a:r>
            <a:br>
              <a:rPr lang="en-GB" sz="3000" b="1" dirty="0"/>
            </a:br>
            <a:br>
              <a:rPr lang="en-GB" sz="3000" b="1" dirty="0"/>
            </a:br>
            <a:r>
              <a:rPr lang="en-GB" sz="3000" b="1" dirty="0"/>
              <a:t>1. Padlet – topics</a:t>
            </a:r>
            <a:br>
              <a:rPr lang="en-GB" sz="3000" b="1" dirty="0"/>
            </a:br>
            <a:br>
              <a:rPr lang="en-GB" sz="3000" b="1" dirty="0"/>
            </a:br>
            <a:r>
              <a:rPr lang="en-GB" sz="3000" b="1" dirty="0"/>
              <a:t>2. Zeta Maths</a:t>
            </a:r>
            <a:br>
              <a:rPr lang="en-GB" sz="3000" b="1" dirty="0"/>
            </a:br>
            <a:br>
              <a:rPr lang="en-GB" sz="3000" b="1" dirty="0"/>
            </a:br>
            <a:r>
              <a:rPr lang="en-GB" sz="3000" b="1" dirty="0"/>
              <a:t>3. Revision Links - YouTube &amp; Websites</a:t>
            </a:r>
            <a:br>
              <a:rPr lang="en-GB" sz="3000" b="1" dirty="0"/>
            </a:br>
            <a:br>
              <a:rPr lang="en-GB" sz="3000" b="1" dirty="0"/>
            </a:br>
            <a:r>
              <a:rPr lang="en-GB" sz="3000" b="1" dirty="0"/>
              <a:t>4. Dr Frost</a:t>
            </a:r>
            <a:br>
              <a:rPr lang="en-GB" sz="3000" b="1" dirty="0"/>
            </a:br>
            <a:br>
              <a:rPr lang="en-GB" sz="3000" b="1" dirty="0"/>
            </a:br>
            <a:r>
              <a:rPr lang="en-GB" sz="3000" b="1" dirty="0"/>
              <a:t>5. Higher Apps </a:t>
            </a:r>
            <a:br>
              <a:rPr lang="en-GB" sz="3000" b="1" dirty="0"/>
            </a:br>
            <a:endParaRPr lang="en-US" sz="3000" dirty="0"/>
          </a:p>
        </p:txBody>
      </p:sp>
      <p:pic>
        <p:nvPicPr>
          <p:cNvPr id="3" name="Picture 2" descr="A white circle with black text and a black and white logo&#10;&#10;Description automatically generated">
            <a:extLst>
              <a:ext uri="{FF2B5EF4-FFF2-40B4-BE49-F238E27FC236}">
                <a16:creationId xmlns:a16="http://schemas.microsoft.com/office/drawing/2014/main" id="{8F62C85A-A836-D957-6459-611DCF69C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177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D2EDE5262B224C890A03B550C7632C" ma:contentTypeVersion="18" ma:contentTypeDescription="Create a new document." ma:contentTypeScope="" ma:versionID="2bffa74fc9a557eaec31053f4b5a42b5">
  <xsd:schema xmlns:xsd="http://www.w3.org/2001/XMLSchema" xmlns:xs="http://www.w3.org/2001/XMLSchema" xmlns:p="http://schemas.microsoft.com/office/2006/metadata/properties" xmlns:ns2="e83ce9eb-202a-4ab7-9f5b-bed51ae0bc67" xmlns:ns3="4e3604e3-b553-48e4-abf7-83683a44efd0" targetNamespace="http://schemas.microsoft.com/office/2006/metadata/properties" ma:root="true" ma:fieldsID="4b01e2c0ca5cb7ef80430f73cf54849a" ns2:_="" ns3:_="">
    <xsd:import namespace="e83ce9eb-202a-4ab7-9f5b-bed51ae0bc67"/>
    <xsd:import namespace="4e3604e3-b553-48e4-abf7-83683a44ef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3ce9eb-202a-4ab7-9f5b-bed51ae0bc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68a29fc-2f9b-488e-bcd4-395cb321b4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604e3-b553-48e4-abf7-83683a44efd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ba67156-8847-4cf9-8ef5-0263d25f142e}" ma:internalName="TaxCatchAll" ma:showField="CatchAllData" ma:web="4e3604e3-b553-48e4-abf7-83683a44ef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3ce9eb-202a-4ab7-9f5b-bed51ae0bc67">
      <Terms xmlns="http://schemas.microsoft.com/office/infopath/2007/PartnerControls"/>
    </lcf76f155ced4ddcb4097134ff3c332f>
    <TaxCatchAll xmlns="4e3604e3-b553-48e4-abf7-83683a44efd0" xsi:nil="true"/>
  </documentManagement>
</p:properties>
</file>

<file path=customXml/itemProps1.xml><?xml version="1.0" encoding="utf-8"?>
<ds:datastoreItem xmlns:ds="http://schemas.openxmlformats.org/officeDocument/2006/customXml" ds:itemID="{A30E1CFF-3B5F-4C6C-9A63-E3165A219E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F6FA8B-B793-4DCD-8201-BD268900F7E7}">
  <ds:schemaRefs>
    <ds:schemaRef ds:uri="4e3604e3-b553-48e4-abf7-83683a44efd0"/>
    <ds:schemaRef ds:uri="e83ce9eb-202a-4ab7-9f5b-bed51ae0bc6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4973DCA-A511-4BB1-BC8B-A8877CAB7809}">
  <ds:schemaRefs>
    <ds:schemaRef ds:uri="4e3604e3-b553-48e4-abf7-83683a44efd0"/>
    <ds:schemaRef ds:uri="e83ce9eb-202a-4ab7-9f5b-bed51ae0bc6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524</TotalTime>
  <Words>128</Words>
  <Application>Microsoft Office PowerPoint</Application>
  <PresentationFormat>Widescreen</PresentationFormat>
  <Paragraphs>31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 theme</vt:lpstr>
      <vt:lpstr>How to Pass …</vt:lpstr>
      <vt:lpstr>1. What am I learning?</vt:lpstr>
      <vt:lpstr>2. Reviewing Core Skills</vt:lpstr>
      <vt:lpstr>3. Exam prep</vt:lpstr>
      <vt:lpstr>4. Dr Frost - Homework</vt:lpstr>
      <vt:lpstr>Dr Frost</vt:lpstr>
      <vt:lpstr>Dr Frost</vt:lpstr>
      <vt:lpstr>5. Higher Applications of Maths</vt:lpstr>
      <vt:lpstr>Summary  1. Padlet – topics  2. Zeta Maths  3. Revision Links - YouTube &amp; Websites  4. Dr Frost  5. Higher Apps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Kamran Sikander</dc:creator>
  <cp:lastModifiedBy>Maxine Hughes</cp:lastModifiedBy>
  <cp:revision>503</cp:revision>
  <dcterms:created xsi:type="dcterms:W3CDTF">2025-09-17T08:13:23Z</dcterms:created>
  <dcterms:modified xsi:type="dcterms:W3CDTF">2026-09-29T13:54:39Z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0x01010091D2EDE5262B224C890A03B550C7632C</vt:lpwstr>
  </property>
  <property fmtid="{D5CDD505-2E9C-101B-9397-08002B2CF9AE}" pid="3" name="MediaServiceImageTags">
    <vt:lpwstr/>
  </property>
</Properties>
</file>