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9"/>
  </p:notesMasterIdLst>
  <p:sldIdLst>
    <p:sldId id="256" r:id="rId5"/>
    <p:sldId id="273" r:id="rId6"/>
    <p:sldId id="257" r:id="rId7"/>
    <p:sldId id="274" r:id="rId8"/>
    <p:sldId id="330" r:id="rId9"/>
    <p:sldId id="290" r:id="rId10"/>
    <p:sldId id="331" r:id="rId11"/>
    <p:sldId id="332" r:id="rId12"/>
    <p:sldId id="333" r:id="rId13"/>
    <p:sldId id="297" r:id="rId14"/>
    <p:sldId id="291" r:id="rId15"/>
    <p:sldId id="311" r:id="rId16"/>
    <p:sldId id="322" r:id="rId17"/>
    <p:sldId id="293" r:id="rId18"/>
    <p:sldId id="308" r:id="rId19"/>
    <p:sldId id="298" r:id="rId20"/>
    <p:sldId id="282" r:id="rId21"/>
    <p:sldId id="321" r:id="rId22"/>
    <p:sldId id="323" r:id="rId23"/>
    <p:sldId id="328" r:id="rId24"/>
    <p:sldId id="305" r:id="rId25"/>
    <p:sldId id="285" r:id="rId26"/>
    <p:sldId id="334" r:id="rId27"/>
    <p:sldId id="320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1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291" autoAdjust="0"/>
  </p:normalViewPr>
  <p:slideViewPr>
    <p:cSldViewPr snapToGrid="0" snapToObjects="1">
      <p:cViewPr varScale="1">
        <p:scale>
          <a:sx n="63" d="100"/>
          <a:sy n="63" d="100"/>
        </p:scale>
        <p:origin x="1380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xine Hughes" userId="d50cf95e-d3b4-48f4-9acb-17fc695aedbb" providerId="ADAL" clId="{DCEF4ECA-62E3-4B18-89A2-30DCF1AAFC66}"/>
    <pc:docChg chg="custSel addSld delSld modSld">
      <pc:chgData name="Maxine Hughes" userId="d50cf95e-d3b4-48f4-9acb-17fc695aedbb" providerId="ADAL" clId="{DCEF4ECA-62E3-4B18-89A2-30DCF1AAFC66}" dt="2026-10-01T18:00:45.598" v="123" actId="22"/>
      <pc:docMkLst>
        <pc:docMk/>
      </pc:docMkLst>
      <pc:sldChg chg="modSp mod">
        <pc:chgData name="Maxine Hughes" userId="d50cf95e-d3b4-48f4-9acb-17fc695aedbb" providerId="ADAL" clId="{DCEF4ECA-62E3-4B18-89A2-30DCF1AAFC66}" dt="2026-10-01T14:28:18.662" v="113" actId="14100"/>
        <pc:sldMkLst>
          <pc:docMk/>
          <pc:sldMk cId="2407703802" sldId="257"/>
        </pc:sldMkLst>
        <pc:spChg chg="mod">
          <ac:chgData name="Maxine Hughes" userId="d50cf95e-d3b4-48f4-9acb-17fc695aedbb" providerId="ADAL" clId="{DCEF4ECA-62E3-4B18-89A2-30DCF1AAFC66}" dt="2026-10-01T14:28:18.662" v="113" actId="14100"/>
          <ac:spMkLst>
            <pc:docMk/>
            <pc:sldMk cId="2407703802" sldId="257"/>
            <ac:spMk id="3" creationId="{00000000-0000-0000-0000-000000000000}"/>
          </ac:spMkLst>
        </pc:spChg>
      </pc:sldChg>
      <pc:sldChg chg="modSp mod">
        <pc:chgData name="Maxine Hughes" userId="d50cf95e-d3b4-48f4-9acb-17fc695aedbb" providerId="ADAL" clId="{DCEF4ECA-62E3-4B18-89A2-30DCF1AAFC66}" dt="2026-10-01T14:28:50.475" v="118" actId="207"/>
        <pc:sldMkLst>
          <pc:docMk/>
          <pc:sldMk cId="1252700661" sldId="282"/>
        </pc:sldMkLst>
        <pc:spChg chg="mod">
          <ac:chgData name="Maxine Hughes" userId="d50cf95e-d3b4-48f4-9acb-17fc695aedbb" providerId="ADAL" clId="{DCEF4ECA-62E3-4B18-89A2-30DCF1AAFC66}" dt="2026-10-01T14:28:50.475" v="118" actId="207"/>
          <ac:spMkLst>
            <pc:docMk/>
            <pc:sldMk cId="1252700661" sldId="282"/>
            <ac:spMk id="6" creationId="{00000000-0000-0000-0000-000000000000}"/>
          </ac:spMkLst>
        </pc:spChg>
      </pc:sldChg>
      <pc:sldChg chg="modSp mod">
        <pc:chgData name="Maxine Hughes" userId="d50cf95e-d3b4-48f4-9acb-17fc695aedbb" providerId="ADAL" clId="{DCEF4ECA-62E3-4B18-89A2-30DCF1AAFC66}" dt="2026-10-01T14:29:12.876" v="120" actId="33524"/>
        <pc:sldMkLst>
          <pc:docMk/>
          <pc:sldMk cId="4280218194" sldId="285"/>
        </pc:sldMkLst>
        <pc:spChg chg="mod">
          <ac:chgData name="Maxine Hughes" userId="d50cf95e-d3b4-48f4-9acb-17fc695aedbb" providerId="ADAL" clId="{DCEF4ECA-62E3-4B18-89A2-30DCF1AAFC66}" dt="2026-10-01T14:29:12.876" v="120" actId="33524"/>
          <ac:spMkLst>
            <pc:docMk/>
            <pc:sldMk cId="4280218194" sldId="285"/>
            <ac:spMk id="3" creationId="{00000000-0000-0000-0000-000000000000}"/>
          </ac:spMkLst>
        </pc:spChg>
      </pc:sldChg>
      <pc:sldChg chg="modSp mod">
        <pc:chgData name="Maxine Hughes" userId="d50cf95e-d3b4-48f4-9acb-17fc695aedbb" providerId="ADAL" clId="{DCEF4ECA-62E3-4B18-89A2-30DCF1AAFC66}" dt="2026-10-01T14:28:32.894" v="115" actId="207"/>
        <pc:sldMkLst>
          <pc:docMk/>
          <pc:sldMk cId="1396450375" sldId="293"/>
        </pc:sldMkLst>
        <pc:spChg chg="mod">
          <ac:chgData name="Maxine Hughes" userId="d50cf95e-d3b4-48f4-9acb-17fc695aedbb" providerId="ADAL" clId="{DCEF4ECA-62E3-4B18-89A2-30DCF1AAFC66}" dt="2026-10-01T14:28:32.894" v="115" actId="207"/>
          <ac:spMkLst>
            <pc:docMk/>
            <pc:sldMk cId="1396450375" sldId="293"/>
            <ac:spMk id="4" creationId="{00000000-0000-0000-0000-000000000000}"/>
          </ac:spMkLst>
        </pc:spChg>
      </pc:sldChg>
      <pc:sldChg chg="modSp mod">
        <pc:chgData name="Maxine Hughes" userId="d50cf95e-d3b4-48f4-9acb-17fc695aedbb" providerId="ADAL" clId="{DCEF4ECA-62E3-4B18-89A2-30DCF1AAFC66}" dt="2026-10-01T14:28:43.035" v="117" actId="207"/>
        <pc:sldMkLst>
          <pc:docMk/>
          <pc:sldMk cId="3812164722" sldId="298"/>
        </pc:sldMkLst>
        <pc:spChg chg="mod">
          <ac:chgData name="Maxine Hughes" userId="d50cf95e-d3b4-48f4-9acb-17fc695aedbb" providerId="ADAL" clId="{DCEF4ECA-62E3-4B18-89A2-30DCF1AAFC66}" dt="2026-10-01T14:28:43.035" v="117" actId="207"/>
          <ac:spMkLst>
            <pc:docMk/>
            <pc:sldMk cId="3812164722" sldId="298"/>
            <ac:spMk id="4" creationId="{00000000-0000-0000-0000-000000000000}"/>
          </ac:spMkLst>
        </pc:spChg>
      </pc:sldChg>
      <pc:sldChg chg="modSp mod">
        <pc:chgData name="Maxine Hughes" userId="d50cf95e-d3b4-48f4-9acb-17fc695aedbb" providerId="ADAL" clId="{DCEF4ECA-62E3-4B18-89A2-30DCF1AAFC66}" dt="2026-10-01T14:28:56.140" v="119" actId="207"/>
        <pc:sldMkLst>
          <pc:docMk/>
          <pc:sldMk cId="1921866608" sldId="305"/>
        </pc:sldMkLst>
        <pc:spChg chg="mod">
          <ac:chgData name="Maxine Hughes" userId="d50cf95e-d3b4-48f4-9acb-17fc695aedbb" providerId="ADAL" clId="{DCEF4ECA-62E3-4B18-89A2-30DCF1AAFC66}" dt="2026-10-01T14:28:56.140" v="119" actId="207"/>
          <ac:spMkLst>
            <pc:docMk/>
            <pc:sldMk cId="1921866608" sldId="305"/>
            <ac:spMk id="4" creationId="{00000000-0000-0000-0000-000000000000}"/>
          </ac:spMkLst>
        </pc:spChg>
      </pc:sldChg>
      <pc:sldChg chg="modSp mod">
        <pc:chgData name="Maxine Hughes" userId="d50cf95e-d3b4-48f4-9acb-17fc695aedbb" providerId="ADAL" clId="{DCEF4ECA-62E3-4B18-89A2-30DCF1AAFC66}" dt="2026-10-01T14:28:36.823" v="116" actId="207"/>
        <pc:sldMkLst>
          <pc:docMk/>
          <pc:sldMk cId="2390085786" sldId="308"/>
        </pc:sldMkLst>
        <pc:spChg chg="mod">
          <ac:chgData name="Maxine Hughes" userId="d50cf95e-d3b4-48f4-9acb-17fc695aedbb" providerId="ADAL" clId="{DCEF4ECA-62E3-4B18-89A2-30DCF1AAFC66}" dt="2026-10-01T14:28:36.823" v="116" actId="207"/>
          <ac:spMkLst>
            <pc:docMk/>
            <pc:sldMk cId="2390085786" sldId="308"/>
            <ac:spMk id="5" creationId="{00000000-0000-0000-0000-000000000000}"/>
          </ac:spMkLst>
        </pc:spChg>
      </pc:sldChg>
      <pc:sldChg chg="modSp mod">
        <pc:chgData name="Maxine Hughes" userId="d50cf95e-d3b4-48f4-9acb-17fc695aedbb" providerId="ADAL" clId="{DCEF4ECA-62E3-4B18-89A2-30DCF1AAFC66}" dt="2026-10-01T14:28:27.927" v="114" actId="207"/>
        <pc:sldMkLst>
          <pc:docMk/>
          <pc:sldMk cId="2919514973" sldId="311"/>
        </pc:sldMkLst>
        <pc:spChg chg="mod">
          <ac:chgData name="Maxine Hughes" userId="d50cf95e-d3b4-48f4-9acb-17fc695aedbb" providerId="ADAL" clId="{DCEF4ECA-62E3-4B18-89A2-30DCF1AAFC66}" dt="2026-10-01T14:25:19.174" v="1" actId="20577"/>
          <ac:spMkLst>
            <pc:docMk/>
            <pc:sldMk cId="2919514973" sldId="311"/>
            <ac:spMk id="3" creationId="{00000000-0000-0000-0000-000000000000}"/>
          </ac:spMkLst>
        </pc:spChg>
        <pc:spChg chg="mod">
          <ac:chgData name="Maxine Hughes" userId="d50cf95e-d3b4-48f4-9acb-17fc695aedbb" providerId="ADAL" clId="{DCEF4ECA-62E3-4B18-89A2-30DCF1AAFC66}" dt="2026-10-01T14:28:27.927" v="114" actId="207"/>
          <ac:spMkLst>
            <pc:docMk/>
            <pc:sldMk cId="2919514973" sldId="311"/>
            <ac:spMk id="4" creationId="{00000000-0000-0000-0000-000000000000}"/>
          </ac:spMkLst>
        </pc:spChg>
      </pc:sldChg>
      <pc:sldChg chg="del">
        <pc:chgData name="Maxine Hughes" userId="d50cf95e-d3b4-48f4-9acb-17fc695aedbb" providerId="ADAL" clId="{DCEF4ECA-62E3-4B18-89A2-30DCF1AAFC66}" dt="2026-10-01T18:00:34.739" v="121" actId="2696"/>
        <pc:sldMkLst>
          <pc:docMk/>
          <pc:sldMk cId="2419148780" sldId="312"/>
        </pc:sldMkLst>
      </pc:sldChg>
      <pc:sldChg chg="addSp new mod">
        <pc:chgData name="Maxine Hughes" userId="d50cf95e-d3b4-48f4-9acb-17fc695aedbb" providerId="ADAL" clId="{DCEF4ECA-62E3-4B18-89A2-30DCF1AAFC66}" dt="2026-10-01T18:00:45.598" v="123" actId="22"/>
        <pc:sldMkLst>
          <pc:docMk/>
          <pc:sldMk cId="4209156486" sldId="334"/>
        </pc:sldMkLst>
        <pc:picChg chg="add">
          <ac:chgData name="Maxine Hughes" userId="d50cf95e-d3b4-48f4-9acb-17fc695aedbb" providerId="ADAL" clId="{DCEF4ECA-62E3-4B18-89A2-30DCF1AAFC66}" dt="2026-10-01T18:00:45.598" v="123" actId="22"/>
          <ac:picMkLst>
            <pc:docMk/>
            <pc:sldMk cId="4209156486" sldId="334"/>
            <ac:picMk id="3" creationId="{3CE61D9A-AC78-CF8B-5332-FFB2EC0E770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E52B1C-4F6D-9B46-9748-D23F602C8AF6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F0A598-9762-9F44-8012-C19748B9A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105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0A598-9762-9F44-8012-C19748B9AEA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3259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0A598-9762-9F44-8012-C19748B9AEA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1933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0A598-9762-9F44-8012-C19748B9AEA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0911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0A598-9762-9F44-8012-C19748B9AEA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5286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aseline="0" dirty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0A598-9762-9F44-8012-C19748B9AEA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3908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0A598-9762-9F44-8012-C19748B9AEA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61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0A598-9762-9F44-8012-C19748B9AEA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3022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0A598-9762-9F44-8012-C19748B9AEA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3463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0A598-9762-9F44-8012-C19748B9AEA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1075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0A598-9762-9F44-8012-C19748B9AEA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065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0A598-9762-9F44-8012-C19748B9AEA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1439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0A598-9762-9F44-8012-C19748B9AEA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5192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0A598-9762-9F44-8012-C19748B9AEA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8137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0A598-9762-9F44-8012-C19748B9AEA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1409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0A598-9762-9F44-8012-C19748B9AEA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8679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0A598-9762-9F44-8012-C19748B9AEA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710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0A598-9762-9F44-8012-C19748B9AEA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075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D6E01-D0D5-6F44-A9DB-CF64CEB5FF72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7302D-31A7-1149-9833-30AD172C3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514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D6E01-D0D5-6F44-A9DB-CF64CEB5FF72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7302D-31A7-1149-9833-30AD172C3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27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D6E01-D0D5-6F44-A9DB-CF64CEB5FF72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7302D-31A7-1149-9833-30AD172C3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019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D6E01-D0D5-6F44-A9DB-CF64CEB5FF72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7302D-31A7-1149-9833-30AD172C3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067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D6E01-D0D5-6F44-A9DB-CF64CEB5FF72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7302D-31A7-1149-9833-30AD172C3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121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D6E01-D0D5-6F44-A9DB-CF64CEB5FF72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7302D-31A7-1149-9833-30AD172C3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163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D6E01-D0D5-6F44-A9DB-CF64CEB5FF72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7302D-31A7-1149-9833-30AD172C3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790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D6E01-D0D5-6F44-A9DB-CF64CEB5FF72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7302D-31A7-1149-9833-30AD172C3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304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D6E01-D0D5-6F44-A9DB-CF64CEB5FF72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7302D-31A7-1149-9833-30AD172C3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487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D6E01-D0D5-6F44-A9DB-CF64CEB5FF72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7302D-31A7-1149-9833-30AD172C3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62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D6E01-D0D5-6F44-A9DB-CF64CEB5FF72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7302D-31A7-1149-9833-30AD172C3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95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DD6E01-D0D5-6F44-A9DB-CF64CEB5FF72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C7302D-31A7-1149-9833-30AD172C3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039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bc.co.uk/bitesize/articles/zd3pywx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royalhighschool.co.uk/presentations-recordings/" TargetMode="External"/><Relationship Id="rId2" Type="http://schemas.openxmlformats.org/officeDocument/2006/relationships/hyperlink" Target="https://royalhighschool.co.uk/senior-phase-assessment/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bbc.co.uk/bitesize/articles/zkyts82" TargetMode="External"/><Relationship Id="rId4" Type="http://schemas.openxmlformats.org/officeDocument/2006/relationships/hyperlink" Target="https://www.sqa.org.uk/sqa/68908.html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bc.co.uk/bitesize/articles/zkpj96f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bc.co.uk/bitesize/articles/zhdrkhv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qa.org.uk/pastpapers/findpastpaper.htm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ideas.time.com/2011/11/30/the-protege-effect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hyperlink" Target="https://www.bbc.co.uk/bitesize/articles/znj4dnb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glowconnect.org.uk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kahoot.com/" TargetMode="External"/><Relationship Id="rId5" Type="http://schemas.openxmlformats.org/officeDocument/2006/relationships/hyperlink" Target="https://quizlet.com/en-gb" TargetMode="External"/><Relationship Id="rId4" Type="http://schemas.openxmlformats.org/officeDocument/2006/relationships/hyperlink" Target="https://scholar.hw.ac.uk/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bc.com/bitesize" TargetMode="External"/><Relationship Id="rId7" Type="http://schemas.openxmlformats.org/officeDocument/2006/relationships/hyperlink" Target="https://www.theguardian.com/small-business-network/2014/dec/17/internet-restriction-apps-productivity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avethestudent.org/extra-guides/inspirational-ted-talks-to-get-you-through-exams.html" TargetMode="External"/><Relationship Id="rId5" Type="http://schemas.openxmlformats.org/officeDocument/2006/relationships/hyperlink" Target="https://www.theguardian.com/education/2015/nov/21/how-anxiety-scrambles-your-brain-and-makes-it-hard-to-learn" TargetMode="External"/><Relationship Id="rId4" Type="http://schemas.openxmlformats.org/officeDocument/2006/relationships/hyperlink" Target="https://www.sqa.org.uk/pastpapers/findpastpaper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640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How to help your child get the most out of studying: Working smarter not harder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88260"/>
            <a:ext cx="6400800" cy="1752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94D3E5-79C0-C3CD-4FEB-F4D1B3E353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89725"/>
            <a:ext cx="9018673" cy="1982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352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Aims of this evening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What can students do to improve their memory, mood and concentration?</a:t>
            </a:r>
          </a:p>
          <a:p>
            <a:r>
              <a:rPr lang="en-GB" dirty="0"/>
              <a:t>What does research tell us about how to study more effectively – to really help embed knowledge? </a:t>
            </a:r>
          </a:p>
          <a:p>
            <a:r>
              <a:rPr lang="en-GB" dirty="0"/>
              <a:t>Which techniques really work, and which don’t? </a:t>
            </a:r>
          </a:p>
          <a:p>
            <a:r>
              <a:rPr lang="en-US" dirty="0"/>
              <a:t>How can you as families support your child’s study and help improve their study habits? </a:t>
            </a:r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866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/>
              <a:t>I learn best when I</a:t>
            </a:r>
            <a:r>
              <a:rPr lang="is-IS" dirty="0"/>
              <a:t>…..</a:t>
            </a:r>
            <a:br>
              <a:rPr lang="is-I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4642"/>
            <a:ext cx="5598166" cy="5071522"/>
          </a:xfrm>
          <a:solidFill>
            <a:srgbClr val="FD17E7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85000" lnSpcReduction="20000"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Read over my notes lots of times</a:t>
            </a:r>
          </a:p>
          <a:p>
            <a:r>
              <a:rPr lang="en-US" b="1" dirty="0">
                <a:solidFill>
                  <a:srgbClr val="000000"/>
                </a:solidFill>
              </a:rPr>
              <a:t>Highlight key points </a:t>
            </a:r>
          </a:p>
          <a:p>
            <a:r>
              <a:rPr lang="en-US" b="1" dirty="0">
                <a:solidFill>
                  <a:srgbClr val="000000"/>
                </a:solidFill>
              </a:rPr>
              <a:t>Teach someone else </a:t>
            </a:r>
          </a:p>
          <a:p>
            <a:r>
              <a:rPr lang="en-US" b="1" dirty="0">
                <a:solidFill>
                  <a:srgbClr val="000000"/>
                </a:solidFill>
              </a:rPr>
              <a:t>Write notes out again in a different form e.g. mind maps</a:t>
            </a:r>
          </a:p>
          <a:p>
            <a:r>
              <a:rPr lang="en-US" b="1" dirty="0">
                <a:solidFill>
                  <a:srgbClr val="000000"/>
                </a:solidFill>
              </a:rPr>
              <a:t>Test myself using flashcards/quizzes  </a:t>
            </a:r>
          </a:p>
          <a:p>
            <a:r>
              <a:rPr lang="en-US" b="1" dirty="0">
                <a:solidFill>
                  <a:srgbClr val="000000"/>
                </a:solidFill>
              </a:rPr>
              <a:t>Do past paper questions </a:t>
            </a:r>
          </a:p>
          <a:p>
            <a:r>
              <a:rPr lang="en-US" b="1" dirty="0">
                <a:solidFill>
                  <a:srgbClr val="000000"/>
                </a:solidFill>
              </a:rPr>
              <a:t>Cram the knowledge just before an exam, so it’s all fresh in my head </a:t>
            </a:r>
          </a:p>
          <a:p>
            <a:r>
              <a:rPr lang="en-US" b="1" dirty="0">
                <a:solidFill>
                  <a:srgbClr val="000000"/>
                </a:solidFill>
              </a:rPr>
              <a:t>Revise a topic several times over the course of a few weeks </a:t>
            </a:r>
          </a:p>
          <a:p>
            <a:endParaRPr lang="en-US" b="1" dirty="0">
              <a:solidFill>
                <a:srgbClr val="000000"/>
              </a:solidFill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236800" y="1054641"/>
            <a:ext cx="279036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Can you remember how you studied? Pick as many as applied to you!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20" y="4253883"/>
            <a:ext cx="2336780" cy="2157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703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</a:t>
            </a:r>
            <a:r>
              <a:rPr lang="en-GB" dirty="0"/>
              <a:t>the research shows doesn’t work (without doing anything else)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There is no one way to revise, but there is a lot of research to show that some of the most common and popular methods are not the most effective. For example: 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sz="3100" b="1" dirty="0"/>
              <a:t>Just</a:t>
            </a:r>
            <a:r>
              <a:rPr lang="en-US" sz="3100" dirty="0"/>
              <a:t> re-reading notes or class slides </a:t>
            </a:r>
          </a:p>
          <a:p>
            <a:r>
              <a:rPr lang="en-US" sz="3100" dirty="0"/>
              <a:t>Re-watching recordings without doing anything with them</a:t>
            </a:r>
          </a:p>
          <a:p>
            <a:r>
              <a:rPr lang="en-US" sz="3100" b="1" dirty="0"/>
              <a:t>Just</a:t>
            </a:r>
            <a:r>
              <a:rPr lang="en-US" sz="3100" dirty="0"/>
              <a:t> highlighting notes </a:t>
            </a:r>
          </a:p>
          <a:p>
            <a:r>
              <a:rPr lang="en-US" sz="3100" dirty="0" err="1"/>
              <a:t>Summarising</a:t>
            </a:r>
            <a:r>
              <a:rPr lang="en-US" sz="3100" dirty="0"/>
              <a:t> </a:t>
            </a:r>
            <a:r>
              <a:rPr lang="en-US" sz="3100" b="1" dirty="0"/>
              <a:t>WHILST</a:t>
            </a:r>
            <a:r>
              <a:rPr lang="en-US" sz="3100" dirty="0"/>
              <a:t> looking at notes </a:t>
            </a:r>
          </a:p>
          <a:p>
            <a:r>
              <a:rPr lang="en-US" sz="3100" dirty="0"/>
              <a:t>Cramming information in a short time before the assessment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287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442ECDC-BE3E-DDF3-4F32-4087ABD16DA0}"/>
              </a:ext>
            </a:extLst>
          </p:cNvPr>
          <p:cNvSpPr txBox="1"/>
          <p:nvPr/>
        </p:nvSpPr>
        <p:spPr>
          <a:xfrm>
            <a:off x="662730" y="545283"/>
            <a:ext cx="7533314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So what does work? </a:t>
            </a:r>
          </a:p>
          <a:p>
            <a:endParaRPr lang="en-GB" sz="2000" dirty="0"/>
          </a:p>
          <a:p>
            <a:r>
              <a:rPr lang="en-GB" sz="2000" dirty="0"/>
              <a:t>This next section will have a look at some of the key strategies recommended by Cognitive Psychologists to help support your young people.</a:t>
            </a:r>
          </a:p>
          <a:p>
            <a:endParaRPr lang="en-GB" sz="2000" dirty="0"/>
          </a:p>
          <a:p>
            <a:r>
              <a:rPr lang="en-GB" sz="2000" dirty="0"/>
              <a:t>Key things to keep in mind to best support young people:</a:t>
            </a:r>
          </a:p>
          <a:p>
            <a:endParaRPr lang="en-GB" sz="2000" dirty="0"/>
          </a:p>
          <a:p>
            <a:r>
              <a:rPr lang="en-GB" sz="2000" dirty="0"/>
              <a:t>- The physical school environment and construct hasn’t really changed for 200 years…but the business of Teaching and Learning has.</a:t>
            </a:r>
          </a:p>
          <a:p>
            <a:r>
              <a:rPr lang="en-GB" sz="2000" dirty="0"/>
              <a:t>- Digital technology is fundamental to their success in learning, and a crucial future skill.</a:t>
            </a:r>
          </a:p>
          <a:p>
            <a:r>
              <a:rPr lang="en-GB" sz="2000" dirty="0"/>
              <a:t>-  Exams and course work bear some similarities to the past but in many cases look different to ‘traditional’ exams.</a:t>
            </a:r>
          </a:p>
          <a:p>
            <a:r>
              <a:rPr lang="en-GB" sz="2000" dirty="0"/>
              <a:t>- Social lives are driven by technology to a greater or lesser extent depending on the young person and is a key factor to consider in relation to effective study.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5822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Science of Revision: What Cognitive Psychologists tell us 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370" y="1594022"/>
            <a:ext cx="7002238" cy="4525963"/>
          </a:xfrm>
        </p:spPr>
        <p:txBody>
          <a:bodyPr>
            <a:noAutofit/>
          </a:bodyPr>
          <a:lstStyle/>
          <a:p>
            <a:r>
              <a:rPr lang="en-US" sz="2400" b="1" dirty="0"/>
              <a:t>EAT WELL: </a:t>
            </a:r>
            <a:r>
              <a:rPr lang="en-US" sz="2400" dirty="0"/>
              <a:t>Research finds that skipping breakfast significantly reduces attention/recall ability</a:t>
            </a:r>
          </a:p>
          <a:p>
            <a:r>
              <a:rPr lang="en-US" sz="2400" b="1" dirty="0"/>
              <a:t>SLEEP WELL: </a:t>
            </a:r>
            <a:r>
              <a:rPr lang="en-US" sz="2400" dirty="0"/>
              <a:t>Critical role in memory consolidation-brain backs up short term patterns and creates long term memories. </a:t>
            </a:r>
            <a:endParaRPr lang="en-US" sz="2400" b="1" dirty="0"/>
          </a:p>
          <a:p>
            <a:r>
              <a:rPr lang="en-US" sz="2400" b="1" dirty="0"/>
              <a:t>EFFECTIVE WORK/BREAK BALANCE: </a:t>
            </a:r>
            <a:r>
              <a:rPr lang="en-US" sz="2400" dirty="0"/>
              <a:t>slogging away for hours is likely counter effective – </a:t>
            </a:r>
            <a:r>
              <a:rPr lang="en-US" sz="2400" dirty="0" err="1"/>
              <a:t>stragetise</a:t>
            </a:r>
            <a:r>
              <a:rPr lang="en-US" sz="2400" dirty="0"/>
              <a:t> the smarter way to work</a:t>
            </a:r>
            <a:endParaRPr lang="en-US" sz="2400" b="1" dirty="0"/>
          </a:p>
          <a:p>
            <a:r>
              <a:rPr lang="en-US" sz="2400" b="1" dirty="0"/>
              <a:t>STUDY ENVIRONMENT: </a:t>
            </a:r>
            <a:r>
              <a:rPr lang="en-US" sz="2400" dirty="0"/>
              <a:t>where is study happening? What are the distractions (phones/digital)</a:t>
            </a:r>
            <a:endParaRPr lang="en-US" sz="2400" b="1" dirty="0"/>
          </a:p>
          <a:p>
            <a:r>
              <a:rPr lang="en-US" sz="2400" b="1" dirty="0"/>
              <a:t>EFFECTIVE STUDY TECHNIQUES: </a:t>
            </a:r>
            <a:r>
              <a:rPr lang="en-US" sz="2400" dirty="0"/>
              <a:t>What are the best techniques</a:t>
            </a:r>
            <a:endParaRPr lang="en-US" sz="2400" b="1" dirty="0"/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5" name="Picture 4" descr="breakfast_bow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5362" y="1469813"/>
            <a:ext cx="1447446" cy="964964"/>
          </a:xfrm>
          <a:prstGeom prst="rect">
            <a:avLst/>
          </a:prstGeom>
        </p:spPr>
      </p:pic>
      <p:pic>
        <p:nvPicPr>
          <p:cNvPr id="7" name="Picture 6" descr="sleep.jpeg">
            <a:extLst>
              <a:ext uri="{FF2B5EF4-FFF2-40B4-BE49-F238E27FC236}">
                <a16:creationId xmlns:a16="http://schemas.microsoft.com/office/drawing/2014/main" id="{BFF7F847-E0A5-6D94-E834-8D616EAECE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5362" y="2434777"/>
            <a:ext cx="1447446" cy="101537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B49C1C8-E018-1438-4E61-9A5EBEC084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3849" y="3458259"/>
            <a:ext cx="1448959" cy="96496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56B2083-F6AB-50A1-DB09-B5929CF55A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5362" y="4431333"/>
            <a:ext cx="1448371" cy="89833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6F213C9-9499-A725-C306-FD83514330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05362" y="5337777"/>
            <a:ext cx="1453659" cy="89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278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DBAF1D-9A78-314A-6FE2-88A57D6A6350}"/>
              </a:ext>
            </a:extLst>
          </p:cNvPr>
          <p:cNvSpPr txBox="1"/>
          <p:nvPr/>
        </p:nvSpPr>
        <p:spPr>
          <a:xfrm>
            <a:off x="503337" y="212805"/>
            <a:ext cx="8170879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EAT WELL</a:t>
            </a:r>
          </a:p>
          <a:p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Don’t skip meals and eat before you start to study – nutrition advisers state that small meals often can be a good way of keeping up energy levels.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‘Brain food’ – it’s a thing! Food with a high protein content has been proven to help keep the brain mentally alert.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Plenty of fruit and veg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Limit caffeine intake – not just coffee, think about what’s in your soft drinks.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Avoid sugar? Life is definitely for living…but sugar in moderation and keeping food/snacks high in nutritional content will help concentration.  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03648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8AA6EF-EE8C-A8B4-D30B-8E48F24AB890}"/>
              </a:ext>
            </a:extLst>
          </p:cNvPr>
          <p:cNvSpPr txBox="1"/>
          <p:nvPr/>
        </p:nvSpPr>
        <p:spPr>
          <a:xfrm>
            <a:off x="260058" y="184558"/>
            <a:ext cx="8615493" cy="7909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SLEEP WELL</a:t>
            </a:r>
          </a:p>
          <a:p>
            <a:endParaRPr lang="en-GB" sz="3600" b="1" dirty="0"/>
          </a:p>
          <a:p>
            <a:r>
              <a:rPr lang="en-GB" sz="2800" dirty="0"/>
              <a:t>The science of ‘Sleep Hygiene’</a:t>
            </a:r>
          </a:p>
          <a:p>
            <a:r>
              <a:rPr lang="en-GB" sz="2800" dirty="0"/>
              <a:t>It’s all about routine…</a:t>
            </a:r>
          </a:p>
          <a:p>
            <a:endParaRPr lang="en-GB" sz="2800" dirty="0"/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141414"/>
                </a:solidFill>
                <a:latin typeface="ReithSans"/>
              </a:rPr>
              <a:t>Stick to a bedtime routine – aim to go to sleep at the same time each evening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sz="2400" b="0" i="0" dirty="0">
                <a:solidFill>
                  <a:srgbClr val="141414"/>
                </a:solidFill>
                <a:effectLst/>
                <a:latin typeface="ReithSans"/>
              </a:rPr>
              <a:t>Plan with your friends to not be online, especially around exam season - that way you won’t get FOMO. </a:t>
            </a:r>
            <a:r>
              <a:rPr lang="en-GB" sz="2400" dirty="0">
                <a:solidFill>
                  <a:srgbClr val="141414"/>
                </a:solidFill>
                <a:latin typeface="ReithSans"/>
              </a:rPr>
              <a:t>LEAVE PHONES/IPADS OUT OF REACH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sz="2400" b="0" i="0" dirty="0">
                <a:solidFill>
                  <a:srgbClr val="141414"/>
                </a:solidFill>
                <a:effectLst/>
                <a:latin typeface="ReithSans"/>
              </a:rPr>
              <a:t>Try to stop digital revision an hour before you sleep and detox from the blue light.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141414"/>
                </a:solidFill>
                <a:latin typeface="ReithSans"/>
              </a:rPr>
              <a:t>End your day screen free – no tv either. Reading is a great way to relax your mind into sleep.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endParaRPr lang="en-GB" sz="2400" b="0" i="0" dirty="0">
              <a:solidFill>
                <a:srgbClr val="141414"/>
              </a:solidFill>
              <a:effectLst/>
              <a:latin typeface="ReithSans"/>
            </a:endParaRPr>
          </a:p>
          <a:p>
            <a:pPr algn="l" fontAlgn="base"/>
            <a:r>
              <a:rPr lang="en-GB" sz="2400" b="0" i="0" dirty="0">
                <a:solidFill>
                  <a:srgbClr val="141414"/>
                </a:solidFill>
                <a:effectLst/>
                <a:latin typeface="ReithSans"/>
                <a:hlinkClick r:id="rId2"/>
              </a:rPr>
              <a:t>https://www.bbc.co.uk/bitesize/articles/zd3pywx</a:t>
            </a:r>
            <a:endParaRPr lang="en-GB" sz="2400" dirty="0">
              <a:solidFill>
                <a:srgbClr val="141414"/>
              </a:solidFill>
              <a:latin typeface="ReithSans"/>
            </a:endParaRPr>
          </a:p>
          <a:p>
            <a:pPr algn="l" fontAlgn="base"/>
            <a:endParaRPr lang="en-GB" sz="2400" b="0" i="0" dirty="0">
              <a:solidFill>
                <a:srgbClr val="141414"/>
              </a:solidFill>
              <a:effectLst/>
              <a:latin typeface="ReithSans"/>
            </a:endParaRPr>
          </a:p>
          <a:p>
            <a:pPr algn="l" fontAlgn="base"/>
            <a:endParaRPr lang="en-GB" sz="2800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3370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67C52F4-38FC-9EB7-3C62-1415C5D8DC76}"/>
              </a:ext>
            </a:extLst>
          </p:cNvPr>
          <p:cNvSpPr txBox="1"/>
          <p:nvPr/>
        </p:nvSpPr>
        <p:spPr>
          <a:xfrm>
            <a:off x="281030" y="151179"/>
            <a:ext cx="8510631" cy="72943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EFFECTIVE WORK/BREAK BALANCE:</a:t>
            </a: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Set goals and be realistic</a:t>
            </a:r>
          </a:p>
          <a:p>
            <a:endParaRPr 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Break it up – 30 minute of study then 10 minutes of distraction – check your phone, a wee walk, glass of water </a:t>
            </a:r>
            <a:r>
              <a:rPr lang="en-US" sz="2400" dirty="0" err="1"/>
              <a:t>etc</a:t>
            </a:r>
            <a:r>
              <a:rPr lang="en-US" sz="2400" dirty="0"/>
              <a:t> (adjust the time as suits the challenge)</a:t>
            </a:r>
          </a:p>
          <a:p>
            <a:endParaRPr 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On the approach to assessments or exams have a calendar plan.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Senior Phase Assessment Calendar: </a:t>
            </a:r>
            <a:r>
              <a:rPr lang="en-US" sz="2400" dirty="0">
                <a:hlinkClick r:id="rId2"/>
              </a:rPr>
              <a:t>https://royalhighschool.co.uk/senior-phase-assessment/</a:t>
            </a:r>
            <a:endParaRPr 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Senior phase assessments and arrangements recording: </a:t>
            </a:r>
            <a:r>
              <a:rPr lang="en-US" sz="2400" dirty="0">
                <a:hlinkClick r:id="rId3"/>
              </a:rPr>
              <a:t>https://royalhighschool.co.uk/presentations-recordings/</a:t>
            </a:r>
            <a:endParaRPr 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My SQA: </a:t>
            </a:r>
            <a:r>
              <a:rPr lang="en-US" sz="2400" dirty="0">
                <a:hlinkClick r:id="rId4"/>
              </a:rPr>
              <a:t>https://www.sqa.org.uk/sqa/68908.html</a:t>
            </a:r>
            <a:endParaRPr lang="en-US" sz="2400" dirty="0"/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STUDY SMART: </a:t>
            </a:r>
            <a:r>
              <a:rPr lang="en-US" sz="2400" dirty="0">
                <a:hlinkClick r:id="rId5"/>
              </a:rPr>
              <a:t>https://www.bbc.co.uk/bitesize/articles/zkyts82</a:t>
            </a:r>
            <a:endParaRPr lang="en-US" sz="2400" dirty="0"/>
          </a:p>
          <a:p>
            <a:endParaRPr lang="en-US" sz="2800" dirty="0"/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4899931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58257"/>
            <a:ext cx="7772400" cy="1940716"/>
          </a:xfrm>
        </p:spPr>
        <p:txBody>
          <a:bodyPr>
            <a:normAutofit/>
          </a:bodyPr>
          <a:lstStyle/>
          <a:p>
            <a:r>
              <a:rPr lang="en-US" dirty="0"/>
              <a:t>EFFECTIVE STUDY TECHNIQUES</a:t>
            </a:r>
          </a:p>
        </p:txBody>
      </p:sp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7FBFD31C-4818-B447-C39A-C181F6151E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04" y="2850963"/>
            <a:ext cx="8882236" cy="19565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24154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021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The key messages from research</a:t>
            </a:r>
            <a:r>
              <a:rPr lang="is-IS" sz="3600" dirty="0"/>
              <a:t>…</a:t>
            </a:r>
            <a:br>
              <a:rPr lang="is-IS" sz="3600" dirty="0"/>
            </a:br>
            <a:r>
              <a:rPr lang="is-IS" sz="3600" dirty="0">
                <a:hlinkClick r:id="rId3"/>
              </a:rPr>
              <a:t>https://www.bbc.co.uk/bitesize/articles/zkpj96f</a:t>
            </a:r>
            <a:br>
              <a:rPr lang="is-IS" dirty="0"/>
            </a:br>
            <a:br>
              <a:rPr lang="is-I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314675" cy="4525963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Psychologists recommend that to improve your memory you need to make your brain work- they call this </a:t>
            </a:r>
            <a:r>
              <a:rPr lang="en-US" b="1" dirty="0"/>
              <a:t>‘retrieval practice’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Vital to re-organise the information in some way- notes of your notes, making connections, practising writing answers- helps get material lodged in memory. 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Spacing out revision is the most effective revision technique: </a:t>
            </a:r>
            <a:r>
              <a:rPr lang="en-GB" dirty="0"/>
              <a:t>1 hour a day over 10 days on a topic is better than 10 hours in one day </a:t>
            </a:r>
          </a:p>
          <a:p>
            <a:pPr marL="0" indent="0">
              <a:buNone/>
            </a:pPr>
            <a:endParaRPr lang="en-GB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1875" y="2234024"/>
            <a:ext cx="3254476" cy="275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8235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Strategy 1: Getting started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3905250"/>
          </a:xfrm>
        </p:spPr>
        <p:txBody>
          <a:bodyPr>
            <a:normAutofit fontScale="77500" lnSpcReduction="20000"/>
          </a:bodyPr>
          <a:lstStyle/>
          <a:p>
            <a:r>
              <a:rPr lang="en-US" sz="3400" dirty="0"/>
              <a:t>First step- work out what you need to know - use lists given by teacher/lists of course content on QS website. </a:t>
            </a:r>
          </a:p>
          <a:p>
            <a:r>
              <a:rPr lang="en-US" sz="3400" dirty="0"/>
              <a:t>Find any gaps in notes- go to OneNote/Teams, ask teacher. </a:t>
            </a:r>
          </a:p>
          <a:p>
            <a:r>
              <a:rPr lang="en-US" sz="3400" dirty="0"/>
              <a:t>Identify areas of weakness </a:t>
            </a:r>
          </a:p>
          <a:p>
            <a:r>
              <a:rPr lang="en-US" sz="3400" dirty="0"/>
              <a:t>When preparing for assessments, come up with a </a:t>
            </a:r>
            <a:r>
              <a:rPr lang="en-US" sz="3400" b="1" dirty="0"/>
              <a:t>realistic revision plan. </a:t>
            </a:r>
            <a:r>
              <a:rPr lang="en-US" sz="3400" dirty="0"/>
              <a:t>Switching between different topics/subjects rather than focusing on one topic/ subject during a revision session works best. 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340" y="5235900"/>
            <a:ext cx="8074460" cy="923330"/>
          </a:xfrm>
          <a:prstGeom prst="rect">
            <a:avLst/>
          </a:prstGeom>
          <a:solidFill>
            <a:srgbClr val="FD17E7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Support at home: Go through the list of content for each topic with them and help them ‘traffic light’ how they feel about each topic. Any ‘Reds’-encourage them to start with these topics- this gives more time to keep going over them.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5149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0A8E6-3103-4777-99D3-913AF519F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Strategy 2: Testing yourself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3CD4753-72A6-4F84-B601-7AA63BFC52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575595"/>
            <a:ext cx="4206961" cy="25257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89BC07E-7817-45AB-9C37-55693B3E4C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0173" y="3429000"/>
            <a:ext cx="3948428" cy="272891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6F51AB7-B10E-4C2C-B2BB-E17C11FD6290}"/>
              </a:ext>
            </a:extLst>
          </p:cNvPr>
          <p:cNvSpPr txBox="1"/>
          <p:nvPr/>
        </p:nvSpPr>
        <p:spPr>
          <a:xfrm>
            <a:off x="4053567" y="1594645"/>
            <a:ext cx="36416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Practice ‘retrieving’ information: test yourself frequently. </a:t>
            </a:r>
          </a:p>
        </p:txBody>
      </p:sp>
    </p:spTree>
    <p:extLst>
      <p:ext uri="{BB962C8B-B14F-4D97-AF65-F5344CB8AC3E}">
        <p14:creationId xmlns:p14="http://schemas.microsoft.com/office/powerpoint/2010/main" val="18649722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Strategy 2: Testing yourself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39747"/>
            <a:ext cx="8382000" cy="4038599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Make notes, flashcards, </a:t>
            </a:r>
            <a:r>
              <a:rPr lang="en-US" dirty="0" err="1"/>
              <a:t>mindmaps</a:t>
            </a:r>
            <a:r>
              <a:rPr lang="en-US" dirty="0"/>
              <a:t>, diagrams, glossaries</a:t>
            </a:r>
          </a:p>
          <a:p>
            <a:r>
              <a:rPr lang="en-US" dirty="0">
                <a:hlinkClick r:id="rId3"/>
              </a:rPr>
              <a:t>https://www.bbc.co.uk/bitesize/articles/zhdrkhv</a:t>
            </a:r>
            <a:r>
              <a:rPr lang="en-US" dirty="0"/>
              <a:t> </a:t>
            </a:r>
          </a:p>
          <a:p>
            <a:r>
              <a:rPr lang="en-US" dirty="0"/>
              <a:t>THEN test- quizzes, multiple choice questions, past papers, summaries without looking at notes. </a:t>
            </a:r>
          </a:p>
          <a:p>
            <a:r>
              <a:rPr lang="en-US" dirty="0"/>
              <a:t>Don’t always have to write it- test yourself by speaking answers out loud can work too</a:t>
            </a:r>
          </a:p>
          <a:p>
            <a:r>
              <a:rPr lang="en-US" dirty="0"/>
              <a:t>Keep revisiting the same questions/tests if you didn’t do well.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31476" y="5221196"/>
            <a:ext cx="7881048" cy="1200329"/>
          </a:xfrm>
          <a:prstGeom prst="rect">
            <a:avLst/>
          </a:prstGeom>
          <a:solidFill>
            <a:srgbClr val="FD17E7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Support at home: Test them on what they’ve learned- make up quizzes or get them to make up quizzes for you to give them. Try to ask unexpected questions to check for understanding.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64503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Strategy 3: Finding gaps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32145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Big advantage of frequently testing yourself is it helps you find gaps in your knowledge. </a:t>
            </a:r>
          </a:p>
          <a:p>
            <a:r>
              <a:rPr lang="en-US" dirty="0"/>
              <a:t>Key part of improving study skills is improving metacognition- </a:t>
            </a:r>
            <a:r>
              <a:rPr lang="en-US" b="1" dirty="0"/>
              <a:t>knowledge about own knowledge</a:t>
            </a:r>
            <a:endParaRPr lang="en-US" dirty="0"/>
          </a:p>
          <a:p>
            <a:r>
              <a:rPr lang="en-US" dirty="0"/>
              <a:t>Goal is to improve this metacognition for each subject</a:t>
            </a:r>
            <a:r>
              <a:rPr lang="en-US" b="1" dirty="0"/>
              <a:t>-and being able to identify specific areas for improvement </a:t>
            </a:r>
          </a:p>
          <a:p>
            <a:endParaRPr lang="en-US" b="1" dirty="0"/>
          </a:p>
          <a:p>
            <a:endParaRPr lang="en-US" dirty="0"/>
          </a:p>
          <a:p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59756" y="4741844"/>
            <a:ext cx="7291386" cy="1846659"/>
          </a:xfrm>
          <a:prstGeom prst="rect">
            <a:avLst/>
          </a:prstGeom>
          <a:solidFill>
            <a:srgbClr val="FD17E7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rgbClr val="000000"/>
                </a:solidFill>
              </a:rPr>
              <a:t>Support at home: </a:t>
            </a:r>
            <a:r>
              <a:rPr lang="en-US" sz="2400" dirty="0">
                <a:solidFill>
                  <a:srgbClr val="000000"/>
                </a:solidFill>
              </a:rPr>
              <a:t>after testing/doing past paper practice, identify any areas of difficulty – and why it didn’t go well. Structure of Q? Memory? Not understanding? Didn’t read Q?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0857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Strategy 4: Past papers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342359" cy="2833827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Vital part of revision process at home-too often, left till last minute or not done at all</a:t>
            </a:r>
            <a:endParaRPr lang="en-GB" dirty="0"/>
          </a:p>
          <a:p>
            <a:r>
              <a:rPr lang="en-GB" dirty="0"/>
              <a:t>Practising sample answers to past exam questions can help train your brain to retrieve information- do same Q more than once! </a:t>
            </a:r>
          </a:p>
          <a:p>
            <a:r>
              <a:rPr lang="en-GB" dirty="0"/>
              <a:t>Identifying the command words of the question and knowing how to answer the different types  is a huge part of success. 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7056" y="4503712"/>
            <a:ext cx="9036944" cy="2246769"/>
          </a:xfrm>
          <a:prstGeom prst="rect">
            <a:avLst/>
          </a:prstGeom>
          <a:solidFill>
            <a:srgbClr val="FD17E7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0000"/>
                </a:solidFill>
              </a:rPr>
              <a:t>Support at home: </a:t>
            </a:r>
            <a:r>
              <a:rPr lang="en-US" sz="2000" dirty="0">
                <a:solidFill>
                  <a:srgbClr val="000000"/>
                </a:solidFill>
              </a:rPr>
              <a:t>Go to </a:t>
            </a:r>
            <a:r>
              <a:rPr lang="en-US" sz="2000" dirty="0">
                <a:solidFill>
                  <a:srgbClr val="000000"/>
                </a:solidFill>
                <a:hlinkClick r:id="rId3"/>
              </a:rPr>
              <a:t>https://www.sqa.org.uk/pastpapers/findpastpaper.htm</a:t>
            </a:r>
            <a:r>
              <a:rPr lang="en-US" sz="2000" dirty="0">
                <a:solidFill>
                  <a:srgbClr val="000000"/>
                </a:solidFill>
              </a:rPr>
              <a:t>. Time them doing questions and then go through the marking scheme to see how to improve. Close to the exam, time them doing a full past paper to help manage timings. </a:t>
            </a:r>
            <a:r>
              <a:rPr lang="en-GB" sz="2000" dirty="0">
                <a:solidFill>
                  <a:schemeClr val="tx1"/>
                </a:solidFill>
              </a:rPr>
              <a:t>Encourage them to hand in extra questions to teachers-happy to help. </a:t>
            </a:r>
          </a:p>
          <a:p>
            <a:endParaRPr lang="en-GB" sz="2000" dirty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rgbClr val="000000"/>
                </a:solidFill>
              </a:rPr>
              <a:t>Subjects will supply students with help sheets on how to answer different types of questions and help </a:t>
            </a:r>
            <a:r>
              <a:rPr lang="en-US" sz="2000" dirty="0" err="1">
                <a:solidFill>
                  <a:srgbClr val="000000"/>
                </a:solidFill>
              </a:rPr>
              <a:t>recognise</a:t>
            </a:r>
            <a:r>
              <a:rPr lang="en-US" sz="2000" dirty="0">
                <a:solidFill>
                  <a:srgbClr val="000000"/>
                </a:solidFill>
              </a:rPr>
              <a:t> command words- you could test them on this. </a:t>
            </a:r>
            <a:endParaRPr lang="en-GB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21647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Strategy 5: Teaching others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/>
              <a:t>After testing yourself, teach the material to someone else- or even the mirror!</a:t>
            </a:r>
          </a:p>
          <a:p>
            <a:r>
              <a:rPr lang="en-GB" sz="2400" dirty="0"/>
              <a:t>Found to help aid memory and recall- </a:t>
            </a:r>
            <a:r>
              <a:rPr lang="en-GB" sz="2400" dirty="0">
                <a:hlinkClick r:id="rId3"/>
              </a:rPr>
              <a:t>“the Protégé Effect”</a:t>
            </a:r>
            <a:r>
              <a:rPr lang="en-GB" sz="2400" dirty="0"/>
              <a:t>.</a:t>
            </a:r>
          </a:p>
          <a:p>
            <a:r>
              <a:rPr lang="en-GB" sz="2400" dirty="0"/>
              <a:t>Teaching someone else requires you to learn and organise your knowledge in a clear and structured manner.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861" y="3892454"/>
            <a:ext cx="4235793" cy="28155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70875" y="3892454"/>
            <a:ext cx="3288494" cy="2031325"/>
          </a:xfrm>
          <a:prstGeom prst="rect">
            <a:avLst/>
          </a:prstGeom>
          <a:solidFill>
            <a:srgbClr val="FD17E7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Support at home: </a:t>
            </a:r>
            <a:r>
              <a:rPr lang="en-US" dirty="0">
                <a:solidFill>
                  <a:srgbClr val="000000"/>
                </a:solidFill>
              </a:rPr>
              <a:t>get them to teach you a topic. Try doing it several times- leaving a longer gap between each time you do it. So an hour, a day, a few days, a week. </a:t>
            </a:r>
          </a:p>
          <a:p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7006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6593B-A2FA-48CE-A73A-961A95809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impact of teaching others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74821AF-9B68-4FF0-95F3-2654148475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0979" y="1600200"/>
            <a:ext cx="5422042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5471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027348-9B74-4499-9D30-E657D5149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Strategy 6 – Spaced repetition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D6D2FB0-E449-4FBE-9BA4-6828FC110B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124450" y="1878284"/>
            <a:ext cx="3526493" cy="260124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7CC4D1F-E68D-42D0-AA06-83BC548D5FAB}"/>
              </a:ext>
            </a:extLst>
          </p:cNvPr>
          <p:cNvSpPr txBox="1"/>
          <p:nvPr/>
        </p:nvSpPr>
        <p:spPr>
          <a:xfrm>
            <a:off x="900523" y="1417638"/>
            <a:ext cx="4419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Spaced Practice</a:t>
            </a:r>
          </a:p>
          <a:p>
            <a:r>
              <a:rPr lang="en-GB" dirty="0"/>
              <a:t>Cutting up revision into smaller chunks and spacing it out over a period of time is the suggested by research as the best strategy to adopt when planning for assessments. </a:t>
            </a:r>
          </a:p>
          <a:p>
            <a:r>
              <a:rPr lang="en-GB" dirty="0"/>
              <a:t>For example, with six hours to prepare for an assessment in a week’s time, here is a suggestion with regards the best way to space out the revision. </a:t>
            </a:r>
          </a:p>
          <a:p>
            <a:r>
              <a:rPr lang="en-GB" dirty="0">
                <a:hlinkClick r:id="rId4"/>
              </a:rPr>
              <a:t>https://www.bbc.co.uk/bitesize/articles/znj4dnb</a:t>
            </a: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8BB813-BCB6-4B58-AC68-26A55EA902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523" y="4592743"/>
            <a:ext cx="3336512" cy="145460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A244F64-0881-4638-9433-0B5AC29B9B12}"/>
              </a:ext>
            </a:extLst>
          </p:cNvPr>
          <p:cNvSpPr txBox="1"/>
          <p:nvPr/>
        </p:nvSpPr>
        <p:spPr>
          <a:xfrm>
            <a:off x="5763446" y="1417638"/>
            <a:ext cx="2480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Interleaving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311B61-F45C-4D34-8DAA-500BC5508599}"/>
              </a:ext>
            </a:extLst>
          </p:cNvPr>
          <p:cNvSpPr txBox="1"/>
          <p:nvPr/>
        </p:nvSpPr>
        <p:spPr>
          <a:xfrm>
            <a:off x="4114800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856633-A0CC-440B-9335-220E969A9F13}"/>
              </a:ext>
            </a:extLst>
          </p:cNvPr>
          <p:cNvSpPr txBox="1"/>
          <p:nvPr/>
        </p:nvSpPr>
        <p:spPr>
          <a:xfrm>
            <a:off x="5763446" y="4683622"/>
            <a:ext cx="30242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As with spaced practice, leaving gaps between studying is very effective. When studying multiple topics, mixing up the material you study adds to its impact. </a:t>
            </a:r>
          </a:p>
        </p:txBody>
      </p:sp>
    </p:spTree>
    <p:extLst>
      <p:ext uri="{BB962C8B-B14F-4D97-AF65-F5344CB8AC3E}">
        <p14:creationId xmlns:p14="http://schemas.microsoft.com/office/powerpoint/2010/main" val="37468468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3B211-8D49-4D9F-8BA9-7000C92E7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of interleaving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95CCA2-F3B8-4A66-8A8D-044F0C5D33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1023937"/>
            <a:ext cx="5181600" cy="4810125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DB72C0E-6A29-44A3-9488-A0AE5FB251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04942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Strategy 6: Spaced Repetition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3334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>
                <a:solidFill>
                  <a:srgbClr val="0000FF"/>
                </a:solidFill>
              </a:rPr>
              <a:t>"A century of research has shown that repeated testing works.”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48617" y="3185637"/>
            <a:ext cx="8550086" cy="1477328"/>
          </a:xfrm>
          <a:prstGeom prst="rect">
            <a:avLst/>
          </a:prstGeom>
          <a:solidFill>
            <a:srgbClr val="FD17E7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Support at home: </a:t>
            </a:r>
            <a:r>
              <a:rPr lang="en-US" dirty="0">
                <a:solidFill>
                  <a:schemeClr val="tx1"/>
                </a:solidFill>
              </a:rPr>
              <a:t>Use flashcards </a:t>
            </a:r>
            <a:r>
              <a:rPr lang="en-US" dirty="0" err="1">
                <a:solidFill>
                  <a:schemeClr val="tx1"/>
                </a:solidFill>
              </a:rPr>
              <a:t>organised</a:t>
            </a:r>
            <a:r>
              <a:rPr lang="en-US" dirty="0">
                <a:solidFill>
                  <a:schemeClr val="tx1"/>
                </a:solidFill>
              </a:rPr>
              <a:t> in a box. </a:t>
            </a:r>
            <a:r>
              <a:rPr lang="en-GB" dirty="0">
                <a:solidFill>
                  <a:schemeClr val="tx1"/>
                </a:solidFill>
              </a:rPr>
              <a:t>Set up a schedule revising the cards in each of the sections in your box. If they answer a card correctly, put it into a section to revisit less frequently in the future, whereas if the answer is wrong, move the card into a section scheduled for frequent visits.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8666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ways you can support your child’s study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400" b="1" dirty="0">
                <a:solidFill>
                  <a:srgbClr val="1F497D"/>
                </a:solidFill>
              </a:rPr>
              <a:t>Find relevant films/</a:t>
            </a:r>
            <a:r>
              <a:rPr lang="en-US" sz="2400" b="1" dirty="0" err="1">
                <a:solidFill>
                  <a:srgbClr val="1F497D"/>
                </a:solidFill>
              </a:rPr>
              <a:t>TVprogrammes</a:t>
            </a:r>
            <a:r>
              <a:rPr lang="en-US" sz="2400" b="1" dirty="0">
                <a:solidFill>
                  <a:srgbClr val="1F497D"/>
                </a:solidFill>
              </a:rPr>
              <a:t> online/YouTube</a:t>
            </a:r>
            <a:r>
              <a:rPr lang="en-US" sz="2400" dirty="0"/>
              <a:t>. There are also lots of revision videos on YouTube made by teachers- but be careful they are relevant and they do something with them. </a:t>
            </a:r>
          </a:p>
          <a:p>
            <a:r>
              <a:rPr lang="en-US" sz="2400" b="1" dirty="0">
                <a:solidFill>
                  <a:schemeClr val="tx2"/>
                </a:solidFill>
              </a:rPr>
              <a:t>BBC Bitesize</a:t>
            </a:r>
            <a:r>
              <a:rPr lang="en-US" sz="2400" dirty="0"/>
              <a:t>: online resource- covers N5 and Higher, good for some subjects but doesn’t necessarily have everything Provides info and tests online </a:t>
            </a:r>
          </a:p>
          <a:p>
            <a:r>
              <a:rPr lang="en-US" sz="2400" b="1" dirty="0">
                <a:solidFill>
                  <a:srgbClr val="1F497D"/>
                </a:solidFill>
              </a:rPr>
              <a:t>Little incentives: </a:t>
            </a:r>
            <a:r>
              <a:rPr lang="en-US" sz="2400" dirty="0"/>
              <a:t>can help keep up motivation</a:t>
            </a:r>
          </a:p>
          <a:p>
            <a:r>
              <a:rPr lang="en-US" sz="2400" b="1" dirty="0">
                <a:solidFill>
                  <a:srgbClr val="1F497D"/>
                </a:solidFill>
              </a:rPr>
              <a:t>Chunk revision</a:t>
            </a:r>
            <a:r>
              <a:rPr lang="en-US" sz="2400" dirty="0"/>
              <a:t>: If it’s too late to do spaced out revision, then encourage them to do short thirty-minute bursts, then a quick break</a:t>
            </a:r>
          </a:p>
          <a:p>
            <a:r>
              <a:rPr lang="en-US" sz="2400" b="1" dirty="0">
                <a:solidFill>
                  <a:schemeClr val="tx2"/>
                </a:solidFill>
              </a:rPr>
              <a:t>Glow</a:t>
            </a:r>
            <a:r>
              <a:rPr lang="en-US" sz="2400" dirty="0"/>
              <a:t> - </a:t>
            </a:r>
            <a:r>
              <a:rPr lang="en-US" sz="2400" dirty="0">
                <a:hlinkClick r:id="rId3"/>
              </a:rPr>
              <a:t>https://glowconnect.org.uk/</a:t>
            </a:r>
            <a:endParaRPr lang="en-US" sz="2400" dirty="0"/>
          </a:p>
          <a:p>
            <a:r>
              <a:rPr lang="en-US" sz="2400" b="1" dirty="0">
                <a:solidFill>
                  <a:schemeClr val="tx2"/>
                </a:solidFill>
              </a:rPr>
              <a:t>SCHOLAR</a:t>
            </a:r>
            <a:r>
              <a:rPr lang="en-US" sz="2400" dirty="0"/>
              <a:t> - </a:t>
            </a:r>
            <a:r>
              <a:rPr lang="en-US" sz="2400" dirty="0">
                <a:hlinkClick r:id="rId4"/>
              </a:rPr>
              <a:t>https://scholar.hw.ac.uk/</a:t>
            </a:r>
            <a:r>
              <a:rPr lang="en-US" sz="2400" dirty="0"/>
              <a:t> - log-ins from S4 upwards</a:t>
            </a:r>
          </a:p>
          <a:p>
            <a:r>
              <a:rPr lang="en-US" sz="2400" b="1" dirty="0">
                <a:solidFill>
                  <a:schemeClr val="tx2"/>
                </a:solidFill>
              </a:rPr>
              <a:t>Quizlet </a:t>
            </a:r>
            <a:r>
              <a:rPr lang="en-US" sz="2400" dirty="0"/>
              <a:t>- </a:t>
            </a:r>
            <a:r>
              <a:rPr lang="en-US" sz="2400" dirty="0">
                <a:hlinkClick r:id="rId5"/>
              </a:rPr>
              <a:t>https://quizlet.com/en-gb</a:t>
            </a:r>
            <a:endParaRPr lang="en-US" sz="2400" dirty="0"/>
          </a:p>
          <a:p>
            <a:r>
              <a:rPr lang="en-US" sz="2400" b="1" dirty="0">
                <a:solidFill>
                  <a:schemeClr val="tx2"/>
                </a:solidFill>
              </a:rPr>
              <a:t>KAHOOT</a:t>
            </a:r>
            <a:r>
              <a:rPr lang="en-US" sz="2400" dirty="0"/>
              <a:t> - </a:t>
            </a:r>
            <a:r>
              <a:rPr lang="en-US" sz="2400" dirty="0">
                <a:hlinkClick r:id="rId6"/>
              </a:rPr>
              <a:t>https://kahoot.com/</a:t>
            </a: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802181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E61D9A-AC78-CF8B-5332-FFB2EC0E77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930" y="0"/>
            <a:ext cx="48221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1564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 more information</a:t>
            </a:r>
            <a:r>
              <a:rPr lang="is-IS" dirty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0883"/>
            <a:ext cx="9144000" cy="6005442"/>
          </a:xfrm>
        </p:spPr>
        <p:txBody>
          <a:bodyPr>
            <a:normAutofit fontScale="62500" lnSpcReduction="20000"/>
          </a:bodyPr>
          <a:lstStyle/>
          <a:p>
            <a:r>
              <a:rPr lang="en-US" sz="3800" dirty="0"/>
              <a:t>BBC </a:t>
            </a:r>
            <a:r>
              <a:rPr lang="en-US" sz="3800" dirty="0" err="1"/>
              <a:t>Bitesize</a:t>
            </a:r>
            <a:r>
              <a:rPr lang="en-US" sz="3800" dirty="0"/>
              <a:t> </a:t>
            </a:r>
            <a:r>
              <a:rPr lang="en-US" sz="3800" dirty="0">
                <a:hlinkClick r:id="rId3"/>
              </a:rPr>
              <a:t>https://www.bbc.com/bitesize</a:t>
            </a:r>
            <a:endParaRPr lang="en-US" sz="3800" dirty="0"/>
          </a:p>
          <a:p>
            <a:endParaRPr lang="en-US" sz="3800" dirty="0"/>
          </a:p>
          <a:p>
            <a:r>
              <a:rPr lang="en-US" sz="3800" dirty="0"/>
              <a:t> SQA Past Papers: </a:t>
            </a:r>
            <a:r>
              <a:rPr lang="en-US" sz="3800" dirty="0">
                <a:hlinkClick r:id="rId4"/>
              </a:rPr>
              <a:t>https://www.sqa.org.uk/pastpapers/findpastpaper.htm</a:t>
            </a:r>
            <a:endParaRPr lang="en-US" sz="3800" dirty="0"/>
          </a:p>
          <a:p>
            <a:pPr marL="0" indent="0">
              <a:buNone/>
            </a:pPr>
            <a:endParaRPr lang="en-US" sz="3800" dirty="0"/>
          </a:p>
          <a:p>
            <a:r>
              <a:rPr lang="en-US" sz="3800" dirty="0"/>
              <a:t>Good article about managing stress and anxiety: </a:t>
            </a:r>
            <a:r>
              <a:rPr lang="en-US" sz="3800" u="sng" dirty="0">
                <a:hlinkClick r:id="rId5"/>
              </a:rPr>
              <a:t>https://www.theguardian.com/education/2015/nov/21/how-anxiety-scrambles-your-brain-and-makes-it-hard-to-learn</a:t>
            </a:r>
            <a:endParaRPr lang="en-US" sz="3800" dirty="0"/>
          </a:p>
          <a:p>
            <a:endParaRPr lang="en-US" sz="3800" dirty="0"/>
          </a:p>
          <a:p>
            <a:r>
              <a:rPr lang="en-US" sz="3800" dirty="0"/>
              <a:t>TED talks- lots of good idea on motivation and revision: </a:t>
            </a:r>
            <a:r>
              <a:rPr lang="en-US" sz="3800" dirty="0">
                <a:hlinkClick r:id="rId6"/>
              </a:rPr>
              <a:t>https://www.savethestudent.org/extra-guides/inspirational-ted-talks-to-get-you-through-exams.html</a:t>
            </a:r>
            <a:endParaRPr lang="en-US" sz="3800" dirty="0"/>
          </a:p>
          <a:p>
            <a:pPr marL="0" indent="0">
              <a:buNone/>
            </a:pPr>
            <a:endParaRPr lang="en-US" sz="3800" dirty="0"/>
          </a:p>
          <a:p>
            <a:r>
              <a:rPr lang="en-US" sz="3800" dirty="0"/>
              <a:t>Article about blocking apps and improving productivity: </a:t>
            </a:r>
            <a:r>
              <a:rPr lang="en-US" sz="3800" dirty="0">
                <a:hlinkClick r:id="rId7"/>
              </a:rPr>
              <a:t>https://www.theguardian.com/small-business-network/2014/dec/17/internet-restriction-apps-productivity</a:t>
            </a:r>
            <a:endParaRPr lang="en-US" sz="38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1449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ACEE78381720C43AF1E6315F0AEEE9A" ma:contentTypeVersion="10" ma:contentTypeDescription="Create a new document." ma:contentTypeScope="" ma:versionID="514112d67ab3952ca71f996a7eb8025f">
  <xsd:schema xmlns:xsd="http://www.w3.org/2001/XMLSchema" xmlns:xs="http://www.w3.org/2001/XMLSchema" xmlns:p="http://schemas.microsoft.com/office/2006/metadata/properties" xmlns:ns2="4188a7cc-8cff-44f1-a00b-9dbc630c80b3" xmlns:ns3="0dfd05c3-ae4a-42de-9ec5-78ac9fb7a8f8" targetNamespace="http://schemas.microsoft.com/office/2006/metadata/properties" ma:root="true" ma:fieldsID="081b8c13475c16c1d46c9537e61f8f2e" ns2:_="" ns3:_="">
    <xsd:import namespace="4188a7cc-8cff-44f1-a00b-9dbc630c80b3"/>
    <xsd:import namespace="0dfd05c3-ae4a-42de-9ec5-78ac9fb7a8f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88a7cc-8cff-44f1-a00b-9dbc630c80b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fd05c3-ae4a-42de-9ec5-78ac9fb7a8f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67BDA11-4B84-4E75-8F0A-2883C5B27540}">
  <ds:schemaRefs>
    <ds:schemaRef ds:uri="http://schemas.microsoft.com/office/2006/metadata/properties"/>
    <ds:schemaRef ds:uri="http://schemas.microsoft.com/office/infopath/2007/PartnerControls"/>
    <ds:schemaRef ds:uri="479df850-a3ab-41e6-b987-bcaa5a02e1fe"/>
  </ds:schemaRefs>
</ds:datastoreItem>
</file>

<file path=customXml/itemProps2.xml><?xml version="1.0" encoding="utf-8"?>
<ds:datastoreItem xmlns:ds="http://schemas.openxmlformats.org/officeDocument/2006/customXml" ds:itemID="{11F88C6B-B981-4436-8A6B-5BD75462608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188a7cc-8cff-44f1-a00b-9dbc630c80b3"/>
    <ds:schemaRef ds:uri="0dfd05c3-ae4a-42de-9ec5-78ac9fb7a8f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C1137B3-8813-479E-8C12-943D2D0C7D1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50036</TotalTime>
  <Words>1989</Words>
  <Application>Microsoft Office PowerPoint</Application>
  <PresentationFormat>On-screen Show (4:3)</PresentationFormat>
  <Paragraphs>182</Paragraphs>
  <Slides>24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ReithSans</vt:lpstr>
      <vt:lpstr>Office Theme</vt:lpstr>
      <vt:lpstr>How to help your child get the most out of studying: Working smarter not harder </vt:lpstr>
      <vt:lpstr>Aims of this evening </vt:lpstr>
      <vt:lpstr>I learn best when I….. </vt:lpstr>
      <vt:lpstr>What the research shows doesn’t work (without doing anything else)</vt:lpstr>
      <vt:lpstr>PowerPoint Presentation</vt:lpstr>
      <vt:lpstr>The Science of Revision: What Cognitive Psychologists tell us works</vt:lpstr>
      <vt:lpstr>PowerPoint Presentation</vt:lpstr>
      <vt:lpstr>PowerPoint Presentation</vt:lpstr>
      <vt:lpstr>PowerPoint Presentation</vt:lpstr>
      <vt:lpstr>EFFECTIVE STUDY TECHNIQUES</vt:lpstr>
      <vt:lpstr>The key messages from research… https://www.bbc.co.uk/bitesize/articles/zkpj96f  </vt:lpstr>
      <vt:lpstr>Strategy 1: Getting started </vt:lpstr>
      <vt:lpstr>Strategy 2: Testing yourself </vt:lpstr>
      <vt:lpstr>Strategy 2: Testing yourself </vt:lpstr>
      <vt:lpstr>Strategy 3: Finding gaps </vt:lpstr>
      <vt:lpstr>Strategy 4: Past papers </vt:lpstr>
      <vt:lpstr>Strategy 5: Teaching others </vt:lpstr>
      <vt:lpstr>The impact of teaching others</vt:lpstr>
      <vt:lpstr>Strategy 6 – Spaced repetition </vt:lpstr>
      <vt:lpstr>Example of interleaving</vt:lpstr>
      <vt:lpstr>Strategy 6: Spaced Repetition</vt:lpstr>
      <vt:lpstr>Other ways you can support your child’s study </vt:lpstr>
      <vt:lpstr>PowerPoint Presentation</vt:lpstr>
      <vt:lpstr>For more information…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get the most out of your revision</dc:title>
  <dc:creator>Alison Sommerville</dc:creator>
  <cp:lastModifiedBy>Maxine Hughes</cp:lastModifiedBy>
  <cp:revision>67</cp:revision>
  <dcterms:created xsi:type="dcterms:W3CDTF">2018-10-04T08:51:17Z</dcterms:created>
  <dcterms:modified xsi:type="dcterms:W3CDTF">2026-10-05T11:43:13Z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0x010100DACEE78381720C43AF1E6315F0AEEE9A</vt:lpwstr>
  </property>
</Properties>
</file>